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9" r:id="rId3"/>
    <p:sldId id="263" r:id="rId4"/>
    <p:sldId id="265" r:id="rId5"/>
    <p:sldId id="294" r:id="rId6"/>
    <p:sldId id="296" r:id="rId7"/>
    <p:sldId id="268" r:id="rId8"/>
    <p:sldId id="267" r:id="rId9"/>
    <p:sldId id="258" r:id="rId10"/>
    <p:sldId id="273" r:id="rId11"/>
    <p:sldId id="275" r:id="rId12"/>
    <p:sldId id="274" r:id="rId13"/>
    <p:sldId id="279" r:id="rId14"/>
    <p:sldId id="269" r:id="rId15"/>
    <p:sldId id="270" r:id="rId16"/>
    <p:sldId id="257" r:id="rId17"/>
    <p:sldId id="281" r:id="rId18"/>
    <p:sldId id="283" r:id="rId19"/>
    <p:sldId id="301" r:id="rId20"/>
    <p:sldId id="284" r:id="rId21"/>
    <p:sldId id="285" r:id="rId22"/>
    <p:sldId id="286" r:id="rId23"/>
    <p:sldId id="289" r:id="rId24"/>
    <p:sldId id="299" r:id="rId25"/>
    <p:sldId id="300" r:id="rId26"/>
    <p:sldId id="291" r:id="rId27"/>
    <p:sldId id="287" r:id="rId28"/>
    <p:sldId id="288" r:id="rId29"/>
    <p:sldId id="290" r:id="rId30"/>
    <p:sldId id="295" r:id="rId31"/>
    <p:sldId id="297" r:id="rId32"/>
    <p:sldId id="298"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p:restoredTop sz="94722"/>
  </p:normalViewPr>
  <p:slideViewPr>
    <p:cSldViewPr snapToGrid="0" snapToObjects="1">
      <p:cViewPr varScale="1">
        <p:scale>
          <a:sx n="108" d="100"/>
          <a:sy n="108" d="100"/>
        </p:scale>
        <p:origin x="232" y="952"/>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4773C-98D7-FD43-B46F-6AE6272F40FC}" type="datetimeFigureOut">
              <a:rPr lang="en-US" smtClean="0"/>
              <a:t>5/7/20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9CF4D-4CA0-B549-BA8E-EBF2A8BA27BD}" type="slidenum">
              <a:rPr lang="en-US" smtClean="0"/>
              <a:t>‹#›</a:t>
            </a:fld>
            <a:endParaRPr lang="en-US"/>
          </a:p>
        </p:txBody>
      </p:sp>
    </p:spTree>
    <p:extLst>
      <p:ext uri="{BB962C8B-B14F-4D97-AF65-F5344CB8AC3E}">
        <p14:creationId xmlns:p14="http://schemas.microsoft.com/office/powerpoint/2010/main" val="225546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Style as elementary rules, principles, and matters of form</a:t>
            </a:r>
          </a:p>
        </p:txBody>
      </p:sp>
      <p:sp>
        <p:nvSpPr>
          <p:cNvPr id="4" name="Slide Number Placeholder 3"/>
          <p:cNvSpPr>
            <a:spLocks noGrp="1"/>
          </p:cNvSpPr>
          <p:nvPr>
            <p:ph type="sldNum" sz="quarter" idx="5"/>
          </p:nvPr>
        </p:nvSpPr>
        <p:spPr/>
        <p:txBody>
          <a:bodyPr/>
          <a:lstStyle/>
          <a:p>
            <a:fld id="{6F69CF4D-4CA0-B549-BA8E-EBF2A8BA27BD}" type="slidenum">
              <a:rPr lang="en-US" smtClean="0"/>
              <a:t>3</a:t>
            </a:fld>
            <a:endParaRPr lang="en-US"/>
          </a:p>
        </p:txBody>
      </p:sp>
    </p:spTree>
    <p:extLst>
      <p:ext uri="{BB962C8B-B14F-4D97-AF65-F5344CB8AC3E}">
        <p14:creationId xmlns:p14="http://schemas.microsoft.com/office/powerpoint/2010/main" val="1411174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Marcel yesterday referred to a paradigm as “that which we don’t think about,” and I think this is right</a:t>
            </a:r>
          </a:p>
        </p:txBody>
      </p:sp>
      <p:sp>
        <p:nvSpPr>
          <p:cNvPr id="4" name="Slide Number Placeholder 3"/>
          <p:cNvSpPr>
            <a:spLocks noGrp="1"/>
          </p:cNvSpPr>
          <p:nvPr>
            <p:ph type="sldNum" sz="quarter" idx="5"/>
          </p:nvPr>
        </p:nvSpPr>
        <p:spPr/>
        <p:txBody>
          <a:bodyPr/>
          <a:lstStyle/>
          <a:p>
            <a:fld id="{6F69CF4D-4CA0-B549-BA8E-EBF2A8BA27BD}" type="slidenum">
              <a:rPr lang="en-US" smtClean="0"/>
              <a:t>17</a:t>
            </a:fld>
            <a:endParaRPr lang="en-US"/>
          </a:p>
        </p:txBody>
      </p:sp>
    </p:spTree>
    <p:extLst>
      <p:ext uri="{BB962C8B-B14F-4D97-AF65-F5344CB8AC3E}">
        <p14:creationId xmlns:p14="http://schemas.microsoft.com/office/powerpoint/2010/main" val="263743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express this c</a:t>
            </a:r>
          </a:p>
        </p:txBody>
      </p:sp>
      <p:sp>
        <p:nvSpPr>
          <p:cNvPr id="4" name="Slide Number Placeholder 3"/>
          <p:cNvSpPr>
            <a:spLocks noGrp="1"/>
          </p:cNvSpPr>
          <p:nvPr>
            <p:ph type="sldNum" sz="quarter" idx="5"/>
          </p:nvPr>
        </p:nvSpPr>
        <p:spPr/>
        <p:txBody>
          <a:bodyPr/>
          <a:lstStyle/>
          <a:p>
            <a:fld id="{6F69CF4D-4CA0-B549-BA8E-EBF2A8BA27BD}" type="slidenum">
              <a:rPr lang="en-US" smtClean="0"/>
              <a:t>23</a:t>
            </a:fld>
            <a:endParaRPr lang="en-US"/>
          </a:p>
        </p:txBody>
      </p:sp>
    </p:spTree>
    <p:extLst>
      <p:ext uri="{BB962C8B-B14F-4D97-AF65-F5344CB8AC3E}">
        <p14:creationId xmlns:p14="http://schemas.microsoft.com/office/powerpoint/2010/main" val="321350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express this c</a:t>
            </a:r>
          </a:p>
        </p:txBody>
      </p:sp>
      <p:sp>
        <p:nvSpPr>
          <p:cNvPr id="4" name="Slide Number Placeholder 3"/>
          <p:cNvSpPr>
            <a:spLocks noGrp="1"/>
          </p:cNvSpPr>
          <p:nvPr>
            <p:ph type="sldNum" sz="quarter" idx="5"/>
          </p:nvPr>
        </p:nvSpPr>
        <p:spPr/>
        <p:txBody>
          <a:bodyPr/>
          <a:lstStyle/>
          <a:p>
            <a:fld id="{6F69CF4D-4CA0-B549-BA8E-EBF2A8BA27BD}" type="slidenum">
              <a:rPr lang="en-US" smtClean="0"/>
              <a:t>24</a:t>
            </a:fld>
            <a:endParaRPr lang="en-US"/>
          </a:p>
        </p:txBody>
      </p:sp>
    </p:spTree>
    <p:extLst>
      <p:ext uri="{BB962C8B-B14F-4D97-AF65-F5344CB8AC3E}">
        <p14:creationId xmlns:p14="http://schemas.microsoft.com/office/powerpoint/2010/main" val="70252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express this c</a:t>
            </a:r>
          </a:p>
        </p:txBody>
      </p:sp>
      <p:sp>
        <p:nvSpPr>
          <p:cNvPr id="4" name="Slide Number Placeholder 3"/>
          <p:cNvSpPr>
            <a:spLocks noGrp="1"/>
          </p:cNvSpPr>
          <p:nvPr>
            <p:ph type="sldNum" sz="quarter" idx="5"/>
          </p:nvPr>
        </p:nvSpPr>
        <p:spPr/>
        <p:txBody>
          <a:bodyPr/>
          <a:lstStyle/>
          <a:p>
            <a:fld id="{6F69CF4D-4CA0-B549-BA8E-EBF2A8BA27BD}" type="slidenum">
              <a:rPr lang="en-US" smtClean="0"/>
              <a:t>25</a:t>
            </a:fld>
            <a:endParaRPr lang="en-US"/>
          </a:p>
        </p:txBody>
      </p:sp>
    </p:spTree>
    <p:extLst>
      <p:ext uri="{BB962C8B-B14F-4D97-AF65-F5344CB8AC3E}">
        <p14:creationId xmlns:p14="http://schemas.microsoft.com/office/powerpoint/2010/main" val="2613234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9CF4D-4CA0-B549-BA8E-EBF2A8BA27BD}" type="slidenum">
              <a:rPr lang="en-US" smtClean="0"/>
              <a:t>26</a:t>
            </a:fld>
            <a:endParaRPr lang="en-US"/>
          </a:p>
        </p:txBody>
      </p:sp>
    </p:spTree>
    <p:extLst>
      <p:ext uri="{BB962C8B-B14F-4D97-AF65-F5344CB8AC3E}">
        <p14:creationId xmlns:p14="http://schemas.microsoft.com/office/powerpoint/2010/main" val="2866478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9CF4D-4CA0-B549-BA8E-EBF2A8BA27BD}" type="slidenum">
              <a:rPr lang="en-US" smtClean="0"/>
              <a:t>33</a:t>
            </a:fld>
            <a:endParaRPr lang="en-US"/>
          </a:p>
        </p:txBody>
      </p:sp>
    </p:spTree>
    <p:extLst>
      <p:ext uri="{BB962C8B-B14F-4D97-AF65-F5344CB8AC3E}">
        <p14:creationId xmlns:p14="http://schemas.microsoft.com/office/powerpoint/2010/main" val="52740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Style as elementary rules, principles, and matters of form</a:t>
            </a:r>
          </a:p>
        </p:txBody>
      </p:sp>
      <p:sp>
        <p:nvSpPr>
          <p:cNvPr id="4" name="Slide Number Placeholder 3"/>
          <p:cNvSpPr>
            <a:spLocks noGrp="1"/>
          </p:cNvSpPr>
          <p:nvPr>
            <p:ph type="sldNum" sz="quarter" idx="5"/>
          </p:nvPr>
        </p:nvSpPr>
        <p:spPr/>
        <p:txBody>
          <a:bodyPr/>
          <a:lstStyle/>
          <a:p>
            <a:fld id="{6F69CF4D-4CA0-B549-BA8E-EBF2A8BA27BD}" type="slidenum">
              <a:rPr lang="en-US" smtClean="0"/>
              <a:t>4</a:t>
            </a:fld>
            <a:endParaRPr lang="en-US"/>
          </a:p>
        </p:txBody>
      </p:sp>
    </p:spTree>
    <p:extLst>
      <p:ext uri="{BB962C8B-B14F-4D97-AF65-F5344CB8AC3E}">
        <p14:creationId xmlns:p14="http://schemas.microsoft.com/office/powerpoint/2010/main" val="158687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Style as elementary rules, principles, and matters of form</a:t>
            </a:r>
          </a:p>
        </p:txBody>
      </p:sp>
      <p:sp>
        <p:nvSpPr>
          <p:cNvPr id="4" name="Slide Number Placeholder 3"/>
          <p:cNvSpPr>
            <a:spLocks noGrp="1"/>
          </p:cNvSpPr>
          <p:nvPr>
            <p:ph type="sldNum" sz="quarter" idx="5"/>
          </p:nvPr>
        </p:nvSpPr>
        <p:spPr/>
        <p:txBody>
          <a:bodyPr/>
          <a:lstStyle/>
          <a:p>
            <a:fld id="{6F69CF4D-4CA0-B549-BA8E-EBF2A8BA27BD}" type="slidenum">
              <a:rPr lang="en-US" smtClean="0"/>
              <a:t>5</a:t>
            </a:fld>
            <a:endParaRPr lang="en-US"/>
          </a:p>
        </p:txBody>
      </p:sp>
    </p:spTree>
    <p:extLst>
      <p:ext uri="{BB962C8B-B14F-4D97-AF65-F5344CB8AC3E}">
        <p14:creationId xmlns:p14="http://schemas.microsoft.com/office/powerpoint/2010/main" val="425024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Style as elementary rules, principles, and matters of form</a:t>
            </a:r>
          </a:p>
        </p:txBody>
      </p:sp>
      <p:sp>
        <p:nvSpPr>
          <p:cNvPr id="4" name="Slide Number Placeholder 3"/>
          <p:cNvSpPr>
            <a:spLocks noGrp="1"/>
          </p:cNvSpPr>
          <p:nvPr>
            <p:ph type="sldNum" sz="quarter" idx="5"/>
          </p:nvPr>
        </p:nvSpPr>
        <p:spPr/>
        <p:txBody>
          <a:bodyPr/>
          <a:lstStyle/>
          <a:p>
            <a:fld id="{6F69CF4D-4CA0-B549-BA8E-EBF2A8BA27BD}" type="slidenum">
              <a:rPr lang="en-US" smtClean="0"/>
              <a:t>6</a:t>
            </a:fld>
            <a:endParaRPr lang="en-US"/>
          </a:p>
        </p:txBody>
      </p:sp>
    </p:spTree>
    <p:extLst>
      <p:ext uri="{BB962C8B-B14F-4D97-AF65-F5344CB8AC3E}">
        <p14:creationId xmlns:p14="http://schemas.microsoft.com/office/powerpoint/2010/main" val="270384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Adorno’s idea of the industrialization of art and music—the culture industry—points out how as artworks become commodified, styles become standardized and </a:t>
            </a:r>
            <a:r>
              <a:rPr lang="en-US" b="1" dirty="0"/>
              <a:t>exchangeable</a:t>
            </a:r>
            <a:r>
              <a:rPr lang="en-US" dirty="0"/>
              <a:t>. That is to say that styles become uncoupled from their histories, contexts, and indeed for the opportunity to genuinely change—an endless parade of the same old presented as new.</a:t>
            </a:r>
          </a:p>
        </p:txBody>
      </p:sp>
      <p:sp>
        <p:nvSpPr>
          <p:cNvPr id="4" name="Slide Number Placeholder 3"/>
          <p:cNvSpPr>
            <a:spLocks noGrp="1"/>
          </p:cNvSpPr>
          <p:nvPr>
            <p:ph type="sldNum" sz="quarter" idx="5"/>
          </p:nvPr>
        </p:nvSpPr>
        <p:spPr/>
        <p:txBody>
          <a:bodyPr/>
          <a:lstStyle/>
          <a:p>
            <a:fld id="{6F69CF4D-4CA0-B549-BA8E-EBF2A8BA27BD}" type="slidenum">
              <a:rPr lang="en-US" smtClean="0"/>
              <a:t>7</a:t>
            </a:fld>
            <a:endParaRPr lang="en-US"/>
          </a:p>
        </p:txBody>
      </p:sp>
    </p:spTree>
    <p:extLst>
      <p:ext uri="{BB962C8B-B14F-4D97-AF65-F5344CB8AC3E}">
        <p14:creationId xmlns:p14="http://schemas.microsoft.com/office/powerpoint/2010/main" val="308090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instrumentalization of style</a:t>
            </a:r>
          </a:p>
        </p:txBody>
      </p:sp>
      <p:sp>
        <p:nvSpPr>
          <p:cNvPr id="4" name="Slide Number Placeholder 3"/>
          <p:cNvSpPr>
            <a:spLocks noGrp="1"/>
          </p:cNvSpPr>
          <p:nvPr>
            <p:ph type="sldNum" sz="quarter" idx="5"/>
          </p:nvPr>
        </p:nvSpPr>
        <p:spPr/>
        <p:txBody>
          <a:bodyPr/>
          <a:lstStyle/>
          <a:p>
            <a:fld id="{6F69CF4D-4CA0-B549-BA8E-EBF2A8BA27BD}" type="slidenum">
              <a:rPr lang="en-US" smtClean="0"/>
              <a:t>9</a:t>
            </a:fld>
            <a:endParaRPr lang="en-US"/>
          </a:p>
        </p:txBody>
      </p:sp>
    </p:spTree>
    <p:extLst>
      <p:ext uri="{BB962C8B-B14F-4D97-AF65-F5344CB8AC3E}">
        <p14:creationId xmlns:p14="http://schemas.microsoft.com/office/powerpoint/2010/main" val="136808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Lopes proceeds to link this to her own design to teach undergraduate programmers about different styles of programming.</a:t>
            </a:r>
          </a:p>
        </p:txBody>
      </p:sp>
      <p:sp>
        <p:nvSpPr>
          <p:cNvPr id="4" name="Slide Number Placeholder 3"/>
          <p:cNvSpPr>
            <a:spLocks noGrp="1"/>
          </p:cNvSpPr>
          <p:nvPr>
            <p:ph type="sldNum" sz="quarter" idx="5"/>
          </p:nvPr>
        </p:nvSpPr>
        <p:spPr/>
        <p:txBody>
          <a:bodyPr/>
          <a:lstStyle/>
          <a:p>
            <a:fld id="{6F69CF4D-4CA0-B549-BA8E-EBF2A8BA27BD}" type="slidenum">
              <a:rPr lang="en-US" smtClean="0"/>
              <a:t>10</a:t>
            </a:fld>
            <a:endParaRPr lang="en-US"/>
          </a:p>
        </p:txBody>
      </p:sp>
    </p:spTree>
    <p:extLst>
      <p:ext uri="{BB962C8B-B14F-4D97-AF65-F5344CB8AC3E}">
        <p14:creationId xmlns:p14="http://schemas.microsoft.com/office/powerpoint/2010/main" val="192455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Inspired by Bach’s Art of Fugue, writing in context of Italo Calvino and Harry Matthews and others…</a:t>
            </a:r>
          </a:p>
        </p:txBody>
      </p:sp>
      <p:sp>
        <p:nvSpPr>
          <p:cNvPr id="4" name="Slide Number Placeholder 3"/>
          <p:cNvSpPr>
            <a:spLocks noGrp="1"/>
          </p:cNvSpPr>
          <p:nvPr>
            <p:ph type="sldNum" sz="quarter" idx="5"/>
          </p:nvPr>
        </p:nvSpPr>
        <p:spPr/>
        <p:txBody>
          <a:bodyPr/>
          <a:lstStyle/>
          <a:p>
            <a:fld id="{6F69CF4D-4CA0-B549-BA8E-EBF2A8BA27BD}" type="slidenum">
              <a:rPr lang="en-US" smtClean="0"/>
              <a:t>11</a:t>
            </a:fld>
            <a:endParaRPr lang="en-US"/>
          </a:p>
        </p:txBody>
      </p:sp>
    </p:spTree>
    <p:extLst>
      <p:ext uri="{BB962C8B-B14F-4D97-AF65-F5344CB8AC3E}">
        <p14:creationId xmlns:p14="http://schemas.microsoft.com/office/powerpoint/2010/main" val="221498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9CF4D-4CA0-B549-BA8E-EBF2A8BA27BD}" type="slidenum">
              <a:rPr lang="en-US" smtClean="0"/>
              <a:t>12</a:t>
            </a:fld>
            <a:endParaRPr lang="en-US"/>
          </a:p>
        </p:txBody>
      </p:sp>
    </p:spTree>
    <p:extLst>
      <p:ext uri="{BB962C8B-B14F-4D97-AF65-F5344CB8AC3E}">
        <p14:creationId xmlns:p14="http://schemas.microsoft.com/office/powerpoint/2010/main" val="314372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ECD9-CBAD-A146-8E59-DB8DB3EA9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B8884-D9DE-2C4A-890B-079485AEF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11D46B-5E63-B449-BDF7-CE82E944446A}"/>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7A62EFCB-5EDA-D440-B634-D535E0BE2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16C16-A6A8-E949-9025-1BEB594D54E0}"/>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403032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8976-BF74-B348-8256-4FFA17DB3C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24CE67-5630-3E4C-B622-6939AB35E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B3B84-28B6-5A41-BE9B-C0C166A3F95E}"/>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09A9CBA1-D011-9847-99E8-F61EC8B6F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58083-3047-384A-806D-7B832A55959B}"/>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3605818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C6686-8EF1-3F40-99AA-B60D111B76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A8044F-CC4D-C74B-9EC5-1D8C3FAFA2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CD165-AFB7-984E-A703-5F8E276A246F}"/>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65E4C180-0F6A-E54E-BEEB-2A298D875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781BE-65BA-8D40-9EF0-AEAD0DB6C388}"/>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262615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C561-EA6C-DA4F-9931-AA721904C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B7AC0-A536-3347-B20F-D663DC6E05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0AEFF-30A4-BE48-93CF-A0775FA0D4C2}"/>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F3B73DBB-94E2-FD4A-82BB-0C963B12F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43F37-FB19-B04B-AF29-9AECC653581A}"/>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336880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01F5-BF23-FC4F-B41A-EBC6B163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5FFC4-3E05-1A42-B62B-E72A01971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653530-908B-9343-BC3F-F78ADA60C11B}"/>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E3D182DE-0834-5444-B269-E0874EA6B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3B77C-86B2-764F-BE14-71727FEB6311}"/>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3949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BA97-4241-7744-9135-7BFB86048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41A53-63FE-ED43-94FF-EF85439E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9785A5-124D-9449-AF77-C9FC5EAA89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12DDE-A411-0849-9C62-E2D9F240E653}"/>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6" name="Footer Placeholder 5">
            <a:extLst>
              <a:ext uri="{FF2B5EF4-FFF2-40B4-BE49-F238E27FC236}">
                <a16:creationId xmlns:a16="http://schemas.microsoft.com/office/drawing/2014/main" id="{69C0CE88-70C1-194D-8150-8CE811584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24357-4328-784A-A4A5-F6C9F84221D5}"/>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413254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0639-AACB-FC4C-A2CF-B8DA5EB4D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C7019E-633D-9F4D-89EE-F6E127664F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54E485-9B52-F945-98ED-473C19E95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3D4984-06DD-E04C-9BF5-2B9828C33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54EFD-B0F6-B84C-9403-D158193022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F4CF3-C04A-7942-BBD9-AB55BE6D50FE}"/>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8" name="Footer Placeholder 7">
            <a:extLst>
              <a:ext uri="{FF2B5EF4-FFF2-40B4-BE49-F238E27FC236}">
                <a16:creationId xmlns:a16="http://schemas.microsoft.com/office/drawing/2014/main" id="{D23A4F90-C521-A04E-B2BA-10DF121D0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25953D-2D38-2D4E-8B8F-12F34224694D}"/>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283846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46E1-B3E4-D64F-B846-EF8A1DA885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424DE-F599-2340-AC9D-19A65D7D119D}"/>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4" name="Footer Placeholder 3">
            <a:extLst>
              <a:ext uri="{FF2B5EF4-FFF2-40B4-BE49-F238E27FC236}">
                <a16:creationId xmlns:a16="http://schemas.microsoft.com/office/drawing/2014/main" id="{DD1EE544-B075-D549-AC61-8B9BAE3049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4B35A-B3F3-C64A-ADCC-A64DBB8D34C4}"/>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211536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E4564-1E65-484B-B07F-AF84D3F7DDB3}"/>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3" name="Footer Placeholder 2">
            <a:extLst>
              <a:ext uri="{FF2B5EF4-FFF2-40B4-BE49-F238E27FC236}">
                <a16:creationId xmlns:a16="http://schemas.microsoft.com/office/drawing/2014/main" id="{6CF2C1B5-8566-6C44-9260-6BABC69CF6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2BB883-7822-2D4E-9598-F5CC4D047CCF}"/>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404193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2C36-6327-D948-8B06-685A2D6CA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47639-93F4-9148-A57B-A21654861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F9F70E-F347-0645-9AAA-9B2CA0A05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518CAB-8877-5B48-8B35-0955F5948A5C}"/>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6" name="Footer Placeholder 5">
            <a:extLst>
              <a:ext uri="{FF2B5EF4-FFF2-40B4-BE49-F238E27FC236}">
                <a16:creationId xmlns:a16="http://schemas.microsoft.com/office/drawing/2014/main" id="{CA639462-5BE4-B247-AA59-79A4466D7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7D92A-6A36-5E41-8F64-EFB94F5548BA}"/>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417341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9D4C-A7DC-954B-ABC5-8EDCB2930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66251B-10A1-8F44-8F85-677094F52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EA663-4004-D24D-BCE2-1B2EA4B09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CC2D1-650C-A74C-80DB-A6C027F33DF5}"/>
              </a:ext>
            </a:extLst>
          </p:cNvPr>
          <p:cNvSpPr>
            <a:spLocks noGrp="1"/>
          </p:cNvSpPr>
          <p:nvPr>
            <p:ph type="dt" sz="half" idx="10"/>
          </p:nvPr>
        </p:nvSpPr>
        <p:spPr/>
        <p:txBody>
          <a:bodyPr/>
          <a:lstStyle/>
          <a:p>
            <a:fld id="{DBE30ED5-96FF-014F-85A3-8048AE8DF808}" type="datetimeFigureOut">
              <a:rPr lang="en-US" smtClean="0"/>
              <a:t>5/7/20</a:t>
            </a:fld>
            <a:endParaRPr lang="en-US"/>
          </a:p>
        </p:txBody>
      </p:sp>
      <p:sp>
        <p:nvSpPr>
          <p:cNvPr id="6" name="Footer Placeholder 5">
            <a:extLst>
              <a:ext uri="{FF2B5EF4-FFF2-40B4-BE49-F238E27FC236}">
                <a16:creationId xmlns:a16="http://schemas.microsoft.com/office/drawing/2014/main" id="{B747A24D-EB47-8D4E-AC3E-723F45C39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744F2-421D-2246-AEE9-D7AC8A409A20}"/>
              </a:ext>
            </a:extLst>
          </p:cNvPr>
          <p:cNvSpPr>
            <a:spLocks noGrp="1"/>
          </p:cNvSpPr>
          <p:nvPr>
            <p:ph type="sldNum" sz="quarter" idx="12"/>
          </p:nvPr>
        </p:nvSpPr>
        <p:spPr/>
        <p:txBody>
          <a:bodyPr/>
          <a:lstStyle/>
          <a:p>
            <a:fld id="{E8CFCD06-866F-6342-BDBE-4DD223A74A34}" type="slidenum">
              <a:rPr lang="en-US" smtClean="0"/>
              <a:t>‹#›</a:t>
            </a:fld>
            <a:endParaRPr lang="en-US"/>
          </a:p>
        </p:txBody>
      </p:sp>
    </p:spTree>
    <p:extLst>
      <p:ext uri="{BB962C8B-B14F-4D97-AF65-F5344CB8AC3E}">
        <p14:creationId xmlns:p14="http://schemas.microsoft.com/office/powerpoint/2010/main" val="306575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3F2DF-469E-5B4F-AFF3-755866D30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389739-9A5A-254C-911A-31DC1B706C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7FCA4-279C-6A45-B705-F066228F4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30ED5-96FF-014F-85A3-8048AE8DF808}" type="datetimeFigureOut">
              <a:rPr lang="en-US" smtClean="0"/>
              <a:t>5/7/20</a:t>
            </a:fld>
            <a:endParaRPr lang="en-US"/>
          </a:p>
        </p:txBody>
      </p:sp>
      <p:sp>
        <p:nvSpPr>
          <p:cNvPr id="5" name="Footer Placeholder 4">
            <a:extLst>
              <a:ext uri="{FF2B5EF4-FFF2-40B4-BE49-F238E27FC236}">
                <a16:creationId xmlns:a16="http://schemas.microsoft.com/office/drawing/2014/main" id="{A77321BD-640F-8242-9475-29DD6240F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161471-4F82-004C-B269-E1D1A0AB4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FCD06-866F-6342-BDBE-4DD223A74A34}" type="slidenum">
              <a:rPr lang="en-US" smtClean="0"/>
              <a:t>‹#›</a:t>
            </a:fld>
            <a:endParaRPr lang="en-US"/>
          </a:p>
        </p:txBody>
      </p:sp>
    </p:spTree>
    <p:extLst>
      <p:ext uri="{BB962C8B-B14F-4D97-AF65-F5344CB8AC3E}">
        <p14:creationId xmlns:p14="http://schemas.microsoft.com/office/powerpoint/2010/main" val="7589279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975D-A2F3-D746-9F5A-5FF99FEF21FB}"/>
              </a:ext>
            </a:extLst>
          </p:cNvPr>
          <p:cNvSpPr>
            <a:spLocks noGrp="1"/>
          </p:cNvSpPr>
          <p:nvPr>
            <p:ph type="ctrTitle"/>
          </p:nvPr>
        </p:nvSpPr>
        <p:spPr>
          <a:xfrm>
            <a:off x="1524000" y="406400"/>
            <a:ext cx="9144000" cy="2387600"/>
          </a:xfrm>
        </p:spPr>
        <p:txBody>
          <a:bodyPr>
            <a:normAutofit/>
          </a:bodyPr>
          <a:lstStyle/>
          <a:p>
            <a:r>
              <a:rPr lang="en-US" sz="5400" dirty="0"/>
              <a:t>The Question Concerning Style</a:t>
            </a:r>
            <a:br>
              <a:rPr lang="en-US" sz="5400" dirty="0"/>
            </a:br>
            <a:endParaRPr lang="en-US" sz="3100" dirty="0"/>
          </a:p>
        </p:txBody>
      </p:sp>
      <p:sp>
        <p:nvSpPr>
          <p:cNvPr id="3" name="Subtitle 2">
            <a:extLst>
              <a:ext uri="{FF2B5EF4-FFF2-40B4-BE49-F238E27FC236}">
                <a16:creationId xmlns:a16="http://schemas.microsoft.com/office/drawing/2014/main" id="{FF5DCFA8-76E6-CB41-8A7F-96B1DEA695A4}"/>
              </a:ext>
            </a:extLst>
          </p:cNvPr>
          <p:cNvSpPr>
            <a:spLocks noGrp="1"/>
          </p:cNvSpPr>
          <p:nvPr>
            <p:ph type="subTitle" idx="1"/>
          </p:nvPr>
        </p:nvSpPr>
        <p:spPr>
          <a:xfrm>
            <a:off x="1524000" y="4598734"/>
            <a:ext cx="9144000" cy="1655762"/>
          </a:xfrm>
        </p:spPr>
        <p:txBody>
          <a:bodyPr/>
          <a:lstStyle/>
          <a:p>
            <a:pPr algn="r"/>
            <a:r>
              <a:rPr lang="en-US" dirty="0"/>
              <a:t>Colin Clark</a:t>
            </a:r>
          </a:p>
          <a:p>
            <a:pPr algn="r"/>
            <a:r>
              <a:rPr lang="en-US" dirty="0"/>
              <a:t>Associate Director, Inclusive Design Research Centre</a:t>
            </a:r>
          </a:p>
          <a:p>
            <a:pPr algn="r"/>
            <a:r>
              <a:rPr lang="en-US" dirty="0"/>
              <a:t>OCAD University</a:t>
            </a:r>
          </a:p>
        </p:txBody>
      </p:sp>
      <p:sp>
        <p:nvSpPr>
          <p:cNvPr id="4" name="Rectangle 3">
            <a:extLst>
              <a:ext uri="{FF2B5EF4-FFF2-40B4-BE49-F238E27FC236}">
                <a16:creationId xmlns:a16="http://schemas.microsoft.com/office/drawing/2014/main" id="{72AA5162-3F4E-394D-8597-DDB9090B5464}"/>
              </a:ext>
            </a:extLst>
          </p:cNvPr>
          <p:cNvSpPr/>
          <p:nvPr/>
        </p:nvSpPr>
        <p:spPr>
          <a:xfrm>
            <a:off x="1233055" y="2563167"/>
            <a:ext cx="9725890" cy="461665"/>
          </a:xfrm>
          <a:prstGeom prst="rect">
            <a:avLst/>
          </a:prstGeom>
        </p:spPr>
        <p:txBody>
          <a:bodyPr wrap="square">
            <a:spAutoFit/>
          </a:bodyPr>
          <a:lstStyle/>
          <a:p>
            <a:pPr algn="ctr"/>
            <a:r>
              <a:rPr lang="en-US" sz="2400" dirty="0"/>
              <a:t>A response to </a:t>
            </a:r>
            <a:r>
              <a:rPr lang="en-US" sz="2400" dirty="0" err="1"/>
              <a:t>Basman</a:t>
            </a:r>
            <a:r>
              <a:rPr lang="en-US" sz="2400" dirty="0"/>
              <a:t> and </a:t>
            </a:r>
            <a:r>
              <a:rPr lang="en-US" sz="2400" dirty="0" err="1"/>
              <a:t>Tchernavskij’s</a:t>
            </a:r>
            <a:r>
              <a:rPr lang="en-US" sz="2400" dirty="0"/>
              <a:t> “Escaping the Prison of Style”</a:t>
            </a:r>
          </a:p>
        </p:txBody>
      </p:sp>
    </p:spTree>
    <p:extLst>
      <p:ext uri="{BB962C8B-B14F-4D97-AF65-F5344CB8AC3E}">
        <p14:creationId xmlns:p14="http://schemas.microsoft.com/office/powerpoint/2010/main" val="304620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sz="3600" dirty="0"/>
              <a:t>“Raymond </a:t>
            </a:r>
            <a:r>
              <a:rPr lang="en-US" sz="3600" dirty="0" err="1"/>
              <a:t>Queneau</a:t>
            </a:r>
            <a:r>
              <a:rPr lang="en-US" sz="3600" dirty="0"/>
              <a:t> wrote a jewel of a book with the title </a:t>
            </a:r>
            <a:r>
              <a:rPr lang="en-US" sz="3600" i="1" dirty="0"/>
              <a:t>Exercises in Style</a:t>
            </a:r>
            <a:r>
              <a:rPr lang="en-US" sz="3600" dirty="0"/>
              <a:t>, featuring 99 renditions of the exact same story, each written in a different style. </a:t>
            </a:r>
            <a:r>
              <a:rPr lang="en-US" sz="3600" b="1" dirty="0">
                <a:latin typeface="Franklin Gothic Heavy" panose="020B0603020102020204" pitchFamily="34" charset="0"/>
              </a:rPr>
              <a:t>The book is a masterpiece of writing technique</a:t>
            </a:r>
            <a:r>
              <a:rPr lang="en-US" sz="3600" dirty="0"/>
              <a:t>, as it illustrates the many different ways a story can be told. The story being fairly trivial and always the same, </a:t>
            </a:r>
            <a:r>
              <a:rPr lang="en-US" sz="3600" b="1" dirty="0">
                <a:latin typeface="Franklin Gothic Heavy" panose="020B0603020102020204" pitchFamily="34" charset="0"/>
              </a:rPr>
              <a:t>the book shines the spotlight on form, rather than on content</a:t>
            </a:r>
            <a:r>
              <a:rPr lang="en-US" sz="3600" dirty="0"/>
              <a:t>.” – Crista Lopes, </a:t>
            </a:r>
            <a:r>
              <a:rPr lang="en-US" sz="3600" i="1" dirty="0"/>
              <a:t>Exercises in Programming Style</a:t>
            </a:r>
          </a:p>
        </p:txBody>
      </p:sp>
    </p:spTree>
    <p:extLst>
      <p:ext uri="{BB962C8B-B14F-4D97-AF65-F5344CB8AC3E}">
        <p14:creationId xmlns:p14="http://schemas.microsoft.com/office/powerpoint/2010/main" val="399349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sz="4800" dirty="0"/>
              <a:t>“Variations, proliferated almost to infinity.” </a:t>
            </a:r>
            <a:br>
              <a:rPr lang="en-US" sz="5400" dirty="0"/>
            </a:br>
            <a:r>
              <a:rPr lang="en-US" sz="5400" dirty="0"/>
              <a:t>                                     </a:t>
            </a:r>
            <a:r>
              <a:rPr lang="en-US" sz="3600" dirty="0"/>
              <a:t>– </a:t>
            </a:r>
            <a:r>
              <a:rPr lang="en-US" sz="3600" dirty="0" err="1"/>
              <a:t>Queneau</a:t>
            </a:r>
            <a:r>
              <a:rPr lang="en-US" sz="3600" dirty="0"/>
              <a:t> himself</a:t>
            </a:r>
            <a:endParaRPr lang="en-US" sz="3600" i="1" dirty="0"/>
          </a:p>
        </p:txBody>
      </p:sp>
    </p:spTree>
    <p:extLst>
      <p:ext uri="{BB962C8B-B14F-4D97-AF65-F5344CB8AC3E}">
        <p14:creationId xmlns:p14="http://schemas.microsoft.com/office/powerpoint/2010/main" val="158849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sz="3600" dirty="0" err="1"/>
              <a:t>Queneau’s</a:t>
            </a:r>
            <a:r>
              <a:rPr lang="en-US" sz="3600" dirty="0"/>
              <a:t> book is a work of art in which his explicit foregrounding of style embodies a critique of the form/content dichotomy. It’s a work full of reference and relation, created in the experimental artistic context of ‘60s France, connected with communities of collaborating artists—</a:t>
            </a:r>
            <a:r>
              <a:rPr lang="en-US" sz="3600" dirty="0" err="1"/>
              <a:t>Oulipo</a:t>
            </a:r>
            <a:r>
              <a:rPr lang="en-US" sz="3600" dirty="0"/>
              <a:t>, Dada, and Fluxus. It’s not simply a pedagogical text or a catalogue of forms.</a:t>
            </a:r>
          </a:p>
        </p:txBody>
      </p:sp>
    </p:spTree>
    <p:extLst>
      <p:ext uri="{BB962C8B-B14F-4D97-AF65-F5344CB8AC3E}">
        <p14:creationId xmlns:p14="http://schemas.microsoft.com/office/powerpoint/2010/main" val="6357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19E2-8D91-4D40-87E1-EB774F6D8D0A}"/>
              </a:ext>
            </a:extLst>
          </p:cNvPr>
          <p:cNvSpPr>
            <a:spLocks noGrp="1"/>
          </p:cNvSpPr>
          <p:nvPr>
            <p:ph type="title"/>
          </p:nvPr>
        </p:nvSpPr>
        <p:spPr>
          <a:xfrm>
            <a:off x="838200" y="1143000"/>
            <a:ext cx="10515600" cy="4425695"/>
          </a:xfrm>
        </p:spPr>
        <p:txBody>
          <a:bodyPr>
            <a:normAutofit fontScale="90000"/>
          </a:bodyPr>
          <a:lstStyle/>
          <a:p>
            <a:r>
              <a:rPr lang="en-CA" sz="5400" dirty="0"/>
              <a:t>“</a:t>
            </a:r>
            <a:r>
              <a:rPr lang="en-CA" sz="5400" b="1" dirty="0">
                <a:solidFill>
                  <a:srgbClr val="FFC000"/>
                </a:solidFill>
              </a:rPr>
              <a:t>Independent of their origin</a:t>
            </a:r>
            <a:r>
              <a:rPr lang="en-CA" sz="5400" dirty="0"/>
              <a:t>, constraints are the seeds of style… we can write a variety of </a:t>
            </a:r>
            <a:r>
              <a:rPr lang="en-CA" sz="5400" dirty="0">
                <a:solidFill>
                  <a:srgbClr val="FFC000"/>
                </a:solidFill>
              </a:rPr>
              <a:t>programs that are virtually </a:t>
            </a:r>
            <a:r>
              <a:rPr lang="en-CA" sz="5400" b="1" dirty="0">
                <a:solidFill>
                  <a:srgbClr val="FFC000"/>
                </a:solidFill>
              </a:rPr>
              <a:t>identical</a:t>
            </a:r>
            <a:r>
              <a:rPr lang="en-CA" sz="5400" b="1" dirty="0"/>
              <a:t> in terms of what they do</a:t>
            </a:r>
            <a:r>
              <a:rPr lang="en-CA" sz="5400" dirty="0"/>
              <a:t>, but that are radically different in terms of how they do it.</a:t>
            </a:r>
            <a:br>
              <a:rPr lang="en-CA" sz="5400" dirty="0"/>
            </a:br>
            <a:r>
              <a:rPr lang="en-CA" sz="5400" dirty="0"/>
              <a:t>                  </a:t>
            </a:r>
            <a:r>
              <a:rPr lang="en-CA" sz="3200" dirty="0"/>
              <a:t>– Crista Lopes, </a:t>
            </a:r>
            <a:r>
              <a:rPr lang="en-CA" sz="3200" i="1" dirty="0"/>
              <a:t>Elements of Programming Style</a:t>
            </a:r>
            <a:endParaRPr lang="en-US" sz="3200" dirty="0"/>
          </a:p>
        </p:txBody>
      </p:sp>
    </p:spTree>
    <p:extLst>
      <p:ext uri="{BB962C8B-B14F-4D97-AF65-F5344CB8AC3E}">
        <p14:creationId xmlns:p14="http://schemas.microsoft.com/office/powerpoint/2010/main" val="83677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fontScale="90000"/>
          </a:bodyPr>
          <a:lstStyle/>
          <a:p>
            <a:r>
              <a:rPr lang="en-US" sz="5400" dirty="0"/>
              <a:t>Style, here, has been conceptualized as a purely technical quality. Like so much in computation, it has been </a:t>
            </a:r>
            <a:r>
              <a:rPr lang="en-US" sz="5400" i="1" dirty="0"/>
              <a:t>instrumentalized</a:t>
            </a:r>
            <a:r>
              <a:rPr lang="en-US" sz="5400" dirty="0"/>
              <a:t>.</a:t>
            </a:r>
            <a:endParaRPr lang="en-US" sz="5400" i="1" dirty="0"/>
          </a:p>
        </p:txBody>
      </p:sp>
    </p:spTree>
    <p:extLst>
      <p:ext uri="{BB962C8B-B14F-4D97-AF65-F5344CB8AC3E}">
        <p14:creationId xmlns:p14="http://schemas.microsoft.com/office/powerpoint/2010/main" val="420611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475488" y="1318162"/>
            <a:ext cx="11521440" cy="4346368"/>
          </a:xfrm>
        </p:spPr>
        <p:txBody>
          <a:bodyPr>
            <a:normAutofit fontScale="90000"/>
          </a:bodyPr>
          <a:lstStyle/>
          <a:p>
            <a:r>
              <a:rPr lang="en-US" sz="5400" dirty="0"/>
              <a:t>Instrumentalization fails to recognize two essential qualities of style:</a:t>
            </a:r>
            <a:br>
              <a:rPr lang="en-US" sz="5400" dirty="0"/>
            </a:br>
            <a:br>
              <a:rPr lang="en-US" sz="5400" dirty="0"/>
            </a:br>
            <a:r>
              <a:rPr lang="en-US" sz="5400" dirty="0"/>
              <a:t>1. stylistic form is entangled with content</a:t>
            </a:r>
            <a:br>
              <a:rPr lang="en-US" sz="5400" dirty="0"/>
            </a:br>
            <a:r>
              <a:rPr lang="en-US" sz="5400" dirty="0"/>
              <a:t>2. styles have histories and places</a:t>
            </a:r>
            <a:endParaRPr lang="en-US" sz="5400" i="1" dirty="0"/>
          </a:p>
        </p:txBody>
      </p:sp>
    </p:spTree>
    <p:extLst>
      <p:ext uri="{BB962C8B-B14F-4D97-AF65-F5344CB8AC3E}">
        <p14:creationId xmlns:p14="http://schemas.microsoft.com/office/powerpoint/2010/main" val="2444993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19E2-8D91-4D40-87E1-EB774F6D8D0A}"/>
              </a:ext>
            </a:extLst>
          </p:cNvPr>
          <p:cNvSpPr>
            <a:spLocks noGrp="1"/>
          </p:cNvSpPr>
          <p:nvPr>
            <p:ph type="title"/>
          </p:nvPr>
        </p:nvSpPr>
        <p:spPr>
          <a:xfrm>
            <a:off x="838200" y="1143000"/>
            <a:ext cx="10515600" cy="4425695"/>
          </a:xfrm>
        </p:spPr>
        <p:txBody>
          <a:bodyPr>
            <a:normAutofit/>
          </a:bodyPr>
          <a:lstStyle/>
          <a:p>
            <a:r>
              <a:rPr lang="en-CA" sz="5400" dirty="0"/>
              <a:t>“The expression expresses something, but this something does not exist without its expression.” </a:t>
            </a:r>
            <a:r>
              <a:rPr lang="en-CA" sz="3200" dirty="0"/>
              <a:t>– Gilles Deleuze, </a:t>
            </a:r>
            <a:r>
              <a:rPr lang="en-CA" sz="3200" i="1" dirty="0"/>
              <a:t>What is Grounding?</a:t>
            </a:r>
            <a:endParaRPr lang="en-US" sz="3200" dirty="0"/>
          </a:p>
        </p:txBody>
      </p:sp>
    </p:spTree>
    <p:extLst>
      <p:ext uri="{BB962C8B-B14F-4D97-AF65-F5344CB8AC3E}">
        <p14:creationId xmlns:p14="http://schemas.microsoft.com/office/powerpoint/2010/main" val="1160936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fontScale="90000"/>
          </a:bodyPr>
          <a:lstStyle/>
          <a:p>
            <a:r>
              <a:rPr lang="en-US" sz="5400" i="1" dirty="0"/>
              <a:t>Abstract, generalized, higher order, universal</a:t>
            </a:r>
            <a:r>
              <a:rPr lang="en-US" sz="5400" dirty="0"/>
              <a:t>—this is the ideology of computation.</a:t>
            </a:r>
            <a:endParaRPr lang="en-US" sz="5400" i="1" dirty="0"/>
          </a:p>
        </p:txBody>
      </p:sp>
    </p:spTree>
    <p:extLst>
      <p:ext uri="{BB962C8B-B14F-4D97-AF65-F5344CB8AC3E}">
        <p14:creationId xmlns:p14="http://schemas.microsoft.com/office/powerpoint/2010/main" val="1655524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a:bodyPr>
          <a:lstStyle/>
          <a:p>
            <a:r>
              <a:rPr lang="en-US" sz="5400" dirty="0"/>
              <a:t>To think without history, without place, is do a kind of violence.</a:t>
            </a:r>
            <a:endParaRPr lang="en-US" sz="5400" i="1" dirty="0"/>
          </a:p>
        </p:txBody>
      </p:sp>
    </p:spTree>
    <p:extLst>
      <p:ext uri="{BB962C8B-B14F-4D97-AF65-F5344CB8AC3E}">
        <p14:creationId xmlns:p14="http://schemas.microsoft.com/office/powerpoint/2010/main" val="309595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a:bodyPr>
          <a:lstStyle/>
          <a:p>
            <a:r>
              <a:rPr lang="en-US" sz="5400" dirty="0"/>
              <a:t>Styles can’t simply be treated as exchangeable commodities.</a:t>
            </a:r>
            <a:endParaRPr lang="en-US" sz="5400" i="1" dirty="0"/>
          </a:p>
        </p:txBody>
      </p:sp>
    </p:spTree>
    <p:extLst>
      <p:ext uri="{BB962C8B-B14F-4D97-AF65-F5344CB8AC3E}">
        <p14:creationId xmlns:p14="http://schemas.microsoft.com/office/powerpoint/2010/main" val="61347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515600" cy="1325563"/>
          </a:xfrm>
        </p:spPr>
        <p:txBody>
          <a:bodyPr>
            <a:normAutofit/>
          </a:bodyPr>
          <a:lstStyle/>
          <a:p>
            <a:r>
              <a:rPr lang="en-US" sz="5400" dirty="0"/>
              <a:t>What is style?</a:t>
            </a:r>
          </a:p>
        </p:txBody>
      </p:sp>
    </p:spTree>
    <p:extLst>
      <p:ext uri="{BB962C8B-B14F-4D97-AF65-F5344CB8AC3E}">
        <p14:creationId xmlns:p14="http://schemas.microsoft.com/office/powerpoint/2010/main" val="3846665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cover of a book called Gee's Bend: The Architectureof the Quilt, containing a photo of a mostly black-and-white, lopsidedly geometric quilt.">
            <a:extLst>
              <a:ext uri="{FF2B5EF4-FFF2-40B4-BE49-F238E27FC236}">
                <a16:creationId xmlns:a16="http://schemas.microsoft.com/office/drawing/2014/main" id="{D9280456-3455-BA40-95E2-F9FAD30D8257}"/>
              </a:ext>
            </a:extLst>
          </p:cNvPr>
          <p:cNvPicPr>
            <a:picLocks noChangeAspect="1"/>
          </p:cNvPicPr>
          <p:nvPr/>
        </p:nvPicPr>
        <p:blipFill rotWithShape="1">
          <a:blip r:embed="rId2"/>
          <a:srcRect l="12122" t="2977" r="6320" b="3054"/>
          <a:stretch/>
        </p:blipFill>
        <p:spPr>
          <a:xfrm rot="5400000">
            <a:off x="2619540" y="466066"/>
            <a:ext cx="6859897" cy="5927765"/>
          </a:xfrm>
          <a:prstGeom prst="rect">
            <a:avLst/>
          </a:prstGeom>
        </p:spPr>
      </p:pic>
    </p:spTree>
    <p:extLst>
      <p:ext uri="{BB962C8B-B14F-4D97-AF65-F5344CB8AC3E}">
        <p14:creationId xmlns:p14="http://schemas.microsoft.com/office/powerpoint/2010/main" val="395964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ly colourful quilt assembled from strips of fabric in layered patterns.">
            <a:extLst>
              <a:ext uri="{FF2B5EF4-FFF2-40B4-BE49-F238E27FC236}">
                <a16:creationId xmlns:a16="http://schemas.microsoft.com/office/drawing/2014/main" id="{D0B243AB-1334-1446-BDD3-8EA51034A4D5}"/>
              </a:ext>
            </a:extLst>
          </p:cNvPr>
          <p:cNvPicPr>
            <a:picLocks noChangeAspect="1"/>
          </p:cNvPicPr>
          <p:nvPr/>
        </p:nvPicPr>
        <p:blipFill>
          <a:blip r:embed="rId2"/>
          <a:stretch>
            <a:fillRect/>
          </a:stretch>
        </p:blipFill>
        <p:spPr>
          <a:xfrm>
            <a:off x="6096000" y="1"/>
            <a:ext cx="7691215" cy="6857999"/>
          </a:xfrm>
          <a:prstGeom prst="rect">
            <a:avLst/>
          </a:prstGeom>
        </p:spPr>
      </p:pic>
      <p:pic>
        <p:nvPicPr>
          <p:cNvPr id="8" name="Picture 7" descr="A quilt in the Gee's Bend style, consisting of strips of differently-hued blue fabric interposed by small sections of red or floral patterned material.">
            <a:extLst>
              <a:ext uri="{FF2B5EF4-FFF2-40B4-BE49-F238E27FC236}">
                <a16:creationId xmlns:a16="http://schemas.microsoft.com/office/drawing/2014/main" id="{CF3F26D4-6844-CA4A-846F-56397230EBA1}"/>
              </a:ext>
            </a:extLst>
          </p:cNvPr>
          <p:cNvPicPr>
            <a:picLocks noChangeAspect="1"/>
          </p:cNvPicPr>
          <p:nvPr/>
        </p:nvPicPr>
        <p:blipFill>
          <a:blip r:embed="rId3"/>
          <a:stretch>
            <a:fillRect/>
          </a:stretch>
        </p:blipFill>
        <p:spPr>
          <a:xfrm>
            <a:off x="-299889" y="1"/>
            <a:ext cx="6395889" cy="6858000"/>
          </a:xfrm>
          <a:prstGeom prst="rect">
            <a:avLst/>
          </a:prstGeom>
        </p:spPr>
      </p:pic>
    </p:spTree>
    <p:extLst>
      <p:ext uri="{BB962C8B-B14F-4D97-AF65-F5344CB8AC3E}">
        <p14:creationId xmlns:p14="http://schemas.microsoft.com/office/powerpoint/2010/main" val="3873189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oto of the Gee's Bend book, containing black and white photographs of the Gee's Bend community in the 1930's. These photos include a church being built, a man and horse plowing a field, and a family on their porch.">
            <a:extLst>
              <a:ext uri="{FF2B5EF4-FFF2-40B4-BE49-F238E27FC236}">
                <a16:creationId xmlns:a16="http://schemas.microsoft.com/office/drawing/2014/main" id="{126B307C-FC5B-A74C-8746-627D922BE854}"/>
              </a:ext>
            </a:extLst>
          </p:cNvPr>
          <p:cNvPicPr>
            <a:picLocks noChangeAspect="1"/>
          </p:cNvPicPr>
          <p:nvPr/>
        </p:nvPicPr>
        <p:blipFill>
          <a:blip r:embed="rId2"/>
          <a:stretch>
            <a:fillRect/>
          </a:stretch>
        </p:blipFill>
        <p:spPr>
          <a:xfrm rot="5400000">
            <a:off x="726478" y="911989"/>
            <a:ext cx="10433626" cy="7825220"/>
          </a:xfrm>
          <a:prstGeom prst="rect">
            <a:avLst/>
          </a:prstGeom>
        </p:spPr>
      </p:pic>
    </p:spTree>
    <p:extLst>
      <p:ext uri="{BB962C8B-B14F-4D97-AF65-F5344CB8AC3E}">
        <p14:creationId xmlns:p14="http://schemas.microsoft.com/office/powerpoint/2010/main" val="264329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fontScale="90000"/>
          </a:bodyPr>
          <a:lstStyle/>
          <a:p>
            <a:r>
              <a:rPr lang="en-US" sz="5400" dirty="0"/>
              <a:t>Style is a </a:t>
            </a:r>
            <a:r>
              <a:rPr lang="en-US" sz="5400" b="1" dirty="0"/>
              <a:t>materialization of the deep networks of culture and history within which a creative practice is embedded.</a:t>
            </a:r>
          </a:p>
        </p:txBody>
      </p:sp>
    </p:spTree>
    <p:extLst>
      <p:ext uri="{BB962C8B-B14F-4D97-AF65-F5344CB8AC3E}">
        <p14:creationId xmlns:p14="http://schemas.microsoft.com/office/powerpoint/2010/main" val="231380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fontScale="90000"/>
          </a:bodyPr>
          <a:lstStyle/>
          <a:p>
            <a:r>
              <a:rPr lang="en-US" sz="5400" dirty="0"/>
              <a:t>In </a:t>
            </a:r>
            <a:r>
              <a:rPr lang="en-US" sz="5400" i="1" dirty="0"/>
              <a:t>Exercises in Programming Styles,</a:t>
            </a:r>
            <a:r>
              <a:rPr lang="en-US" sz="5400" dirty="0"/>
              <a:t> Lopes takes the time to elaborate a marvelously detailed catalog of technical practices—where they’re came from, and why they’re used…</a:t>
            </a:r>
            <a:endParaRPr lang="en-US" sz="5400" b="1" dirty="0"/>
          </a:p>
        </p:txBody>
      </p:sp>
    </p:spTree>
    <p:extLst>
      <p:ext uri="{BB962C8B-B14F-4D97-AF65-F5344CB8AC3E}">
        <p14:creationId xmlns:p14="http://schemas.microsoft.com/office/powerpoint/2010/main" val="2760950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fontScale="90000"/>
          </a:bodyPr>
          <a:lstStyle/>
          <a:p>
            <a:r>
              <a:rPr lang="en-US" sz="5400" b="1" dirty="0"/>
              <a:t>Yet in their critique, </a:t>
            </a:r>
            <a:r>
              <a:rPr lang="en-US" sz="5400" b="1" dirty="0" err="1"/>
              <a:t>Basman</a:t>
            </a:r>
            <a:r>
              <a:rPr lang="en-US" sz="5400" b="1" dirty="0"/>
              <a:t> and </a:t>
            </a:r>
            <a:r>
              <a:rPr lang="en-US" sz="5400" b="1" dirty="0" err="1"/>
              <a:t>Tchernavskij</a:t>
            </a:r>
            <a:r>
              <a:rPr lang="en-US" sz="5400" b="1" dirty="0"/>
              <a:t> do not provide us with a similar effort to ground their arguments in the lives of real communities. They continue to see the issue primarily through the lens of </a:t>
            </a:r>
            <a:r>
              <a:rPr lang="en-US" sz="5400" b="1" i="1" dirty="0"/>
              <a:t>technique</a:t>
            </a:r>
            <a:r>
              <a:rPr lang="en-US" sz="5400" b="1" dirty="0"/>
              <a:t>.</a:t>
            </a:r>
          </a:p>
        </p:txBody>
      </p:sp>
    </p:spTree>
    <p:extLst>
      <p:ext uri="{BB962C8B-B14F-4D97-AF65-F5344CB8AC3E}">
        <p14:creationId xmlns:p14="http://schemas.microsoft.com/office/powerpoint/2010/main" val="2778064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b="1" dirty="0"/>
              <a:t>How can we imagine a different kind of future for computation, while still grounding our systems, our languages, our abstractions, within the history, place, and practices of specific communities? How do we acknowledge the importance of technique, without losing grasp of what’s surplus to it?</a:t>
            </a:r>
          </a:p>
        </p:txBody>
      </p:sp>
    </p:spTree>
    <p:extLst>
      <p:ext uri="{BB962C8B-B14F-4D97-AF65-F5344CB8AC3E}">
        <p14:creationId xmlns:p14="http://schemas.microsoft.com/office/powerpoint/2010/main" val="1107221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rmAutofit/>
          </a:bodyPr>
          <a:lstStyle/>
          <a:p>
            <a:r>
              <a:rPr lang="en-US" sz="5400" dirty="0"/>
              <a:t>Metaphor and Power</a:t>
            </a:r>
            <a:endParaRPr lang="en-US" sz="5400" i="1" dirty="0"/>
          </a:p>
        </p:txBody>
      </p:sp>
    </p:spTree>
    <p:extLst>
      <p:ext uri="{BB962C8B-B14F-4D97-AF65-F5344CB8AC3E}">
        <p14:creationId xmlns:p14="http://schemas.microsoft.com/office/powerpoint/2010/main" val="4218216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dirty="0"/>
              <a:t>“Computational expressions are imprisoned as a result of the structure of languages, tools and idioms underlying today’s software construction, and are unable to participate in an open ecology of function where communities have the power to effectively and economically own their software.” </a:t>
            </a:r>
            <a:br>
              <a:rPr lang="en-US" dirty="0"/>
            </a:br>
            <a:r>
              <a:rPr lang="en-US" dirty="0"/>
              <a:t>                                     </a:t>
            </a:r>
            <a:r>
              <a:rPr lang="en-US" sz="3200" dirty="0"/>
              <a:t>- </a:t>
            </a:r>
            <a:r>
              <a:rPr lang="en-US" sz="3200" dirty="0" err="1"/>
              <a:t>Basman</a:t>
            </a:r>
            <a:r>
              <a:rPr lang="en-US" sz="3200" dirty="0"/>
              <a:t> and </a:t>
            </a:r>
            <a:r>
              <a:rPr lang="en-US" sz="3200" dirty="0" err="1"/>
              <a:t>Tchernavskij</a:t>
            </a:r>
            <a:endParaRPr lang="en-US" sz="3200" dirty="0"/>
          </a:p>
        </p:txBody>
      </p:sp>
    </p:spTree>
    <p:extLst>
      <p:ext uri="{BB962C8B-B14F-4D97-AF65-F5344CB8AC3E}">
        <p14:creationId xmlns:p14="http://schemas.microsoft.com/office/powerpoint/2010/main" val="847626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7B47A35D-FBBB-074C-8866-18625F220FF1}"/>
              </a:ext>
            </a:extLst>
          </p:cNvPr>
          <p:cNvPicPr>
            <a:picLocks noChangeAspect="1"/>
          </p:cNvPicPr>
          <p:nvPr/>
        </p:nvPicPr>
        <p:blipFill>
          <a:blip r:embed="rId2"/>
          <a:stretch>
            <a:fillRect/>
          </a:stretch>
        </p:blipFill>
        <p:spPr>
          <a:xfrm>
            <a:off x="635330" y="388229"/>
            <a:ext cx="10921340" cy="6081541"/>
          </a:xfrm>
          <a:prstGeom prst="rect">
            <a:avLst/>
          </a:prstGeom>
        </p:spPr>
      </p:pic>
      <p:sp>
        <p:nvSpPr>
          <p:cNvPr id="7" name="Rectangle 6">
            <a:extLst>
              <a:ext uri="{FF2B5EF4-FFF2-40B4-BE49-F238E27FC236}">
                <a16:creationId xmlns:a16="http://schemas.microsoft.com/office/drawing/2014/main" id="{0B6DD340-7F1F-5146-A7FB-B6FD72BE0AE8}"/>
              </a:ext>
            </a:extLst>
          </p:cNvPr>
          <p:cNvSpPr/>
          <p:nvPr/>
        </p:nvSpPr>
        <p:spPr>
          <a:xfrm>
            <a:off x="2218944" y="1391783"/>
            <a:ext cx="2400558" cy="646331"/>
          </a:xfrm>
          <a:prstGeom prst="rect">
            <a:avLst/>
          </a:prstGeom>
        </p:spPr>
        <p:txBody>
          <a:bodyPr wrap="square">
            <a:spAutoFit/>
          </a:bodyPr>
          <a:lstStyle/>
          <a:p>
            <a:r>
              <a:rPr lang="en-US" sz="3600" dirty="0"/>
              <a:t>Community</a:t>
            </a:r>
          </a:p>
        </p:txBody>
      </p:sp>
      <p:cxnSp>
        <p:nvCxnSpPr>
          <p:cNvPr id="9" name="Straight Connector 8">
            <a:extLst>
              <a:ext uri="{FF2B5EF4-FFF2-40B4-BE49-F238E27FC236}">
                <a16:creationId xmlns:a16="http://schemas.microsoft.com/office/drawing/2014/main" id="{5CFC0900-AF3B-5146-8A92-38AB020550CF}"/>
              </a:ext>
            </a:extLst>
          </p:cNvPr>
          <p:cNvCxnSpPr>
            <a:cxnSpLocks/>
          </p:cNvCxnSpPr>
          <p:nvPr/>
        </p:nvCxnSpPr>
        <p:spPr>
          <a:xfrm>
            <a:off x="2516698" y="1294411"/>
            <a:ext cx="1971304" cy="0"/>
          </a:xfrm>
          <a:prstGeom prst="line">
            <a:avLst/>
          </a:prstGeom>
          <a:ln w="825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8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4B2CD-22A8-EA4F-97F9-A239C8E243A3}"/>
              </a:ext>
            </a:extLst>
          </p:cNvPr>
          <p:cNvSpPr>
            <a:spLocks noGrp="1"/>
          </p:cNvSpPr>
          <p:nvPr>
            <p:ph idx="1"/>
          </p:nvPr>
        </p:nvSpPr>
        <p:spPr>
          <a:xfrm>
            <a:off x="838200" y="2721737"/>
            <a:ext cx="10515600" cy="2325751"/>
          </a:xfrm>
        </p:spPr>
        <p:txBody>
          <a:bodyPr/>
          <a:lstStyle/>
          <a:p>
            <a:pPr marL="0" indent="0">
              <a:buNone/>
            </a:pPr>
            <a:r>
              <a:rPr lang="en-US" sz="5400" dirty="0"/>
              <a:t>“Omit needless words.” </a:t>
            </a:r>
            <a:r>
              <a:rPr lang="en-US" dirty="0"/>
              <a:t>- Strunk &amp; White</a:t>
            </a:r>
          </a:p>
        </p:txBody>
      </p:sp>
    </p:spTree>
    <p:extLst>
      <p:ext uri="{BB962C8B-B14F-4D97-AF65-F5344CB8AC3E}">
        <p14:creationId xmlns:p14="http://schemas.microsoft.com/office/powerpoint/2010/main" val="4285826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dirty="0"/>
              <a:t>Prisons, too, have a material history and context—especially for those of us in North America. They do real physical violence to the First Nations and Black communities against which they are predominantly deployed.</a:t>
            </a:r>
            <a:endParaRPr lang="en-US" sz="3200" dirty="0"/>
          </a:p>
        </p:txBody>
      </p:sp>
    </p:spTree>
    <p:extLst>
      <p:ext uri="{BB962C8B-B14F-4D97-AF65-F5344CB8AC3E}">
        <p14:creationId xmlns:p14="http://schemas.microsoft.com/office/powerpoint/2010/main" val="1777638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dirty="0"/>
              <a:t>Metaphors have the power to do real violence, too. Yet we seem to be asked here to treat the prison metaphor stylistically—as a rhetorical technique only.</a:t>
            </a:r>
          </a:p>
        </p:txBody>
      </p:sp>
    </p:spTree>
    <p:extLst>
      <p:ext uri="{BB962C8B-B14F-4D97-AF65-F5344CB8AC3E}">
        <p14:creationId xmlns:p14="http://schemas.microsoft.com/office/powerpoint/2010/main" val="1088110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dirty="0"/>
              <a:t>Who, specifically, is imprisoned by programming styles? Who holds the social power to </a:t>
            </a:r>
            <a:r>
              <a:rPr lang="en-US" sz="4800" dirty="0"/>
              <a:t>put</a:t>
            </a:r>
            <a:r>
              <a:rPr lang="en-US" dirty="0"/>
              <a:t> them there? How do we break down the walls?</a:t>
            </a:r>
          </a:p>
        </p:txBody>
      </p:sp>
    </p:spTree>
    <p:extLst>
      <p:ext uri="{BB962C8B-B14F-4D97-AF65-F5344CB8AC3E}">
        <p14:creationId xmlns:p14="http://schemas.microsoft.com/office/powerpoint/2010/main" val="4248032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431483" cy="2167763"/>
          </a:xfrm>
        </p:spPr>
        <p:txBody>
          <a:bodyPr>
            <a:noAutofit/>
          </a:bodyPr>
          <a:lstStyle/>
          <a:p>
            <a:r>
              <a:rPr lang="en-US" sz="2800" dirty="0"/>
              <a:t>‘Good, this is real,’ Camille said. ‘I am kneeling on the floor, you are trying to get me on my feet. Not metaphorically, but actually. Look,’ he said, hurling himself out of his friend’s grasp, ‘now I have fallen straight over on my face. This is action,’ Camille said to the carpet. ‘Now, can you distinguish what has just happened from what happens when somebody says “the country is on its knees?</a:t>
            </a:r>
            <a:br>
              <a:rPr lang="en-US" sz="2800" dirty="0"/>
            </a:br>
            <a:br>
              <a:rPr lang="en-US" sz="2800" dirty="0"/>
            </a:br>
            <a:r>
              <a:rPr lang="en-US" sz="2800" dirty="0"/>
              <a:t>‘Of course I can. Please get up.’</a:t>
            </a:r>
            <a:br>
              <a:rPr lang="en-US" sz="2800" dirty="0"/>
            </a:br>
            <a:br>
              <a:rPr lang="en-US" sz="2800" dirty="0"/>
            </a:br>
            <a:r>
              <a:rPr lang="en-US" sz="2800" dirty="0"/>
              <a:t>Camille stood up and brushed himself down a little.</a:t>
            </a:r>
            <a:br>
              <a:rPr lang="en-US" sz="2800" dirty="0"/>
            </a:br>
            <a:br>
              <a:rPr lang="en-US" sz="2800" dirty="0"/>
            </a:br>
            <a:r>
              <a:rPr lang="en-US" sz="2800" dirty="0"/>
              <a:t>'You terrify me,’ Robespierre said. He turned away and sat down at the table where he had been writing the letter. He took off his spectacles, rested his elbows on the table and covered his closed eyes with his fingertips. 'Metaphors are good,’ he said. 'I like metaphors. Metaphors don’t kill people.’    </a:t>
            </a:r>
            <a:br>
              <a:rPr lang="en-US" sz="2800" dirty="0"/>
            </a:br>
            <a:r>
              <a:rPr lang="en-US" sz="2800" dirty="0"/>
              <a:t>                                             - Hilary Mantel, </a:t>
            </a:r>
            <a:r>
              <a:rPr lang="en-US" sz="2800" i="1" dirty="0"/>
              <a:t>A Greater Place of Safety</a:t>
            </a:r>
          </a:p>
        </p:txBody>
      </p:sp>
    </p:spTree>
    <p:extLst>
      <p:ext uri="{BB962C8B-B14F-4D97-AF65-F5344CB8AC3E}">
        <p14:creationId xmlns:p14="http://schemas.microsoft.com/office/powerpoint/2010/main" val="201740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4B2CD-22A8-EA4F-97F9-A239C8E243A3}"/>
              </a:ext>
            </a:extLst>
          </p:cNvPr>
          <p:cNvSpPr>
            <a:spLocks noGrp="1"/>
          </p:cNvSpPr>
          <p:nvPr>
            <p:ph idx="1"/>
          </p:nvPr>
        </p:nvSpPr>
        <p:spPr>
          <a:xfrm>
            <a:off x="838200" y="2721737"/>
            <a:ext cx="10515600" cy="2325751"/>
          </a:xfrm>
        </p:spPr>
        <p:txBody>
          <a:bodyPr/>
          <a:lstStyle/>
          <a:p>
            <a:pPr marL="0" indent="0">
              <a:buNone/>
            </a:pPr>
            <a:r>
              <a:rPr lang="en-US" sz="5400" dirty="0"/>
              <a:t>“Use variable names that mean something.” </a:t>
            </a:r>
            <a:r>
              <a:rPr lang="en-US" dirty="0"/>
              <a:t>– Kernighan &amp; </a:t>
            </a:r>
            <a:r>
              <a:rPr lang="en-US" dirty="0" err="1"/>
              <a:t>Plauger</a:t>
            </a:r>
            <a:endParaRPr lang="en-US" dirty="0"/>
          </a:p>
        </p:txBody>
      </p:sp>
    </p:spTree>
    <p:extLst>
      <p:ext uri="{BB962C8B-B14F-4D97-AF65-F5344CB8AC3E}">
        <p14:creationId xmlns:p14="http://schemas.microsoft.com/office/powerpoint/2010/main" val="194411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4B2CD-22A8-EA4F-97F9-A239C8E243A3}"/>
              </a:ext>
            </a:extLst>
          </p:cNvPr>
          <p:cNvSpPr>
            <a:spLocks noGrp="1"/>
          </p:cNvSpPr>
          <p:nvPr>
            <p:ph idx="1"/>
          </p:nvPr>
        </p:nvSpPr>
        <p:spPr>
          <a:xfrm>
            <a:off x="838200" y="2721737"/>
            <a:ext cx="10515600" cy="2325751"/>
          </a:xfrm>
        </p:spPr>
        <p:txBody>
          <a:bodyPr>
            <a:normAutofit fontScale="92500"/>
          </a:bodyPr>
          <a:lstStyle/>
          <a:p>
            <a:pPr marL="0" indent="0">
              <a:buNone/>
            </a:pPr>
            <a:r>
              <a:rPr lang="en-US" sz="5400" dirty="0"/>
              <a:t>“Programming style is what results from writing programs under a set of constraints”  </a:t>
            </a:r>
            <a:r>
              <a:rPr lang="en-US" dirty="0"/>
              <a:t>– Lopes, </a:t>
            </a:r>
            <a:r>
              <a:rPr lang="en-US" i="1" dirty="0"/>
              <a:t>Exercises in Programming Style</a:t>
            </a:r>
          </a:p>
        </p:txBody>
      </p:sp>
    </p:spTree>
    <p:extLst>
      <p:ext uri="{BB962C8B-B14F-4D97-AF65-F5344CB8AC3E}">
        <p14:creationId xmlns:p14="http://schemas.microsoft.com/office/powerpoint/2010/main" val="277386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4B2CD-22A8-EA4F-97F9-A239C8E243A3}"/>
              </a:ext>
            </a:extLst>
          </p:cNvPr>
          <p:cNvSpPr>
            <a:spLocks noGrp="1"/>
          </p:cNvSpPr>
          <p:nvPr>
            <p:ph idx="1"/>
          </p:nvPr>
        </p:nvSpPr>
        <p:spPr>
          <a:xfrm>
            <a:off x="838200" y="2721737"/>
            <a:ext cx="10515600" cy="2325751"/>
          </a:xfrm>
        </p:spPr>
        <p:txBody>
          <a:bodyPr>
            <a:normAutofit/>
          </a:bodyPr>
          <a:lstStyle/>
          <a:p>
            <a:pPr marL="0" indent="0">
              <a:buNone/>
            </a:pPr>
            <a:r>
              <a:rPr lang="en-US" sz="5400" dirty="0"/>
              <a:t>“”  </a:t>
            </a:r>
          </a:p>
          <a:p>
            <a:pPr marL="0" indent="0">
              <a:buNone/>
            </a:pPr>
            <a:r>
              <a:rPr lang="en-US" sz="5400" dirty="0"/>
              <a:t>         </a:t>
            </a:r>
            <a:r>
              <a:rPr lang="en-US" dirty="0"/>
              <a:t>– </a:t>
            </a:r>
            <a:r>
              <a:rPr lang="en-US" dirty="0" err="1"/>
              <a:t>Basman</a:t>
            </a:r>
            <a:r>
              <a:rPr lang="en-US" dirty="0"/>
              <a:t> and </a:t>
            </a:r>
            <a:r>
              <a:rPr lang="en-US" dirty="0" err="1"/>
              <a:t>Tchernavskij</a:t>
            </a:r>
            <a:r>
              <a:rPr lang="en-US" dirty="0"/>
              <a:t>, “Escaping the Prison of Style”</a:t>
            </a:r>
          </a:p>
        </p:txBody>
      </p:sp>
    </p:spTree>
    <p:extLst>
      <p:ext uri="{BB962C8B-B14F-4D97-AF65-F5344CB8AC3E}">
        <p14:creationId xmlns:p14="http://schemas.microsoft.com/office/powerpoint/2010/main" val="138644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5503-55E5-2244-94A6-4987637A225A}"/>
              </a:ext>
            </a:extLst>
          </p:cNvPr>
          <p:cNvSpPr>
            <a:spLocks noGrp="1"/>
          </p:cNvSpPr>
          <p:nvPr>
            <p:ph type="title"/>
          </p:nvPr>
        </p:nvSpPr>
        <p:spPr>
          <a:xfrm>
            <a:off x="838200" y="2404237"/>
            <a:ext cx="10515600" cy="1325563"/>
          </a:xfrm>
        </p:spPr>
        <p:txBody>
          <a:bodyPr>
            <a:normAutofit/>
          </a:bodyPr>
          <a:lstStyle/>
          <a:p>
            <a:r>
              <a:rPr lang="en-US" sz="6000" dirty="0"/>
              <a:t>The Style Culture Industry</a:t>
            </a:r>
            <a:endParaRPr lang="en-US" sz="4000" dirty="0"/>
          </a:p>
        </p:txBody>
      </p:sp>
    </p:spTree>
    <p:extLst>
      <p:ext uri="{BB962C8B-B14F-4D97-AF65-F5344CB8AC3E}">
        <p14:creationId xmlns:p14="http://schemas.microsoft.com/office/powerpoint/2010/main" val="398086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hoto, different, man, woman&#10;&#10;Description automatically generated">
            <a:extLst>
              <a:ext uri="{FF2B5EF4-FFF2-40B4-BE49-F238E27FC236}">
                <a16:creationId xmlns:a16="http://schemas.microsoft.com/office/drawing/2014/main" id="{E19413AC-9D94-634C-8690-EDC83A16C510}"/>
              </a:ext>
            </a:extLst>
          </p:cNvPr>
          <p:cNvPicPr>
            <a:picLocks noChangeAspect="1"/>
          </p:cNvPicPr>
          <p:nvPr/>
        </p:nvPicPr>
        <p:blipFill>
          <a:blip r:embed="rId2"/>
          <a:stretch>
            <a:fillRect/>
          </a:stretch>
        </p:blipFill>
        <p:spPr>
          <a:xfrm>
            <a:off x="1954948" y="329285"/>
            <a:ext cx="8282103" cy="6199429"/>
          </a:xfrm>
          <a:prstGeom prst="rect">
            <a:avLst/>
          </a:prstGeom>
        </p:spPr>
      </p:pic>
      <p:sp>
        <p:nvSpPr>
          <p:cNvPr id="9" name="Rectangle 8">
            <a:extLst>
              <a:ext uri="{FF2B5EF4-FFF2-40B4-BE49-F238E27FC236}">
                <a16:creationId xmlns:a16="http://schemas.microsoft.com/office/drawing/2014/main" id="{203C7429-652D-DC48-81C8-B39262362A56}"/>
              </a:ext>
            </a:extLst>
          </p:cNvPr>
          <p:cNvSpPr/>
          <p:nvPr/>
        </p:nvSpPr>
        <p:spPr>
          <a:xfrm>
            <a:off x="5990139" y="6344048"/>
            <a:ext cx="6044540" cy="369332"/>
          </a:xfrm>
          <a:prstGeom prst="rect">
            <a:avLst/>
          </a:prstGeom>
        </p:spPr>
        <p:txBody>
          <a:bodyPr wrap="none">
            <a:spAutoFit/>
          </a:bodyPr>
          <a:lstStyle/>
          <a:p>
            <a:r>
              <a:rPr lang="en-US" dirty="0"/>
              <a:t>– Lopes, presentation about </a:t>
            </a:r>
            <a:r>
              <a:rPr lang="en-US" i="1" dirty="0"/>
              <a:t>Exercises in Programming Style</a:t>
            </a:r>
          </a:p>
        </p:txBody>
      </p:sp>
    </p:spTree>
    <p:extLst>
      <p:ext uri="{BB962C8B-B14F-4D97-AF65-F5344CB8AC3E}">
        <p14:creationId xmlns:p14="http://schemas.microsoft.com/office/powerpoint/2010/main" val="67119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BAD8DB99-835F-A149-881B-B0E69CEA08C4}"/>
              </a:ext>
            </a:extLst>
          </p:cNvPr>
          <p:cNvPicPr>
            <a:picLocks noChangeAspect="1"/>
          </p:cNvPicPr>
          <p:nvPr/>
        </p:nvPicPr>
        <p:blipFill>
          <a:blip r:embed="rId3"/>
          <a:stretch>
            <a:fillRect/>
          </a:stretch>
        </p:blipFill>
        <p:spPr>
          <a:xfrm>
            <a:off x="1683683" y="739712"/>
            <a:ext cx="9080665" cy="4910391"/>
          </a:xfrm>
          <a:prstGeom prst="rect">
            <a:avLst/>
          </a:prstGeom>
        </p:spPr>
      </p:pic>
      <p:sp>
        <p:nvSpPr>
          <p:cNvPr id="6" name="Rectangle 5">
            <a:extLst>
              <a:ext uri="{FF2B5EF4-FFF2-40B4-BE49-F238E27FC236}">
                <a16:creationId xmlns:a16="http://schemas.microsoft.com/office/drawing/2014/main" id="{E2684EC8-A342-9B46-9E25-4F3DCF303777}"/>
              </a:ext>
            </a:extLst>
          </p:cNvPr>
          <p:cNvSpPr/>
          <p:nvPr/>
        </p:nvSpPr>
        <p:spPr>
          <a:xfrm>
            <a:off x="9030475" y="5768975"/>
            <a:ext cx="1733873" cy="523220"/>
          </a:xfrm>
          <a:prstGeom prst="rect">
            <a:avLst/>
          </a:prstGeom>
        </p:spPr>
        <p:txBody>
          <a:bodyPr wrap="none">
            <a:spAutoFit/>
          </a:bodyPr>
          <a:lstStyle/>
          <a:p>
            <a:r>
              <a:rPr lang="en-US" sz="2800" dirty="0" err="1"/>
              <a:t>deepart.io</a:t>
            </a:r>
            <a:endParaRPr lang="en-US" sz="2800" dirty="0"/>
          </a:p>
        </p:txBody>
      </p:sp>
    </p:spTree>
    <p:extLst>
      <p:ext uri="{BB962C8B-B14F-4D97-AF65-F5344CB8AC3E}">
        <p14:creationId xmlns:p14="http://schemas.microsoft.com/office/powerpoint/2010/main" val="327362485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{B5C06749-F69B-DC43-9913-DAB6482BD04D}tf10001063</Template>
  <TotalTime>1387</TotalTime>
  <Words>1134</Words>
  <Application>Microsoft Macintosh PowerPoint</Application>
  <PresentationFormat>Widescreen</PresentationFormat>
  <Paragraphs>62</Paragraphs>
  <Slides>33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Franklin Gothic Book</vt:lpstr>
      <vt:lpstr>Franklin Gothic Heavy</vt:lpstr>
      <vt:lpstr>Franklin Gothic Medium</vt:lpstr>
      <vt:lpstr>Office Theme</vt:lpstr>
      <vt:lpstr>The Question Concerning Style </vt:lpstr>
      <vt:lpstr>What is style?</vt:lpstr>
      <vt:lpstr>PowerPoint Presentation</vt:lpstr>
      <vt:lpstr>PowerPoint Presentation</vt:lpstr>
      <vt:lpstr>PowerPoint Presentation</vt:lpstr>
      <vt:lpstr>PowerPoint Presentation</vt:lpstr>
      <vt:lpstr>The Style Culture Industry</vt:lpstr>
      <vt:lpstr>PowerPoint Presentation</vt:lpstr>
      <vt:lpstr>PowerPoint Presentation</vt:lpstr>
      <vt:lpstr>“Raymond Queneau wrote a jewel of a book with the title Exercises in Style, featuring 99 renditions of the exact same story, each written in a different style. The book is a masterpiece of writing technique, as it illustrates the many different ways a story can be told. The story being fairly trivial and always the same, the book shines the spotlight on form, rather than on content.” – Crista Lopes, Exercises in Programming Style</vt:lpstr>
      <vt:lpstr>“Variations, proliferated almost to infinity.”                                       – Queneau himself</vt:lpstr>
      <vt:lpstr>Queneau’s book is a work of art in which his explicit foregrounding of style embodies a critique of the form/content dichotomy. It’s a work full of reference and relation, created in the experimental artistic context of ‘60s France, connected with communities of collaborating artists—Oulipo, Dada, and Fluxus. It’s not simply a pedagogical text or a catalogue of forms.</vt:lpstr>
      <vt:lpstr>“Independent of their origin, constraints are the seeds of style… we can write a variety of programs that are virtually identical in terms of what they do, but that are radically different in terms of how they do it.                   – Crista Lopes, Elements of Programming Style</vt:lpstr>
      <vt:lpstr>Style, here, has been conceptualized as a purely technical quality. Like so much in computation, it has been instrumentalized.</vt:lpstr>
      <vt:lpstr>Instrumentalization fails to recognize two essential qualities of style:  1. stylistic form is entangled with content 2. styles have histories and places</vt:lpstr>
      <vt:lpstr>“The expression expresses something, but this something does not exist without its expression.” – Gilles Deleuze, What is Grounding?</vt:lpstr>
      <vt:lpstr>Abstract, generalized, higher order, universal—this is the ideology of computation.</vt:lpstr>
      <vt:lpstr>To think without history, without place, is do a kind of violence.</vt:lpstr>
      <vt:lpstr>Styles can’t simply be treated as exchangeable commodities.</vt:lpstr>
      <vt:lpstr>PowerPoint Presentation</vt:lpstr>
      <vt:lpstr>PowerPoint Presentation</vt:lpstr>
      <vt:lpstr>PowerPoint Presentation</vt:lpstr>
      <vt:lpstr>Style is a materialization of the deep networks of culture and history within which a creative practice is embedded.</vt:lpstr>
      <vt:lpstr>In Exercises in Programming Styles, Lopes takes the time to elaborate a marvelously detailed catalog of technical practices—where they’re came from, and why they’re used…</vt:lpstr>
      <vt:lpstr>Yet in their critique, Basman and Tchernavskij do not provide us with a similar effort to ground their arguments in the lives of real communities. They continue to see the issue primarily through the lens of technique.</vt:lpstr>
      <vt:lpstr>How can we imagine a different kind of future for computation, while still grounding our systems, our languages, our abstractions, within the history, place, and practices of specific communities? How do we acknowledge the importance of technique, without losing grasp of what’s surplus to it?</vt:lpstr>
      <vt:lpstr>Metaphor and Power</vt:lpstr>
      <vt:lpstr>“Computational expressions are imprisoned as a result of the structure of languages, tools and idioms underlying today’s software construction, and are unable to participate in an open ecology of function where communities have the power to effectively and economically own their software.”                                       - Basman and Tchernavskij</vt:lpstr>
      <vt:lpstr>PowerPoint Presentation</vt:lpstr>
      <vt:lpstr>Prisons, too, have a material history and context—especially for those of us in North America. They do real physical violence to the First Nations and Black communities against which they are predominantly deployed.</vt:lpstr>
      <vt:lpstr>Metaphors have the power to do real violence, too. Yet we seem to be asked here to treat the prison metaphor stylistically—as a rhetorical technique only.</vt:lpstr>
      <vt:lpstr>Who, specifically, is imprisoned by programming styles? Who holds the social power to put them there? How do we break down the walls?</vt:lpstr>
      <vt:lpstr>‘Good, this is real,’ Camille said. ‘I am kneeling on the floor, you are trying to get me on my feet. Not metaphorically, but actually. Look,’ he said, hurling himself out of his friend’s grasp, ‘now I have fallen straight over on my face. This is action,’ Camille said to the carpet. ‘Now, can you distinguish what has just happened from what happens when somebody says “the country is on its knees?  ‘Of course I can. Please get up.’  Camille stood up and brushed himself down a little.  'You terrify me,’ Robespierre said. He turned away and sat down at the table where he had been writing the letter. He took off his spectacles, rested his elbows on the table and covered his closed eyes with his fingertips. 'Metaphors are good,’ he said. 'I like metaphors. Metaphors don’t kill people.’                                                  - Hilary Mantel, A Greater Place of Safety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Clark</dc:creator>
  <cp:lastModifiedBy>Colin Clark</cp:lastModifiedBy>
  <cp:revision>45</cp:revision>
  <dcterms:created xsi:type="dcterms:W3CDTF">2020-05-06T21:49:48Z</dcterms:created>
  <dcterms:modified xsi:type="dcterms:W3CDTF">2020-05-07T22:16:14Z</dcterms:modified>
</cp:coreProperties>
</file>