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308" r:id="rId3"/>
    <p:sldId id="311" r:id="rId4"/>
    <p:sldId id="324" r:id="rId5"/>
    <p:sldId id="321" r:id="rId6"/>
    <p:sldId id="338" r:id="rId7"/>
    <p:sldId id="322" r:id="rId8"/>
    <p:sldId id="325" r:id="rId9"/>
    <p:sldId id="323" r:id="rId10"/>
    <p:sldId id="312" r:id="rId11"/>
    <p:sldId id="258" r:id="rId12"/>
    <p:sldId id="263" r:id="rId13"/>
    <p:sldId id="339" r:id="rId14"/>
    <p:sldId id="335" r:id="rId15"/>
    <p:sldId id="327" r:id="rId16"/>
    <p:sldId id="313" r:id="rId17"/>
    <p:sldId id="326" r:id="rId18"/>
    <p:sldId id="332" r:id="rId19"/>
    <p:sldId id="267" r:id="rId20"/>
    <p:sldId id="304" r:id="rId21"/>
    <p:sldId id="278" r:id="rId22"/>
    <p:sldId id="279" r:id="rId23"/>
    <p:sldId id="295" r:id="rId24"/>
    <p:sldId id="329" r:id="rId25"/>
    <p:sldId id="331" r:id="rId26"/>
    <p:sldId id="334" r:id="rId27"/>
    <p:sldId id="272" r:id="rId28"/>
    <p:sldId id="336" r:id="rId29"/>
    <p:sldId id="276" r:id="rId30"/>
    <p:sldId id="337" r:id="rId31"/>
    <p:sldId id="292" r:id="rId32"/>
    <p:sldId id="257" r:id="rId33"/>
    <p:sldId id="293" r:id="rId34"/>
    <p:sldId id="328" r:id="rId35"/>
    <p:sldId id="26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D64A"/>
    <a:srgbClr val="F5FFA9"/>
    <a:srgbClr val="FFEF6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74" autoAdjust="0"/>
  </p:normalViewPr>
  <p:slideViewPr>
    <p:cSldViewPr snapToGrid="0" snapToObjects="1">
      <p:cViewPr varScale="1">
        <p:scale>
          <a:sx n="118" d="100"/>
          <a:sy n="118" d="100"/>
        </p:scale>
        <p:origin x="-96" y="-2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D33599-53B7-274B-BF1E-18298888678A}" type="datetimeFigureOut">
              <a:rPr lang="en-US" smtClean="0"/>
              <a:t>16-05-10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55D61-0CB4-0543-AAC9-021FC5905747}" type="slidenum">
              <a:rPr lang="en-US" smtClean="0"/>
              <a:t>‹#›</a:t>
            </a:fld>
            <a:endParaRPr lang="en-US"/>
          </a:p>
        </p:txBody>
      </p:sp>
    </p:spTree>
    <p:extLst>
      <p:ext uri="{BB962C8B-B14F-4D97-AF65-F5344CB8AC3E}">
        <p14:creationId xmlns:p14="http://schemas.microsoft.com/office/powerpoint/2010/main" val="12499682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You may</a:t>
            </a:r>
            <a:r>
              <a:rPr lang="en-US" baseline="0" dirty="0" smtClean="0"/>
              <a:t> have more questions than answers by the end of this presentation – that’s a good thing</a:t>
            </a:r>
          </a:p>
          <a:p>
            <a:r>
              <a:rPr lang="en-US" baseline="0" dirty="0" smtClean="0"/>
              <a:t>Please interrupt me – a discussion, not a lecture</a:t>
            </a:r>
          </a:p>
        </p:txBody>
      </p:sp>
      <p:sp>
        <p:nvSpPr>
          <p:cNvPr id="4" name="Slide Number Placeholder 3"/>
          <p:cNvSpPr>
            <a:spLocks noGrp="1"/>
          </p:cNvSpPr>
          <p:nvPr>
            <p:ph type="sldNum" sz="quarter" idx="10"/>
          </p:nvPr>
        </p:nvSpPr>
        <p:spPr/>
        <p:txBody>
          <a:bodyPr/>
          <a:lstStyle/>
          <a:p>
            <a:fld id="{DA355D61-0CB4-0543-AAC9-021FC5905747}" type="slidenum">
              <a:rPr lang="en-US" smtClean="0"/>
              <a:t>1</a:t>
            </a:fld>
            <a:endParaRPr lang="en-US"/>
          </a:p>
        </p:txBody>
      </p:sp>
    </p:spTree>
    <p:extLst>
      <p:ext uri="{BB962C8B-B14F-4D97-AF65-F5344CB8AC3E}">
        <p14:creationId xmlns:p14="http://schemas.microsoft.com/office/powerpoint/2010/main" val="325246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sz="1200" baseline="0" dirty="0" smtClean="0"/>
              <a:t>we can’t take a one-size-fits-all approach to creating interfaces, and yet this is the current state of most digital interactions</a:t>
            </a:r>
          </a:p>
          <a:p>
            <a:pPr marL="285750" indent="-285750">
              <a:buFont typeface="Arial"/>
              <a:buChar char="•"/>
            </a:pPr>
            <a:r>
              <a:rPr lang="en-US" sz="1200" kern="1200" dirty="0" smtClean="0">
                <a:solidFill>
                  <a:srgbClr val="E2C22E"/>
                </a:solidFill>
                <a:latin typeface="+mn-lt"/>
                <a:ea typeface="+mn-ea"/>
                <a:cs typeface="Helvetica Neue Light"/>
              </a:rPr>
              <a:t>Content</a:t>
            </a:r>
            <a:r>
              <a:rPr lang="en-US" sz="1200" kern="1200" dirty="0" smtClean="0">
                <a:solidFill>
                  <a:schemeClr val="tx1"/>
                </a:solidFill>
                <a:latin typeface="+mn-lt"/>
                <a:ea typeface="+mn-ea"/>
                <a:cs typeface="Helvetica Neue Light"/>
              </a:rPr>
              <a:t> </a:t>
            </a:r>
            <a:r>
              <a:rPr lang="en-US" sz="1200" kern="1200" dirty="0" smtClean="0">
                <a:solidFill>
                  <a:schemeClr val="bg1"/>
                </a:solidFill>
                <a:latin typeface="+mn-lt"/>
                <a:ea typeface="+mn-ea"/>
                <a:cs typeface="Helvetica Neue Light"/>
              </a:rPr>
              <a:t>that can be delivered in a form that people can understand and use</a:t>
            </a:r>
          </a:p>
          <a:p>
            <a:pPr marL="285750" indent="-285750">
              <a:buFont typeface="Arial"/>
              <a:buChar char="•"/>
            </a:pPr>
            <a:r>
              <a:rPr lang="en-US" sz="1200" kern="1200" dirty="0" smtClean="0">
                <a:solidFill>
                  <a:srgbClr val="E2C22E"/>
                </a:solidFill>
                <a:latin typeface="+mn-lt"/>
                <a:ea typeface="+mn-ea"/>
                <a:cs typeface="Helvetica Neue Light"/>
              </a:rPr>
              <a:t>User interfaces </a:t>
            </a:r>
            <a:r>
              <a:rPr lang="en-US" sz="1200" kern="1200" dirty="0" smtClean="0">
                <a:solidFill>
                  <a:srgbClr val="FFFFFF"/>
                </a:solidFill>
                <a:latin typeface="+mn-lt"/>
                <a:ea typeface="+mn-ea"/>
                <a:cs typeface="Helvetica Neue Light"/>
              </a:rPr>
              <a:t>that can adapt to the needs, preferences and tastes of individual users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t>FLEXIBLE (levels of complexity)</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t>ACCESSIBLE ((get in the door)</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t>MEET USERS WHERE THEY</a:t>
            </a:r>
            <a:r>
              <a:rPr lang="en-US" sz="1200" baseline="0" dirty="0" smtClean="0"/>
              <a:t> ARE (</a:t>
            </a:r>
            <a:r>
              <a:rPr lang="en-US" sz="1200" dirty="0" smtClean="0"/>
              <a:t>(comfort level, environment, context)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t>By using the rich tools and techniques afforded by the web, combined with the inherent mutability of the digital, we can design tools that allow users to customize their digital interaction to fit their specific contexts, needs and preferences.</a:t>
            </a:r>
            <a:endParaRPr lang="en-US" sz="120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dirty="0"/>
          </a:p>
        </p:txBody>
      </p:sp>
      <p:sp>
        <p:nvSpPr>
          <p:cNvPr id="4" name="Slide Number Placeholder 3"/>
          <p:cNvSpPr>
            <a:spLocks noGrp="1"/>
          </p:cNvSpPr>
          <p:nvPr>
            <p:ph type="sldNum" sz="quarter" idx="10"/>
          </p:nvPr>
        </p:nvSpPr>
        <p:spPr/>
        <p:txBody>
          <a:bodyPr/>
          <a:lstStyle/>
          <a:p>
            <a:fld id="{530FEFB4-0647-CC43-83A2-66A8ABEC378B}" type="slidenum">
              <a:rPr lang="en-US" smtClean="0"/>
              <a:t>14</a:t>
            </a:fld>
            <a:endParaRPr lang="en-US"/>
          </a:p>
        </p:txBody>
      </p:sp>
    </p:spTree>
    <p:extLst>
      <p:ext uri="{BB962C8B-B14F-4D97-AF65-F5344CB8AC3E}">
        <p14:creationId xmlns:p14="http://schemas.microsoft.com/office/powerpoint/2010/main" val="2089992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PORTABLE PREFERENCES</a:t>
            </a:r>
          </a:p>
          <a:p>
            <a:r>
              <a:rPr lang="en-US" dirty="0" smtClean="0"/>
              <a:t>15 minutes</a:t>
            </a:r>
          </a:p>
          <a:p>
            <a:endParaRPr lang="en-US" dirty="0"/>
          </a:p>
        </p:txBody>
      </p:sp>
      <p:sp>
        <p:nvSpPr>
          <p:cNvPr id="4" name="Slide Number Placeholder 3"/>
          <p:cNvSpPr>
            <a:spLocks noGrp="1"/>
          </p:cNvSpPr>
          <p:nvPr>
            <p:ph type="sldNum" sz="quarter" idx="10"/>
          </p:nvPr>
        </p:nvSpPr>
        <p:spPr/>
        <p:txBody>
          <a:bodyPr/>
          <a:lstStyle/>
          <a:p>
            <a:fld id="{DA355D61-0CB4-0543-AAC9-021FC5905747}" type="slidenum">
              <a:rPr lang="en-US" smtClean="0"/>
              <a:t>15</a:t>
            </a:fld>
            <a:endParaRPr lang="en-US"/>
          </a:p>
        </p:txBody>
      </p:sp>
    </p:spTree>
    <p:extLst>
      <p:ext uri="{BB962C8B-B14F-4D97-AF65-F5344CB8AC3E}">
        <p14:creationId xmlns:p14="http://schemas.microsoft.com/office/powerpoint/2010/main" val="1158893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Time dependent demo</a:t>
            </a:r>
          </a:p>
          <a:p>
            <a:r>
              <a:rPr lang="en-US" dirty="0" smtClean="0"/>
              <a:t>SELF-DIRECTED</a:t>
            </a:r>
            <a:endParaRPr lang="en-US" dirty="0"/>
          </a:p>
        </p:txBody>
      </p:sp>
      <p:sp>
        <p:nvSpPr>
          <p:cNvPr id="4" name="Slide Number Placeholder 3"/>
          <p:cNvSpPr>
            <a:spLocks noGrp="1"/>
          </p:cNvSpPr>
          <p:nvPr>
            <p:ph type="sldNum" sz="quarter" idx="10"/>
          </p:nvPr>
        </p:nvSpPr>
        <p:spPr/>
        <p:txBody>
          <a:bodyPr/>
          <a:lstStyle/>
          <a:p>
            <a:fld id="{DA355D61-0CB4-0543-AAC9-021FC5905747}" type="slidenum">
              <a:rPr lang="en-US" smtClean="0"/>
              <a:t>16</a:t>
            </a:fld>
            <a:endParaRPr lang="en-US"/>
          </a:p>
        </p:txBody>
      </p:sp>
    </p:spTree>
    <p:extLst>
      <p:ext uri="{BB962C8B-B14F-4D97-AF65-F5344CB8AC3E}">
        <p14:creationId xmlns:p14="http://schemas.microsoft.com/office/powerpoint/2010/main" val="2625967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55D61-0CB4-0543-AAC9-021FC5905747}" type="slidenum">
              <a:rPr lang="en-US" smtClean="0"/>
              <a:t>17</a:t>
            </a:fld>
            <a:endParaRPr lang="en-US"/>
          </a:p>
        </p:txBody>
      </p:sp>
    </p:spTree>
    <p:extLst>
      <p:ext uri="{BB962C8B-B14F-4D97-AF65-F5344CB8AC3E}">
        <p14:creationId xmlns:p14="http://schemas.microsoft.com/office/powerpoint/2010/main" val="1724079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endParaRPr lang="en-US" dirty="0" smtClean="0">
              <a:solidFill>
                <a:srgbClr val="FFFFFF"/>
              </a:solidFill>
            </a:endParaRPr>
          </a:p>
        </p:txBody>
      </p:sp>
      <p:sp>
        <p:nvSpPr>
          <p:cNvPr id="4" name="Slide Number Placeholder 3"/>
          <p:cNvSpPr>
            <a:spLocks noGrp="1"/>
          </p:cNvSpPr>
          <p:nvPr>
            <p:ph type="sldNum" sz="quarter" idx="10"/>
          </p:nvPr>
        </p:nvSpPr>
        <p:spPr/>
        <p:txBody>
          <a:bodyPr/>
          <a:lstStyle/>
          <a:p>
            <a:fld id="{DA355D61-0CB4-0543-AAC9-021FC5905747}" type="slidenum">
              <a:rPr lang="en-US" smtClean="0"/>
              <a:t>18</a:t>
            </a:fld>
            <a:endParaRPr lang="en-US"/>
          </a:p>
        </p:txBody>
      </p:sp>
    </p:spTree>
    <p:extLst>
      <p:ext uri="{BB962C8B-B14F-4D97-AF65-F5344CB8AC3E}">
        <p14:creationId xmlns:p14="http://schemas.microsoft.com/office/powerpoint/2010/main" val="1619414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Hugh Herr – MIT engineering professor,</a:t>
            </a:r>
            <a:r>
              <a:rPr lang="en-US" baseline="0" dirty="0" smtClean="0"/>
              <a:t> rock climber, film FIXED</a:t>
            </a:r>
            <a:endParaRPr lang="en-US" dirty="0"/>
          </a:p>
        </p:txBody>
      </p:sp>
      <p:sp>
        <p:nvSpPr>
          <p:cNvPr id="4" name="Slide Number Placeholder 3"/>
          <p:cNvSpPr>
            <a:spLocks noGrp="1"/>
          </p:cNvSpPr>
          <p:nvPr>
            <p:ph type="sldNum" sz="quarter" idx="10"/>
          </p:nvPr>
        </p:nvSpPr>
        <p:spPr/>
        <p:txBody>
          <a:bodyPr/>
          <a:lstStyle/>
          <a:p>
            <a:fld id="{DA355D61-0CB4-0543-AAC9-021FC5905747}" type="slidenum">
              <a:rPr lang="en-US" smtClean="0"/>
              <a:t>19</a:t>
            </a:fld>
            <a:endParaRPr lang="en-US"/>
          </a:p>
        </p:txBody>
      </p:sp>
    </p:spTree>
    <p:extLst>
      <p:ext uri="{BB962C8B-B14F-4D97-AF65-F5344CB8AC3E}">
        <p14:creationId xmlns:p14="http://schemas.microsoft.com/office/powerpoint/2010/main" val="276133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ONE can make their own match</a:t>
            </a:r>
          </a:p>
          <a:p>
            <a:endParaRPr lang="en-US" dirty="0"/>
          </a:p>
        </p:txBody>
      </p:sp>
      <p:sp>
        <p:nvSpPr>
          <p:cNvPr id="4" name="Slide Number Placeholder 3"/>
          <p:cNvSpPr>
            <a:spLocks noGrp="1"/>
          </p:cNvSpPr>
          <p:nvPr>
            <p:ph type="sldNum" sz="quarter" idx="10"/>
          </p:nvPr>
        </p:nvSpPr>
        <p:spPr/>
        <p:txBody>
          <a:bodyPr/>
          <a:lstStyle/>
          <a:p>
            <a:fld id="{DA355D61-0CB4-0543-AAC9-021FC5905747}" type="slidenum">
              <a:rPr lang="en-US" smtClean="0"/>
              <a:t>20</a:t>
            </a:fld>
            <a:endParaRPr lang="en-US"/>
          </a:p>
        </p:txBody>
      </p:sp>
    </p:spTree>
    <p:extLst>
      <p:ext uri="{BB962C8B-B14F-4D97-AF65-F5344CB8AC3E}">
        <p14:creationId xmlns:p14="http://schemas.microsoft.com/office/powerpoint/2010/main" val="276133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err="1" smtClean="0">
                <a:solidFill>
                  <a:schemeClr val="tx1"/>
                </a:solidFill>
                <a:latin typeface="+mn-lt"/>
                <a:ea typeface="+mn-ea"/>
                <a:cs typeface="+mn-cs"/>
              </a:rPr>
              <a:t>Flyease</a:t>
            </a:r>
            <a:r>
              <a:rPr lang="en-US" sz="1200" u="none" kern="1200" baseline="0" dirty="0" smtClean="0">
                <a:solidFill>
                  <a:schemeClr val="tx1"/>
                </a:solidFill>
                <a:latin typeface="+mn-lt"/>
                <a:ea typeface="+mn-ea"/>
                <a:cs typeface="+mn-cs"/>
              </a:rPr>
              <a:t> inspired by a letter to Nike by a basketball loving teenager with Cerebral Palsy — what resulted is a cool looking shoe with an innovative entry that is usable and attractive to everyone.</a:t>
            </a:r>
          </a:p>
          <a:p>
            <a:r>
              <a:rPr lang="en-US" sz="1200" u="none" kern="1200" baseline="0" dirty="0" smtClean="0">
                <a:solidFill>
                  <a:schemeClr val="tx1"/>
                </a:solidFill>
                <a:latin typeface="+mn-lt"/>
                <a:ea typeface="+mn-ea"/>
                <a:cs typeface="+mn-cs"/>
              </a:rPr>
              <a:t>OXO </a:t>
            </a:r>
            <a:r>
              <a:rPr lang="en-US" sz="1200" u="none" kern="1200" baseline="0" dirty="0" err="1" smtClean="0">
                <a:solidFill>
                  <a:schemeClr val="tx1"/>
                </a:solidFill>
                <a:latin typeface="+mn-lt"/>
                <a:ea typeface="+mn-ea"/>
                <a:cs typeface="+mn-cs"/>
              </a:rPr>
              <a:t>sippy</a:t>
            </a:r>
            <a:r>
              <a:rPr lang="en-US" sz="1200" u="none" kern="1200" baseline="0" dirty="0" smtClean="0">
                <a:solidFill>
                  <a:schemeClr val="tx1"/>
                </a:solidFill>
                <a:latin typeface="+mn-lt"/>
                <a:ea typeface="+mn-ea"/>
                <a:cs typeface="+mn-cs"/>
              </a:rPr>
              <a:t> cup for wee ones – also useful in meeting mobility/dexterity needs – e.g. shaking hands</a:t>
            </a:r>
          </a:p>
          <a:p>
            <a:r>
              <a:rPr lang="en-US" sz="1200" u="none" kern="1200" baseline="0" dirty="0" smtClean="0">
                <a:solidFill>
                  <a:schemeClr val="tx1"/>
                </a:solidFill>
                <a:latin typeface="+mn-lt"/>
                <a:ea typeface="+mn-ea"/>
                <a:cs typeface="+mn-cs"/>
              </a:rPr>
              <a:t>IT”S JUST BETTER DESIGN</a:t>
            </a:r>
          </a:p>
          <a:p>
            <a:r>
              <a:rPr lang="en-US" sz="1200" u="none" kern="1200" baseline="0" dirty="0" smtClean="0">
                <a:solidFill>
                  <a:schemeClr val="tx1"/>
                </a:solidFill>
                <a:latin typeface="+mn-lt"/>
                <a:ea typeface="+mn-ea"/>
                <a:cs typeface="+mn-cs"/>
              </a:rPr>
              <a:t>Objectified</a:t>
            </a:r>
          </a:p>
          <a:p>
            <a:endParaRPr lang="en-US" dirty="0"/>
          </a:p>
        </p:txBody>
      </p:sp>
      <p:sp>
        <p:nvSpPr>
          <p:cNvPr id="4" name="Slide Number Placeholder 3"/>
          <p:cNvSpPr>
            <a:spLocks noGrp="1"/>
          </p:cNvSpPr>
          <p:nvPr>
            <p:ph type="sldNum" sz="quarter" idx="10"/>
          </p:nvPr>
        </p:nvSpPr>
        <p:spPr/>
        <p:txBody>
          <a:bodyPr/>
          <a:lstStyle/>
          <a:p>
            <a:fld id="{DA355D61-0CB4-0543-AAC9-021FC5905747}" type="slidenum">
              <a:rPr lang="en-US" smtClean="0"/>
              <a:t>21</a:t>
            </a:fld>
            <a:endParaRPr lang="en-US"/>
          </a:p>
        </p:txBody>
      </p:sp>
    </p:spTree>
    <p:extLst>
      <p:ext uri="{BB962C8B-B14F-4D97-AF65-F5344CB8AC3E}">
        <p14:creationId xmlns:p14="http://schemas.microsoft.com/office/powerpoint/2010/main" val="553337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consider</a:t>
            </a:r>
            <a:r>
              <a:rPr lang="en-US" baseline="0" dirty="0" smtClean="0"/>
              <a:t> yourself to be “on the margin”? An “extreme user”? An outlier? </a:t>
            </a:r>
          </a:p>
          <a:p>
            <a:r>
              <a:rPr lang="en-US" baseline="0" dirty="0" smtClean="0"/>
              <a:t>Not designing for users “out there” somewhere</a:t>
            </a:r>
            <a:endParaRPr lang="en-US" dirty="0"/>
          </a:p>
        </p:txBody>
      </p:sp>
      <p:sp>
        <p:nvSpPr>
          <p:cNvPr id="4" name="Slide Number Placeholder 3"/>
          <p:cNvSpPr>
            <a:spLocks noGrp="1"/>
          </p:cNvSpPr>
          <p:nvPr>
            <p:ph type="sldNum" sz="quarter" idx="10"/>
          </p:nvPr>
        </p:nvSpPr>
        <p:spPr/>
        <p:txBody>
          <a:bodyPr/>
          <a:lstStyle/>
          <a:p>
            <a:fld id="{DA355D61-0CB4-0543-AAC9-021FC5905747}" type="slidenum">
              <a:rPr lang="en-US" smtClean="0"/>
              <a:t>22</a:t>
            </a:fld>
            <a:endParaRPr lang="en-US"/>
          </a:p>
        </p:txBody>
      </p:sp>
    </p:spTree>
    <p:extLst>
      <p:ext uri="{BB962C8B-B14F-4D97-AF65-F5344CB8AC3E}">
        <p14:creationId xmlns:p14="http://schemas.microsoft.com/office/powerpoint/2010/main" val="3882671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be as</a:t>
            </a:r>
            <a:r>
              <a:rPr lang="en-US" baseline="0" dirty="0" smtClean="0"/>
              <a:t> simple as rearranging your desk</a:t>
            </a:r>
          </a:p>
          <a:p>
            <a:r>
              <a:rPr lang="en-US" baseline="0" dirty="0" smtClean="0"/>
              <a:t>I have a clock set to Toronto time, every time my nephew comes over and uses my computer, he sets it to local time</a:t>
            </a:r>
          </a:p>
          <a:p>
            <a:r>
              <a:rPr lang="en-US" baseline="0" dirty="0" smtClean="0"/>
              <a:t>I prefer to set my scrolling to “natural”, others hate this</a:t>
            </a:r>
          </a:p>
          <a:p>
            <a:r>
              <a:rPr lang="en-US" dirty="0" smtClean="0"/>
              <a:t>Smartphone</a:t>
            </a:r>
            <a:r>
              <a:rPr lang="en-US" baseline="0" dirty="0" smtClean="0"/>
              <a:t> icon arrangement, desktop arrangement</a:t>
            </a:r>
            <a:endParaRPr lang="en-US" dirty="0"/>
          </a:p>
        </p:txBody>
      </p:sp>
      <p:sp>
        <p:nvSpPr>
          <p:cNvPr id="4" name="Slide Number Placeholder 3"/>
          <p:cNvSpPr>
            <a:spLocks noGrp="1"/>
          </p:cNvSpPr>
          <p:nvPr>
            <p:ph type="sldNum" sz="quarter" idx="10"/>
          </p:nvPr>
        </p:nvSpPr>
        <p:spPr/>
        <p:txBody>
          <a:bodyPr/>
          <a:lstStyle/>
          <a:p>
            <a:fld id="{DA355D61-0CB4-0543-AAC9-021FC5905747}" type="slidenum">
              <a:rPr lang="en-US" smtClean="0"/>
              <a:t>24</a:t>
            </a:fld>
            <a:endParaRPr lang="en-US"/>
          </a:p>
        </p:txBody>
      </p:sp>
    </p:spTree>
    <p:extLst>
      <p:ext uri="{BB962C8B-B14F-4D97-AF65-F5344CB8AC3E}">
        <p14:creationId xmlns:p14="http://schemas.microsoft.com/office/powerpoint/2010/main" val="346024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smtClean="0">
                <a:solidFill>
                  <a:srgbClr val="FFFFFF"/>
                </a:solidFill>
              </a:rPr>
              <a:t>A grounding</a:t>
            </a:r>
            <a:r>
              <a:rPr lang="en-US" baseline="0" dirty="0" smtClean="0">
                <a:solidFill>
                  <a:srgbClr val="FFFFFF"/>
                </a:solidFill>
              </a:rPr>
              <a:t> principle</a:t>
            </a:r>
          </a:p>
          <a:p>
            <a:pPr>
              <a:spcAft>
                <a:spcPts val="600"/>
              </a:spcAft>
            </a:pPr>
            <a:endParaRPr lang="en-US" baseline="0" dirty="0" smtClean="0">
              <a:solidFill>
                <a:srgbClr val="FFFFFF"/>
              </a:solidFill>
            </a:endParaRPr>
          </a:p>
          <a:p>
            <a:pPr>
              <a:spcAft>
                <a:spcPts val="600"/>
              </a:spcAft>
            </a:pPr>
            <a:r>
              <a:rPr lang="en-US" baseline="0" dirty="0" smtClean="0">
                <a:solidFill>
                  <a:srgbClr val="FFFFFF"/>
                </a:solidFill>
              </a:rPr>
              <a:t>Mismatch between individual needs and Design Solutions</a:t>
            </a:r>
          </a:p>
          <a:p>
            <a:pPr>
              <a:spcAft>
                <a:spcPts val="600"/>
              </a:spcAft>
            </a:pPr>
            <a:endParaRPr lang="en-US" dirty="0" smtClean="0">
              <a:solidFill>
                <a:srgbClr val="FFFFFF"/>
              </a:solidFill>
            </a:endParaRPr>
          </a:p>
          <a:p>
            <a:pPr>
              <a:spcAft>
                <a:spcPts val="600"/>
              </a:spcAft>
            </a:pPr>
            <a:r>
              <a:rPr lang="en-US" dirty="0" smtClean="0">
                <a:solidFill>
                  <a:srgbClr val="FFFFFF"/>
                </a:solidFill>
              </a:rPr>
              <a:t>As a way to put the responsibility onto the design and the designer to meet the needs of the user</a:t>
            </a:r>
          </a:p>
          <a:p>
            <a:pPr>
              <a:spcAft>
                <a:spcPts val="600"/>
              </a:spcAft>
            </a:pPr>
            <a:r>
              <a:rPr lang="en-US" dirty="0" smtClean="0">
                <a:solidFill>
                  <a:srgbClr val="FFFFFF"/>
                </a:solidFill>
              </a:rPr>
              <a:t>As a way to frame disability (the mismatch) as “design solvable”</a:t>
            </a:r>
          </a:p>
          <a:p>
            <a:pPr>
              <a:spcAft>
                <a:spcPts val="600"/>
              </a:spcAft>
            </a:pPr>
            <a:r>
              <a:rPr lang="en-US" dirty="0" smtClean="0">
                <a:solidFill>
                  <a:srgbClr val="FFFFFF"/>
                </a:solidFill>
              </a:rPr>
              <a:t>As a way to expand our thinking beyond the medical model of disability as a personal trait (permanent, limiting)</a:t>
            </a:r>
          </a:p>
          <a:p>
            <a:pPr>
              <a:spcAft>
                <a:spcPts val="600"/>
              </a:spcAft>
            </a:pPr>
            <a:r>
              <a:rPr lang="en-US" dirty="0" smtClean="0">
                <a:solidFill>
                  <a:srgbClr val="FFFFFF"/>
                </a:solidFill>
              </a:rPr>
              <a:t>As a way to consider a broader beneficial impact - not designing for someone “out there” </a:t>
            </a:r>
          </a:p>
          <a:p>
            <a:pPr>
              <a:spcAft>
                <a:spcPts val="600"/>
              </a:spcAft>
            </a:pPr>
            <a:r>
              <a:rPr lang="en-US" dirty="0" smtClean="0">
                <a:solidFill>
                  <a:srgbClr val="FFFFFF"/>
                </a:solidFill>
              </a:rPr>
              <a:t>Not an all-encompassing definition of disability</a:t>
            </a:r>
          </a:p>
          <a:p>
            <a:pPr>
              <a:spcAft>
                <a:spcPts val="600"/>
              </a:spcAft>
            </a:pPr>
            <a:endParaRPr lang="en-US" dirty="0" smtClean="0">
              <a:solidFill>
                <a:srgbClr val="FFFFFF"/>
              </a:solidFill>
            </a:endParaRPr>
          </a:p>
          <a:p>
            <a:pPr>
              <a:spcAft>
                <a:spcPts val="600"/>
              </a:spcAft>
            </a:pPr>
            <a:r>
              <a:rPr lang="en-US" sz="1200" kern="1200" dirty="0" smtClean="0">
                <a:solidFill>
                  <a:schemeClr val="tx1"/>
                </a:solidFill>
                <a:latin typeface="+mn-lt"/>
                <a:ea typeface="+mn-ea"/>
                <a:cs typeface="+mn-cs"/>
              </a:rPr>
              <a:t>Consider</a:t>
            </a:r>
            <a:r>
              <a:rPr lang="en-US" sz="1200" kern="1200" baseline="0" dirty="0" smtClean="0">
                <a:solidFill>
                  <a:schemeClr val="tx1"/>
                </a:solidFill>
                <a:latin typeface="+mn-lt"/>
                <a:ea typeface="+mn-ea"/>
                <a:cs typeface="+mn-cs"/>
              </a:rPr>
              <a:t> the mismatch to be </a:t>
            </a:r>
            <a:r>
              <a:rPr lang="en-US" sz="1200" kern="1200" dirty="0" smtClean="0">
                <a:solidFill>
                  <a:schemeClr val="tx1"/>
                </a:solidFill>
                <a:latin typeface="+mn-lt"/>
                <a:ea typeface="+mn-ea"/>
                <a:cs typeface="+mn-cs"/>
              </a:rPr>
              <a:t>conditional, solvable through design, and the result of many factors, including: </a:t>
            </a:r>
            <a:endParaRPr lang="en-US" dirty="0" smtClean="0">
              <a:solidFill>
                <a:srgbClr val="FFFFFF"/>
              </a:solidFill>
            </a:endParaRPr>
          </a:p>
          <a:p>
            <a:endParaRPr lang="en-US" baseline="0" dirty="0" smtClean="0"/>
          </a:p>
        </p:txBody>
      </p:sp>
      <p:sp>
        <p:nvSpPr>
          <p:cNvPr id="4" name="Slide Number Placeholder 3"/>
          <p:cNvSpPr>
            <a:spLocks noGrp="1"/>
          </p:cNvSpPr>
          <p:nvPr>
            <p:ph type="sldNum" sz="quarter" idx="10"/>
          </p:nvPr>
        </p:nvSpPr>
        <p:spPr/>
        <p:txBody>
          <a:bodyPr/>
          <a:lstStyle/>
          <a:p>
            <a:fld id="{DA355D61-0CB4-0543-AAC9-021FC5905747}" type="slidenum">
              <a:rPr lang="en-US" smtClean="0"/>
              <a:t>5</a:t>
            </a:fld>
            <a:endParaRPr lang="en-US"/>
          </a:p>
        </p:txBody>
      </p:sp>
    </p:spTree>
    <p:extLst>
      <p:ext uri="{BB962C8B-B14F-4D97-AF65-F5344CB8AC3E}">
        <p14:creationId xmlns:p14="http://schemas.microsoft.com/office/powerpoint/2010/main" val="1350867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Useful for someone</a:t>
            </a:r>
            <a:r>
              <a:rPr lang="en-US" baseline="0" dirty="0" smtClean="0"/>
              <a:t> who finds the number and layout of buttons overwhelming</a:t>
            </a:r>
          </a:p>
          <a:p>
            <a:r>
              <a:rPr lang="en-US" baseline="0" dirty="0" smtClean="0"/>
              <a:t>Useful for someone who has dexterity needs – shaking hands or large fingers</a:t>
            </a:r>
          </a:p>
          <a:p>
            <a:r>
              <a:rPr lang="en-US" baseline="0" dirty="0" smtClean="0"/>
              <a:t>Useful for someone with memory loss</a:t>
            </a:r>
          </a:p>
          <a:p>
            <a:endParaRPr lang="en-US" dirty="0"/>
          </a:p>
        </p:txBody>
      </p:sp>
      <p:sp>
        <p:nvSpPr>
          <p:cNvPr id="4" name="Slide Number Placeholder 3"/>
          <p:cNvSpPr>
            <a:spLocks noGrp="1"/>
          </p:cNvSpPr>
          <p:nvPr>
            <p:ph type="sldNum" sz="quarter" idx="10"/>
          </p:nvPr>
        </p:nvSpPr>
        <p:spPr/>
        <p:txBody>
          <a:bodyPr/>
          <a:lstStyle/>
          <a:p>
            <a:fld id="{DA355D61-0CB4-0543-AAC9-021FC5905747}" type="slidenum">
              <a:rPr lang="en-US" smtClean="0"/>
              <a:t>25</a:t>
            </a:fld>
            <a:endParaRPr lang="en-US"/>
          </a:p>
        </p:txBody>
      </p:sp>
    </p:spTree>
    <p:extLst>
      <p:ext uri="{BB962C8B-B14F-4D97-AF65-F5344CB8AC3E}">
        <p14:creationId xmlns:p14="http://schemas.microsoft.com/office/powerpoint/2010/main" val="14973463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User-continued design – both from UI configurations</a:t>
            </a:r>
            <a:r>
              <a:rPr lang="en-US" baseline="0" dirty="0" smtClean="0"/>
              <a:t> as well as from a technical perspective with Infusion</a:t>
            </a:r>
            <a:endParaRPr lang="en-US" dirty="0"/>
          </a:p>
        </p:txBody>
      </p:sp>
      <p:sp>
        <p:nvSpPr>
          <p:cNvPr id="4" name="Slide Number Placeholder 3"/>
          <p:cNvSpPr>
            <a:spLocks noGrp="1"/>
          </p:cNvSpPr>
          <p:nvPr>
            <p:ph type="sldNum" sz="quarter" idx="10"/>
          </p:nvPr>
        </p:nvSpPr>
        <p:spPr/>
        <p:txBody>
          <a:bodyPr/>
          <a:lstStyle/>
          <a:p>
            <a:fld id="{DA355D61-0CB4-0543-AAC9-021FC5905747}" type="slidenum">
              <a:rPr lang="en-US" smtClean="0"/>
              <a:t>26</a:t>
            </a:fld>
            <a:endParaRPr lang="en-US"/>
          </a:p>
        </p:txBody>
      </p:sp>
    </p:spTree>
    <p:extLst>
      <p:ext uri="{BB962C8B-B14F-4D97-AF65-F5344CB8AC3E}">
        <p14:creationId xmlns:p14="http://schemas.microsoft.com/office/powerpoint/2010/main" val="257414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p>
          <a:p>
            <a:endParaRPr lang="en-US" dirty="0" smtClean="0"/>
          </a:p>
          <a:p>
            <a:r>
              <a:rPr lang="en-US" dirty="0" smtClean="0"/>
              <a:t>The</a:t>
            </a:r>
            <a:r>
              <a:rPr lang="en-US" baseline="0" dirty="0" smtClean="0"/>
              <a:t> more people that can be included, increased prosperity, greater participation – cycle continues</a:t>
            </a:r>
            <a:endParaRPr lang="en-US" dirty="0"/>
          </a:p>
        </p:txBody>
      </p:sp>
      <p:sp>
        <p:nvSpPr>
          <p:cNvPr id="4" name="Slide Number Placeholder 3"/>
          <p:cNvSpPr>
            <a:spLocks noGrp="1"/>
          </p:cNvSpPr>
          <p:nvPr>
            <p:ph type="sldNum" sz="quarter" idx="10"/>
          </p:nvPr>
        </p:nvSpPr>
        <p:spPr/>
        <p:txBody>
          <a:bodyPr/>
          <a:lstStyle/>
          <a:p>
            <a:fld id="{DA355D61-0CB4-0543-AAC9-021FC5905747}" type="slidenum">
              <a:rPr lang="en-US" smtClean="0"/>
              <a:t>27</a:t>
            </a:fld>
            <a:endParaRPr lang="en-US"/>
          </a:p>
        </p:txBody>
      </p:sp>
    </p:spTree>
    <p:extLst>
      <p:ext uri="{BB962C8B-B14F-4D97-AF65-F5344CB8AC3E}">
        <p14:creationId xmlns:p14="http://schemas.microsoft.com/office/powerpoint/2010/main" val="1619414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Haven’t talked about web accessibility specifically</a:t>
            </a:r>
            <a:r>
              <a:rPr lang="en-US" baseline="0" dirty="0" smtClean="0"/>
              <a:t> – </a:t>
            </a:r>
            <a:r>
              <a:rPr lang="en-US" b="1" baseline="0" dirty="0" smtClean="0"/>
              <a:t>very important aspect of inclusive design</a:t>
            </a:r>
          </a:p>
          <a:p>
            <a:r>
              <a:rPr lang="en-US" baseline="0" dirty="0" smtClean="0"/>
              <a:t>Lots of other resources out there</a:t>
            </a:r>
          </a:p>
          <a:p>
            <a:r>
              <a:rPr lang="en-US" baseline="0" dirty="0" smtClean="0"/>
              <a:t>Joanna Briggs has given a couple of presentations, more to come I’m sure</a:t>
            </a:r>
          </a:p>
          <a:p>
            <a:endParaRPr lang="en-US" dirty="0"/>
          </a:p>
        </p:txBody>
      </p:sp>
      <p:sp>
        <p:nvSpPr>
          <p:cNvPr id="4" name="Slide Number Placeholder 3"/>
          <p:cNvSpPr>
            <a:spLocks noGrp="1"/>
          </p:cNvSpPr>
          <p:nvPr>
            <p:ph type="sldNum" sz="quarter" idx="10"/>
          </p:nvPr>
        </p:nvSpPr>
        <p:spPr/>
        <p:txBody>
          <a:bodyPr/>
          <a:lstStyle/>
          <a:p>
            <a:fld id="{DA355D61-0CB4-0543-AAC9-021FC5905747}" type="slidenum">
              <a:rPr lang="en-US" smtClean="0"/>
              <a:t>30</a:t>
            </a:fld>
            <a:endParaRPr lang="en-US"/>
          </a:p>
        </p:txBody>
      </p:sp>
    </p:spTree>
    <p:extLst>
      <p:ext uri="{BB962C8B-B14F-4D97-AF65-F5344CB8AC3E}">
        <p14:creationId xmlns:p14="http://schemas.microsoft.com/office/powerpoint/2010/main" val="2805872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55D61-0CB4-0543-AAC9-021FC5905747}" type="slidenum">
              <a:rPr lang="en-US" smtClean="0"/>
              <a:t>32</a:t>
            </a:fld>
            <a:endParaRPr lang="en-US"/>
          </a:p>
        </p:txBody>
      </p:sp>
    </p:spTree>
    <p:extLst>
      <p:ext uri="{BB962C8B-B14F-4D97-AF65-F5344CB8AC3E}">
        <p14:creationId xmlns:p14="http://schemas.microsoft.com/office/powerpoint/2010/main" val="4145473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 to </a:t>
            </a:r>
            <a:r>
              <a:rPr lang="en-US" dirty="0" err="1" smtClean="0"/>
              <a:t>Vidyo</a:t>
            </a:r>
            <a:r>
              <a:rPr lang="en-US" baseline="0" dirty="0" smtClean="0"/>
              <a:t> room on the wiki</a:t>
            </a:r>
            <a:endParaRPr lang="en-US" dirty="0"/>
          </a:p>
        </p:txBody>
      </p:sp>
      <p:sp>
        <p:nvSpPr>
          <p:cNvPr id="4" name="Slide Number Placeholder 3"/>
          <p:cNvSpPr>
            <a:spLocks noGrp="1"/>
          </p:cNvSpPr>
          <p:nvPr>
            <p:ph type="sldNum" sz="quarter" idx="10"/>
          </p:nvPr>
        </p:nvSpPr>
        <p:spPr/>
        <p:txBody>
          <a:bodyPr/>
          <a:lstStyle/>
          <a:p>
            <a:fld id="{DA355D61-0CB4-0543-AAC9-021FC5905747}" type="slidenum">
              <a:rPr lang="en-US" smtClean="0"/>
              <a:t>33</a:t>
            </a:fld>
            <a:endParaRPr lang="en-US"/>
          </a:p>
        </p:txBody>
      </p:sp>
    </p:spTree>
    <p:extLst>
      <p:ext uri="{BB962C8B-B14F-4D97-AF65-F5344CB8AC3E}">
        <p14:creationId xmlns:p14="http://schemas.microsoft.com/office/powerpoint/2010/main" val="1145954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55D61-0CB4-0543-AAC9-021FC5905747}" type="slidenum">
              <a:rPr lang="en-US" smtClean="0"/>
              <a:t>35</a:t>
            </a:fld>
            <a:endParaRPr lang="en-US"/>
          </a:p>
        </p:txBody>
      </p:sp>
    </p:spTree>
    <p:extLst>
      <p:ext uri="{BB962C8B-B14F-4D97-AF65-F5344CB8AC3E}">
        <p14:creationId xmlns:p14="http://schemas.microsoft.com/office/powerpoint/2010/main" val="314104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smtClean="0">
                <a:solidFill>
                  <a:srgbClr val="FFFFFF"/>
                </a:solidFill>
              </a:rPr>
              <a:t>A grounding</a:t>
            </a:r>
            <a:r>
              <a:rPr lang="en-US" baseline="0" dirty="0" smtClean="0">
                <a:solidFill>
                  <a:srgbClr val="FFFFFF"/>
                </a:solidFill>
              </a:rPr>
              <a:t> principle</a:t>
            </a:r>
          </a:p>
          <a:p>
            <a:pPr>
              <a:spcAft>
                <a:spcPts val="600"/>
              </a:spcAft>
            </a:pPr>
            <a:endParaRPr lang="en-US" baseline="0" dirty="0" smtClean="0">
              <a:solidFill>
                <a:srgbClr val="FFFFFF"/>
              </a:solidFill>
            </a:endParaRPr>
          </a:p>
          <a:p>
            <a:pPr>
              <a:spcAft>
                <a:spcPts val="600"/>
              </a:spcAft>
            </a:pPr>
            <a:r>
              <a:rPr lang="en-US" baseline="0" dirty="0" smtClean="0">
                <a:solidFill>
                  <a:srgbClr val="FFFFFF"/>
                </a:solidFill>
              </a:rPr>
              <a:t>Mismatch between individual needs and Design Solutions</a:t>
            </a:r>
          </a:p>
          <a:p>
            <a:pPr>
              <a:spcAft>
                <a:spcPts val="600"/>
              </a:spcAft>
            </a:pPr>
            <a:endParaRPr lang="en-US" dirty="0" smtClean="0">
              <a:solidFill>
                <a:srgbClr val="FFFFFF"/>
              </a:solidFill>
            </a:endParaRPr>
          </a:p>
          <a:p>
            <a:pPr>
              <a:spcAft>
                <a:spcPts val="600"/>
              </a:spcAft>
            </a:pPr>
            <a:r>
              <a:rPr lang="en-US" dirty="0" smtClean="0">
                <a:solidFill>
                  <a:srgbClr val="FFFFFF"/>
                </a:solidFill>
              </a:rPr>
              <a:t>As a way to put the responsibility onto the design and the designer to meet the needs of the user</a:t>
            </a:r>
          </a:p>
          <a:p>
            <a:pPr>
              <a:spcAft>
                <a:spcPts val="600"/>
              </a:spcAft>
            </a:pPr>
            <a:r>
              <a:rPr lang="en-US" dirty="0" smtClean="0">
                <a:solidFill>
                  <a:srgbClr val="FFFFFF"/>
                </a:solidFill>
              </a:rPr>
              <a:t>As a way to frame disability (the mismatch) as “design solvable”</a:t>
            </a:r>
          </a:p>
          <a:p>
            <a:pPr>
              <a:spcAft>
                <a:spcPts val="600"/>
              </a:spcAft>
            </a:pPr>
            <a:r>
              <a:rPr lang="en-US" dirty="0" smtClean="0">
                <a:solidFill>
                  <a:srgbClr val="FFFFFF"/>
                </a:solidFill>
              </a:rPr>
              <a:t>As a way to expand our thinking beyond the medical model of disability as a personal trait (permanent, limiting)</a:t>
            </a:r>
          </a:p>
          <a:p>
            <a:pPr>
              <a:spcAft>
                <a:spcPts val="600"/>
              </a:spcAft>
            </a:pPr>
            <a:r>
              <a:rPr lang="en-US" dirty="0" smtClean="0">
                <a:solidFill>
                  <a:srgbClr val="FFFFFF"/>
                </a:solidFill>
              </a:rPr>
              <a:t>As a way to consider a broader beneficial impact - not designing for someone “out there” </a:t>
            </a:r>
          </a:p>
          <a:p>
            <a:pPr>
              <a:spcAft>
                <a:spcPts val="600"/>
              </a:spcAft>
            </a:pPr>
            <a:r>
              <a:rPr lang="en-US" dirty="0" smtClean="0">
                <a:solidFill>
                  <a:srgbClr val="FFFFFF"/>
                </a:solidFill>
              </a:rPr>
              <a:t>Not an all-encompassing definition of disability</a:t>
            </a:r>
          </a:p>
          <a:p>
            <a:pPr>
              <a:spcAft>
                <a:spcPts val="600"/>
              </a:spcAft>
            </a:pPr>
            <a:endParaRPr lang="en-US" dirty="0" smtClean="0">
              <a:solidFill>
                <a:srgbClr val="FFFFFF"/>
              </a:solidFill>
            </a:endParaRPr>
          </a:p>
          <a:p>
            <a:pPr>
              <a:spcAft>
                <a:spcPts val="600"/>
              </a:spcAft>
            </a:pPr>
            <a:r>
              <a:rPr lang="en-US" sz="1200" kern="1200" dirty="0" smtClean="0">
                <a:solidFill>
                  <a:schemeClr val="tx1"/>
                </a:solidFill>
                <a:latin typeface="+mn-lt"/>
                <a:ea typeface="+mn-ea"/>
                <a:cs typeface="+mn-cs"/>
              </a:rPr>
              <a:t>Consider</a:t>
            </a:r>
            <a:r>
              <a:rPr lang="en-US" sz="1200" kern="1200" baseline="0" dirty="0" smtClean="0">
                <a:solidFill>
                  <a:schemeClr val="tx1"/>
                </a:solidFill>
                <a:latin typeface="+mn-lt"/>
                <a:ea typeface="+mn-ea"/>
                <a:cs typeface="+mn-cs"/>
              </a:rPr>
              <a:t> the mismatch to be </a:t>
            </a:r>
            <a:r>
              <a:rPr lang="en-US" sz="1200" kern="1200" dirty="0" smtClean="0">
                <a:solidFill>
                  <a:schemeClr val="tx1"/>
                </a:solidFill>
                <a:latin typeface="+mn-lt"/>
                <a:ea typeface="+mn-ea"/>
                <a:cs typeface="+mn-cs"/>
              </a:rPr>
              <a:t>conditional, solvable through design, and the result of many factors, including: </a:t>
            </a:r>
            <a:endParaRPr lang="en-US" dirty="0" smtClean="0">
              <a:solidFill>
                <a:srgbClr val="FFFFFF"/>
              </a:solidFill>
            </a:endParaRPr>
          </a:p>
          <a:p>
            <a:endParaRPr lang="en-US" baseline="0" dirty="0" smtClean="0"/>
          </a:p>
        </p:txBody>
      </p:sp>
      <p:sp>
        <p:nvSpPr>
          <p:cNvPr id="4" name="Slide Number Placeholder 3"/>
          <p:cNvSpPr>
            <a:spLocks noGrp="1"/>
          </p:cNvSpPr>
          <p:nvPr>
            <p:ph type="sldNum" sz="quarter" idx="10"/>
          </p:nvPr>
        </p:nvSpPr>
        <p:spPr/>
        <p:txBody>
          <a:bodyPr/>
          <a:lstStyle/>
          <a:p>
            <a:fld id="{DA355D61-0CB4-0543-AAC9-021FC5905747}" type="slidenum">
              <a:rPr lang="en-US" smtClean="0"/>
              <a:t>6</a:t>
            </a:fld>
            <a:endParaRPr lang="en-US"/>
          </a:p>
        </p:txBody>
      </p:sp>
    </p:spTree>
    <p:extLst>
      <p:ext uri="{BB962C8B-B14F-4D97-AF65-F5344CB8AC3E}">
        <p14:creationId xmlns:p14="http://schemas.microsoft.com/office/powerpoint/2010/main" val="1350867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FFFF"/>
                </a:solidFill>
              </a:rPr>
              <a:t>Accessibility/Inclusion, then, is the adaptability of the system to the needs of each individual.</a:t>
            </a:r>
          </a:p>
          <a:p>
            <a:r>
              <a:rPr lang="en-US" dirty="0" smtClean="0">
                <a:solidFill>
                  <a:srgbClr val="FFFFFF"/>
                </a:solidFill>
              </a:rPr>
              <a:t>PERSONALISATION – tools can be </a:t>
            </a:r>
            <a:r>
              <a:rPr lang="en-US" dirty="0" err="1" smtClean="0">
                <a:solidFill>
                  <a:srgbClr val="FFFFFF"/>
                </a:solidFill>
              </a:rPr>
              <a:t>personalised</a:t>
            </a:r>
            <a:r>
              <a:rPr lang="en-US" dirty="0" smtClean="0">
                <a:solidFill>
                  <a:srgbClr val="FFFFFF"/>
                </a:solidFill>
              </a:rPr>
              <a:t> to meet the needs of the user</a:t>
            </a:r>
          </a:p>
          <a:p>
            <a:r>
              <a:rPr lang="en-US" dirty="0" smtClean="0">
                <a:solidFill>
                  <a:srgbClr val="FFFFFF"/>
                </a:solidFill>
              </a:rPr>
              <a:t>Our research, development, education and service are all grounded in this principle.</a:t>
            </a:r>
          </a:p>
          <a:p>
            <a:endParaRPr lang="en-US" baseline="0" dirty="0" smtClean="0"/>
          </a:p>
        </p:txBody>
      </p:sp>
      <p:sp>
        <p:nvSpPr>
          <p:cNvPr id="4" name="Slide Number Placeholder 3"/>
          <p:cNvSpPr>
            <a:spLocks noGrp="1"/>
          </p:cNvSpPr>
          <p:nvPr>
            <p:ph type="sldNum" sz="quarter" idx="10"/>
          </p:nvPr>
        </p:nvSpPr>
        <p:spPr/>
        <p:txBody>
          <a:bodyPr/>
          <a:lstStyle/>
          <a:p>
            <a:fld id="{DA355D61-0CB4-0543-AAC9-021FC5905747}" type="slidenum">
              <a:rPr lang="en-US" smtClean="0"/>
              <a:t>7</a:t>
            </a:fld>
            <a:endParaRPr lang="en-US"/>
          </a:p>
        </p:txBody>
      </p:sp>
    </p:spTree>
    <p:extLst>
      <p:ext uri="{BB962C8B-B14F-4D97-AF65-F5344CB8AC3E}">
        <p14:creationId xmlns:p14="http://schemas.microsoft.com/office/powerpoint/2010/main" val="1350867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FFFF"/>
                </a:solidFill>
              </a:rPr>
              <a:t>Getting to know what works for you</a:t>
            </a:r>
          </a:p>
          <a:p>
            <a:r>
              <a:rPr lang="en-US" sz="1200" dirty="0" smtClean="0">
                <a:solidFill>
                  <a:srgbClr val="FFFFFF"/>
                </a:solidFill>
              </a:rPr>
              <a:t>Medical model - PUSH</a:t>
            </a:r>
          </a:p>
          <a:p>
            <a:r>
              <a:rPr lang="en-US" sz="1200" dirty="0" smtClean="0">
                <a:solidFill>
                  <a:srgbClr val="FFFFFF"/>
                </a:solidFill>
              </a:rPr>
              <a:t>Autonomous User/Learner</a:t>
            </a:r>
          </a:p>
          <a:p>
            <a:r>
              <a:rPr lang="en-US" sz="1200" dirty="0" smtClean="0">
                <a:solidFill>
                  <a:srgbClr val="FFFFFF"/>
                </a:solidFill>
              </a:rPr>
              <a:t>One Size Fits One </a:t>
            </a:r>
            <a:r>
              <a:rPr lang="en-US" sz="1200" b="1" dirty="0" smtClean="0">
                <a:solidFill>
                  <a:srgbClr val="FFFFFF"/>
                </a:solidFill>
              </a:rPr>
              <a:t>– user decides</a:t>
            </a:r>
          </a:p>
          <a:p>
            <a:r>
              <a:rPr lang="en-US" sz="1200" dirty="0" smtClean="0">
                <a:solidFill>
                  <a:srgbClr val="FFFFFF"/>
                </a:solidFill>
              </a:rPr>
              <a:t>Individual</a:t>
            </a:r>
            <a:r>
              <a:rPr lang="en-US" sz="1200" baseline="0" dirty="0" smtClean="0">
                <a:solidFill>
                  <a:srgbClr val="FFFFFF"/>
                </a:solidFill>
              </a:rPr>
              <a:t> determines their own needs, through experimentation, trial and error</a:t>
            </a:r>
            <a:endParaRPr lang="en-US" sz="1200" dirty="0" smtClean="0">
              <a:solidFill>
                <a:srgbClr val="FFFFFF"/>
              </a:solidFill>
            </a:endParaRPr>
          </a:p>
          <a:p>
            <a:endParaRPr lang="en-US" sz="1200" baseline="0" dirty="0" smtClean="0"/>
          </a:p>
        </p:txBody>
      </p:sp>
      <p:sp>
        <p:nvSpPr>
          <p:cNvPr id="4" name="Slide Number Placeholder 3"/>
          <p:cNvSpPr>
            <a:spLocks noGrp="1"/>
          </p:cNvSpPr>
          <p:nvPr>
            <p:ph type="sldNum" sz="quarter" idx="10"/>
          </p:nvPr>
        </p:nvSpPr>
        <p:spPr/>
        <p:txBody>
          <a:bodyPr/>
          <a:lstStyle/>
          <a:p>
            <a:fld id="{DA355D61-0CB4-0543-AAC9-021FC5905747}" type="slidenum">
              <a:rPr lang="en-US" smtClean="0"/>
              <a:t>8</a:t>
            </a:fld>
            <a:endParaRPr lang="en-US"/>
          </a:p>
        </p:txBody>
      </p:sp>
    </p:spTree>
    <p:extLst>
      <p:ext uri="{BB962C8B-B14F-4D97-AF65-F5344CB8AC3E}">
        <p14:creationId xmlns:p14="http://schemas.microsoft.com/office/powerpoint/2010/main" val="1350867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FFFF"/>
                </a:solidFill>
              </a:rPr>
              <a:t>Accessibility/Inclusion, then, is the adaptability of the system to the needs of each individual.</a:t>
            </a:r>
          </a:p>
          <a:p>
            <a:r>
              <a:rPr lang="en-US" dirty="0" smtClean="0">
                <a:solidFill>
                  <a:srgbClr val="FFFFFF"/>
                </a:solidFill>
              </a:rPr>
              <a:t>Our research, development, education and service are all grounded in this principle.</a:t>
            </a:r>
          </a:p>
          <a:p>
            <a:endParaRPr lang="en-US" baseline="0" dirty="0" smtClean="0"/>
          </a:p>
        </p:txBody>
      </p:sp>
      <p:sp>
        <p:nvSpPr>
          <p:cNvPr id="4" name="Slide Number Placeholder 3"/>
          <p:cNvSpPr>
            <a:spLocks noGrp="1"/>
          </p:cNvSpPr>
          <p:nvPr>
            <p:ph type="sldNum" sz="quarter" idx="10"/>
          </p:nvPr>
        </p:nvSpPr>
        <p:spPr/>
        <p:txBody>
          <a:bodyPr/>
          <a:lstStyle/>
          <a:p>
            <a:fld id="{DA355D61-0CB4-0543-AAC9-021FC5905747}" type="slidenum">
              <a:rPr lang="en-US" smtClean="0"/>
              <a:t>9</a:t>
            </a:fld>
            <a:endParaRPr lang="en-US"/>
          </a:p>
        </p:txBody>
      </p:sp>
    </p:spTree>
    <p:extLst>
      <p:ext uri="{BB962C8B-B14F-4D97-AF65-F5344CB8AC3E}">
        <p14:creationId xmlns:p14="http://schemas.microsoft.com/office/powerpoint/2010/main" val="1350867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Auto-</a:t>
            </a:r>
            <a:r>
              <a:rPr lang="en-US" sz="1200" dirty="0" err="1" smtClean="0"/>
              <a:t>personalisation</a:t>
            </a:r>
            <a:r>
              <a:rPr lang="en-US" sz="1200" dirty="0" smtClean="0"/>
              <a:t> of digital interfaces</a:t>
            </a:r>
          </a:p>
          <a:p>
            <a:r>
              <a:rPr lang="en-US" sz="1200" dirty="0" smtClean="0"/>
              <a:t>Portable preferences</a:t>
            </a:r>
          </a:p>
          <a:p>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FFFFFF"/>
                </a:solidFill>
              </a:rPr>
              <a:t>C4A Developing key parts of the Global Public Inclusive Infrastructure (GPII)</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P4A </a:t>
            </a:r>
            <a:r>
              <a:rPr lang="en-US" sz="1200" kern="1200" dirty="0" smtClean="0">
                <a:solidFill>
                  <a:srgbClr val="FFFFFF"/>
                </a:solidFill>
                <a:latin typeface="+mn-lt"/>
                <a:ea typeface="+mn-ea"/>
                <a:cs typeface="+mn-cs"/>
              </a:rPr>
              <a:t>a multi-sided platform to allow for  ubiquitous auto-personalization of interfaces and materials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rgbClr val="FFFFFF"/>
                </a:solidFill>
                <a:latin typeface="+mn-lt"/>
                <a:ea typeface="+mn-ea"/>
                <a:cs typeface="+mn-cs"/>
              </a:rPr>
              <a:t>PGA </a:t>
            </a:r>
            <a:r>
              <a:rPr lang="en-US" sz="1200" dirty="0" smtClean="0">
                <a:solidFill>
                  <a:srgbClr val="FFFFFF"/>
                </a:solidFill>
              </a:rPr>
              <a:t>Developing tools and technologies to support users in specifying their individual needs and preferences in several application settings.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rgbClr val="FFFFFF"/>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solidFill>
                <a:srgbClr val="FFFFFF"/>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rgbClr val="FFFFFF"/>
              </a:solidFill>
              <a:latin typeface="+mn-lt"/>
              <a:ea typeface="+mn-ea"/>
              <a:cs typeface="+mn-cs"/>
            </a:endParaRPr>
          </a:p>
          <a:p>
            <a:endParaRPr lang="en-US" sz="1200" dirty="0"/>
          </a:p>
        </p:txBody>
      </p:sp>
      <p:sp>
        <p:nvSpPr>
          <p:cNvPr id="4" name="Slide Number Placeholder 3"/>
          <p:cNvSpPr>
            <a:spLocks noGrp="1"/>
          </p:cNvSpPr>
          <p:nvPr>
            <p:ph type="sldNum" sz="quarter" idx="10"/>
          </p:nvPr>
        </p:nvSpPr>
        <p:spPr/>
        <p:txBody>
          <a:bodyPr/>
          <a:lstStyle/>
          <a:p>
            <a:fld id="{DA355D61-0CB4-0543-AAC9-021FC5905747}" type="slidenum">
              <a:rPr lang="en-US" smtClean="0"/>
              <a:t>10</a:t>
            </a:fld>
            <a:endParaRPr lang="en-US"/>
          </a:p>
        </p:txBody>
      </p:sp>
    </p:spTree>
    <p:extLst>
      <p:ext uri="{BB962C8B-B14F-4D97-AF65-F5344CB8AC3E}">
        <p14:creationId xmlns:p14="http://schemas.microsoft.com/office/powerpoint/2010/main" val="2394718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An increasingly digital world. </a:t>
            </a:r>
          </a:p>
          <a:p>
            <a:r>
              <a:rPr lang="en-US" sz="1200" dirty="0" smtClean="0"/>
              <a:t>In</a:t>
            </a:r>
            <a:r>
              <a:rPr lang="en-US" sz="1200" baseline="0" dirty="0" smtClean="0"/>
              <a:t> the digital world it is much easier to make things customizable!</a:t>
            </a:r>
          </a:p>
          <a:p>
            <a:r>
              <a:rPr lang="en-US" sz="1200" dirty="0" smtClean="0"/>
              <a:t>Eliminate barriers to access to</a:t>
            </a:r>
          </a:p>
          <a:p>
            <a:pPr lvl="1"/>
            <a:r>
              <a:rPr lang="en-US" sz="1200" dirty="0" smtClean="0"/>
              <a:t>the web</a:t>
            </a:r>
          </a:p>
          <a:p>
            <a:pPr lvl="1"/>
            <a:r>
              <a:rPr lang="en-US" sz="1200" dirty="0" smtClean="0"/>
              <a:t>museum kiosks, ticket machines, ATMs </a:t>
            </a:r>
          </a:p>
          <a:p>
            <a:pPr lvl="1"/>
            <a:r>
              <a:rPr lang="en-US" sz="1200" dirty="0" smtClean="0"/>
              <a:t>public computer terminals (e.g. library, school)</a:t>
            </a:r>
          </a:p>
          <a:p>
            <a:r>
              <a:rPr lang="en-US" sz="1200" dirty="0" smtClean="0"/>
              <a:t>Users and settings are unique</a:t>
            </a:r>
          </a:p>
          <a:p>
            <a:endParaRPr lang="en-US" sz="1200" dirty="0" smtClean="0"/>
          </a:p>
          <a:p>
            <a:r>
              <a:rPr lang="en-US" sz="1200" dirty="0" smtClean="0"/>
              <a:t>IBM EZ access keypad</a:t>
            </a:r>
          </a:p>
          <a:p>
            <a:pPr marL="457200" lvl="1" indent="0">
              <a:buNone/>
            </a:pPr>
            <a:endParaRPr lang="en-US" sz="1200" dirty="0" smtClean="0"/>
          </a:p>
          <a:p>
            <a:endParaRPr lang="en-US" sz="1200" baseline="0" dirty="0" smtClean="0"/>
          </a:p>
          <a:p>
            <a:endParaRPr lang="en-US" sz="1200" dirty="0"/>
          </a:p>
        </p:txBody>
      </p:sp>
      <p:sp>
        <p:nvSpPr>
          <p:cNvPr id="4" name="Slide Number Placeholder 3"/>
          <p:cNvSpPr>
            <a:spLocks noGrp="1"/>
          </p:cNvSpPr>
          <p:nvPr>
            <p:ph type="sldNum" sz="quarter" idx="10"/>
          </p:nvPr>
        </p:nvSpPr>
        <p:spPr/>
        <p:txBody>
          <a:bodyPr/>
          <a:lstStyle/>
          <a:p>
            <a:fld id="{530FEFB4-0647-CC43-83A2-66A8ABEC378B}" type="slidenum">
              <a:rPr lang="en-US" smtClean="0"/>
              <a:t>11</a:t>
            </a:fld>
            <a:endParaRPr lang="en-US"/>
          </a:p>
        </p:txBody>
      </p:sp>
    </p:spTree>
    <p:extLst>
      <p:ext uri="{BB962C8B-B14F-4D97-AF65-F5344CB8AC3E}">
        <p14:creationId xmlns:p14="http://schemas.microsoft.com/office/powerpoint/2010/main" val="1930192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FFFF"/>
                </a:solidFill>
                <a:cs typeface="Helvetica Neue Light"/>
              </a:rPr>
              <a:t>A mismatch  </a:t>
            </a:r>
            <a:r>
              <a:rPr lang="en-US" sz="1200" b="1" dirty="0" smtClean="0">
                <a:solidFill>
                  <a:srgbClr val="FFFFFF"/>
                </a:solidFill>
                <a:cs typeface="Helvetica Neue Light"/>
              </a:rPr>
              <a:t>between user needs and digital interfaces </a:t>
            </a:r>
            <a:endParaRPr lang="en-US" b="1" dirty="0" smtClean="0"/>
          </a:p>
          <a:p>
            <a:r>
              <a:rPr lang="en-US" dirty="0" smtClean="0"/>
              <a:t>Our</a:t>
            </a:r>
            <a:r>
              <a:rPr lang="en-US" baseline="0" dirty="0" smtClean="0"/>
              <a:t> needs are affected by a number of different factors, which can </a:t>
            </a:r>
            <a:r>
              <a:rPr lang="en-US" b="1" baseline="0" dirty="0" smtClean="0"/>
              <a:t>change in the short-term and long-term</a:t>
            </a:r>
            <a:endParaRPr lang="en-US" b="1" dirty="0"/>
          </a:p>
        </p:txBody>
      </p:sp>
      <p:sp>
        <p:nvSpPr>
          <p:cNvPr id="4" name="Slide Number Placeholder 3"/>
          <p:cNvSpPr>
            <a:spLocks noGrp="1"/>
          </p:cNvSpPr>
          <p:nvPr>
            <p:ph type="sldNum" sz="quarter" idx="10"/>
          </p:nvPr>
        </p:nvSpPr>
        <p:spPr/>
        <p:txBody>
          <a:bodyPr/>
          <a:lstStyle/>
          <a:p>
            <a:fld id="{DA355D61-0CB4-0543-AAC9-021FC5905747}" type="slidenum">
              <a:rPr lang="en-US" smtClean="0"/>
              <a:t>12</a:t>
            </a:fld>
            <a:endParaRPr lang="en-US"/>
          </a:p>
        </p:txBody>
      </p:sp>
    </p:spTree>
    <p:extLst>
      <p:ext uri="{BB962C8B-B14F-4D97-AF65-F5344CB8AC3E}">
        <p14:creationId xmlns:p14="http://schemas.microsoft.com/office/powerpoint/2010/main" val="75733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120B8DBB-76AD-C24D-A04A-6E8450D5A05F}" type="datetimeFigureOut">
              <a:rPr lang="en-US" smtClean="0"/>
              <a:t>16-05-10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CBBC6-045D-C84E-BDD9-86D5B63B75A8}" type="slidenum">
              <a:rPr lang="en-US" smtClean="0"/>
              <a:t>‹#›</a:t>
            </a:fld>
            <a:endParaRPr lang="en-US"/>
          </a:p>
        </p:txBody>
      </p:sp>
    </p:spTree>
    <p:extLst>
      <p:ext uri="{BB962C8B-B14F-4D97-AF65-F5344CB8AC3E}">
        <p14:creationId xmlns:p14="http://schemas.microsoft.com/office/powerpoint/2010/main" val="219473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20B8DBB-76AD-C24D-A04A-6E8450D5A05F}" type="datetimeFigureOut">
              <a:rPr lang="en-US" smtClean="0"/>
              <a:t>16-05-10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CBBC6-045D-C84E-BDD9-86D5B63B75A8}" type="slidenum">
              <a:rPr lang="en-US" smtClean="0"/>
              <a:t>‹#›</a:t>
            </a:fld>
            <a:endParaRPr lang="en-US"/>
          </a:p>
        </p:txBody>
      </p:sp>
    </p:spTree>
    <p:extLst>
      <p:ext uri="{BB962C8B-B14F-4D97-AF65-F5344CB8AC3E}">
        <p14:creationId xmlns:p14="http://schemas.microsoft.com/office/powerpoint/2010/main" val="3543395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20B8DBB-76AD-C24D-A04A-6E8450D5A05F}" type="datetimeFigureOut">
              <a:rPr lang="en-US" smtClean="0"/>
              <a:t>16-05-10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CBBC6-045D-C84E-BDD9-86D5B63B75A8}" type="slidenum">
              <a:rPr lang="en-US" smtClean="0"/>
              <a:t>‹#›</a:t>
            </a:fld>
            <a:endParaRPr lang="en-US"/>
          </a:p>
        </p:txBody>
      </p:sp>
    </p:spTree>
    <p:extLst>
      <p:ext uri="{BB962C8B-B14F-4D97-AF65-F5344CB8AC3E}">
        <p14:creationId xmlns:p14="http://schemas.microsoft.com/office/powerpoint/2010/main" val="397700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120B8DBB-76AD-C24D-A04A-6E8450D5A05F}" type="datetimeFigureOut">
              <a:rPr lang="en-US" smtClean="0"/>
              <a:t>16-05-10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CBBC6-045D-C84E-BDD9-86D5B63B75A8}" type="slidenum">
              <a:rPr lang="en-US" smtClean="0"/>
              <a:t>‹#›</a:t>
            </a:fld>
            <a:endParaRPr lang="en-US"/>
          </a:p>
        </p:txBody>
      </p:sp>
    </p:spTree>
    <p:extLst>
      <p:ext uri="{BB962C8B-B14F-4D97-AF65-F5344CB8AC3E}">
        <p14:creationId xmlns:p14="http://schemas.microsoft.com/office/powerpoint/2010/main" val="128362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120B8DBB-76AD-C24D-A04A-6E8450D5A05F}" type="datetimeFigureOut">
              <a:rPr lang="en-US" smtClean="0"/>
              <a:t>16-05-10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DCBBC6-045D-C84E-BDD9-86D5B63B75A8}" type="slidenum">
              <a:rPr lang="en-US" smtClean="0"/>
              <a:t>‹#›</a:t>
            </a:fld>
            <a:endParaRPr lang="en-US"/>
          </a:p>
        </p:txBody>
      </p:sp>
    </p:spTree>
    <p:extLst>
      <p:ext uri="{BB962C8B-B14F-4D97-AF65-F5344CB8AC3E}">
        <p14:creationId xmlns:p14="http://schemas.microsoft.com/office/powerpoint/2010/main" val="2380050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120B8DBB-76AD-C24D-A04A-6E8450D5A05F}" type="datetimeFigureOut">
              <a:rPr lang="en-US" smtClean="0"/>
              <a:t>16-05-10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CBBC6-045D-C84E-BDD9-86D5B63B75A8}" type="slidenum">
              <a:rPr lang="en-US" smtClean="0"/>
              <a:t>‹#›</a:t>
            </a:fld>
            <a:endParaRPr lang="en-US"/>
          </a:p>
        </p:txBody>
      </p:sp>
    </p:spTree>
    <p:extLst>
      <p:ext uri="{BB962C8B-B14F-4D97-AF65-F5344CB8AC3E}">
        <p14:creationId xmlns:p14="http://schemas.microsoft.com/office/powerpoint/2010/main" val="292560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120B8DBB-76AD-C24D-A04A-6E8450D5A05F}" type="datetimeFigureOut">
              <a:rPr lang="en-US" smtClean="0"/>
              <a:t>16-05-10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DCBBC6-045D-C84E-BDD9-86D5B63B75A8}" type="slidenum">
              <a:rPr lang="en-US" smtClean="0"/>
              <a:t>‹#›</a:t>
            </a:fld>
            <a:endParaRPr lang="en-US"/>
          </a:p>
        </p:txBody>
      </p:sp>
    </p:spTree>
    <p:extLst>
      <p:ext uri="{BB962C8B-B14F-4D97-AF65-F5344CB8AC3E}">
        <p14:creationId xmlns:p14="http://schemas.microsoft.com/office/powerpoint/2010/main" val="405469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120B8DBB-76AD-C24D-A04A-6E8450D5A05F}" type="datetimeFigureOut">
              <a:rPr lang="en-US" smtClean="0"/>
              <a:t>16-05-10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DCBBC6-045D-C84E-BDD9-86D5B63B75A8}" type="slidenum">
              <a:rPr lang="en-US" smtClean="0"/>
              <a:t>‹#›</a:t>
            </a:fld>
            <a:endParaRPr lang="en-US"/>
          </a:p>
        </p:txBody>
      </p:sp>
    </p:spTree>
    <p:extLst>
      <p:ext uri="{BB962C8B-B14F-4D97-AF65-F5344CB8AC3E}">
        <p14:creationId xmlns:p14="http://schemas.microsoft.com/office/powerpoint/2010/main" val="3142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0B8DBB-76AD-C24D-A04A-6E8450D5A05F}" type="datetimeFigureOut">
              <a:rPr lang="en-US" smtClean="0"/>
              <a:t>16-05-10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DCBBC6-045D-C84E-BDD9-86D5B63B75A8}" type="slidenum">
              <a:rPr lang="en-US" smtClean="0"/>
              <a:t>‹#›</a:t>
            </a:fld>
            <a:endParaRPr lang="en-US"/>
          </a:p>
        </p:txBody>
      </p:sp>
    </p:spTree>
    <p:extLst>
      <p:ext uri="{BB962C8B-B14F-4D97-AF65-F5344CB8AC3E}">
        <p14:creationId xmlns:p14="http://schemas.microsoft.com/office/powerpoint/2010/main" val="231614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20B8DBB-76AD-C24D-A04A-6E8450D5A05F}" type="datetimeFigureOut">
              <a:rPr lang="en-US" smtClean="0"/>
              <a:t>16-05-10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CBBC6-045D-C84E-BDD9-86D5B63B75A8}" type="slidenum">
              <a:rPr lang="en-US" smtClean="0"/>
              <a:t>‹#›</a:t>
            </a:fld>
            <a:endParaRPr lang="en-US"/>
          </a:p>
        </p:txBody>
      </p:sp>
    </p:spTree>
    <p:extLst>
      <p:ext uri="{BB962C8B-B14F-4D97-AF65-F5344CB8AC3E}">
        <p14:creationId xmlns:p14="http://schemas.microsoft.com/office/powerpoint/2010/main" val="275200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20B8DBB-76AD-C24D-A04A-6E8450D5A05F}" type="datetimeFigureOut">
              <a:rPr lang="en-US" smtClean="0"/>
              <a:t>16-05-10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DCBBC6-045D-C84E-BDD9-86D5B63B75A8}" type="slidenum">
              <a:rPr lang="en-US" smtClean="0"/>
              <a:t>‹#›</a:t>
            </a:fld>
            <a:endParaRPr lang="en-US"/>
          </a:p>
        </p:txBody>
      </p:sp>
    </p:spTree>
    <p:extLst>
      <p:ext uri="{BB962C8B-B14F-4D97-AF65-F5344CB8AC3E}">
        <p14:creationId xmlns:p14="http://schemas.microsoft.com/office/powerpoint/2010/main" val="23232847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B8DBB-76AD-C24D-A04A-6E8450D5A05F}" type="datetimeFigureOut">
              <a:rPr lang="en-US" smtClean="0"/>
              <a:t>16-05-10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CBBC6-045D-C84E-BDD9-86D5B63B75A8}" type="slidenum">
              <a:rPr lang="en-US" smtClean="0"/>
              <a:t>‹#›</a:t>
            </a:fld>
            <a:endParaRPr lang="en-US"/>
          </a:p>
        </p:txBody>
      </p:sp>
    </p:spTree>
    <p:extLst>
      <p:ext uri="{BB962C8B-B14F-4D97-AF65-F5344CB8AC3E}">
        <p14:creationId xmlns:p14="http://schemas.microsoft.com/office/powerpoint/2010/main" val="3613244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gpii.ne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hyperlink" Target="http://build.fluidproject.org/infusion/demos/prefsFramework/" TargetMode="External"/><Relationship Id="rId4" Type="http://schemas.openxmlformats.org/officeDocument/2006/relationships/hyperlink" Target="http://first-discovery.floeproject.org/demos/prefsServerIntegration/"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metadata.floeproject.org/demos/metadat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ourses.idrc.ocadu.ca/" TargetMode="External"/><Relationship Id="rId4" Type="http://schemas.openxmlformats.org/officeDocument/2006/relationships/hyperlink" Target="http://webaim.org/"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3" Type="http://schemas.openxmlformats.org/officeDocument/2006/relationships/hyperlink" Target="http://docs.fluidproject.org/infusion/development" TargetMode="External"/><Relationship Id="rId4" Type="http://schemas.openxmlformats.org/officeDocument/2006/relationships/hyperlink" Target="http://build.fluidproject.org/infusion/demos/" TargetMode="External"/><Relationship Id="rId1" Type="http://schemas.openxmlformats.org/officeDocument/2006/relationships/slideLayout" Target="../slideLayouts/slideLayout2.xml"/><Relationship Id="rId2" Type="http://schemas.openxmlformats.org/officeDocument/2006/relationships/hyperlink" Target="https://github.com/fluid-project/infusion"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wiki.fluidproject.org/display/fluid/Fluid+Project+Wiki"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6684" y="769848"/>
            <a:ext cx="8373143" cy="3389988"/>
          </a:xfrm>
        </p:spPr>
        <p:txBody>
          <a:bodyPr>
            <a:noAutofit/>
          </a:bodyPr>
          <a:lstStyle/>
          <a:p>
            <a:r>
              <a:rPr lang="en-US" sz="4000" dirty="0" smtClean="0">
                <a:solidFill>
                  <a:srgbClr val="FFFFFF"/>
                </a:solidFill>
              </a:rPr>
              <a:t/>
            </a:r>
            <a:br>
              <a:rPr lang="en-US" sz="4000" dirty="0" smtClean="0">
                <a:solidFill>
                  <a:srgbClr val="FFFFFF"/>
                </a:solidFill>
              </a:rPr>
            </a:br>
            <a:r>
              <a:rPr lang="en-US" sz="4000" dirty="0" smtClean="0">
                <a:solidFill>
                  <a:srgbClr val="FFFFFF"/>
                </a:solidFill>
              </a:rPr>
              <a:t>What is Inclusive Design?</a:t>
            </a:r>
            <a:br>
              <a:rPr lang="en-US" sz="4000" dirty="0" smtClean="0">
                <a:solidFill>
                  <a:srgbClr val="FFFFFF"/>
                </a:solidFill>
              </a:rPr>
            </a:br>
            <a:r>
              <a:rPr lang="en-US" sz="4000" dirty="0"/>
              <a:t/>
            </a:r>
            <a:br>
              <a:rPr lang="en-US" sz="4000" dirty="0"/>
            </a:br>
            <a:r>
              <a:rPr lang="en-US" sz="4000" dirty="0" smtClean="0">
                <a:solidFill>
                  <a:srgbClr val="FFFFFF"/>
                </a:solidFill>
              </a:rPr>
              <a:t/>
            </a:r>
            <a:br>
              <a:rPr lang="en-US" sz="4000" dirty="0" smtClean="0">
                <a:solidFill>
                  <a:srgbClr val="FFFFFF"/>
                </a:solidFill>
              </a:rPr>
            </a:br>
            <a:endParaRPr lang="en-US" sz="4000" dirty="0"/>
          </a:p>
        </p:txBody>
      </p:sp>
      <p:sp>
        <p:nvSpPr>
          <p:cNvPr id="3" name="Subtitle 2"/>
          <p:cNvSpPr>
            <a:spLocks noGrp="1"/>
          </p:cNvSpPr>
          <p:nvPr>
            <p:ph type="subTitle" idx="1"/>
          </p:nvPr>
        </p:nvSpPr>
        <p:spPr>
          <a:xfrm>
            <a:off x="1371600" y="3159652"/>
            <a:ext cx="6400800" cy="1752600"/>
          </a:xfrm>
        </p:spPr>
        <p:txBody>
          <a:bodyPr/>
          <a:lstStyle/>
          <a:p>
            <a:r>
              <a:rPr lang="en-US" dirty="0" smtClean="0">
                <a:solidFill>
                  <a:srgbClr val="FFD64A"/>
                </a:solidFill>
              </a:rPr>
              <a:t>Dana Ayotte</a:t>
            </a:r>
          </a:p>
          <a:p>
            <a:r>
              <a:rPr lang="en-US" dirty="0" smtClean="0">
                <a:solidFill>
                  <a:srgbClr val="FFD64A"/>
                </a:solidFill>
              </a:rPr>
              <a:t>Inclusive Design Research Centre</a:t>
            </a:r>
          </a:p>
          <a:p>
            <a:r>
              <a:rPr lang="en-US" dirty="0" smtClean="0">
                <a:solidFill>
                  <a:srgbClr val="FFD64A"/>
                </a:solidFill>
              </a:rPr>
              <a:t>OCAD University, Toronto ON</a:t>
            </a:r>
            <a:endParaRPr lang="en-US" dirty="0">
              <a:solidFill>
                <a:srgbClr val="FFD64A"/>
              </a:solidFill>
            </a:endParaRPr>
          </a:p>
        </p:txBody>
      </p:sp>
      <p:pic>
        <p:nvPicPr>
          <p:cNvPr id="4" name="Picture 3"/>
          <p:cNvPicPr>
            <a:picLocks noChangeAspect="1"/>
          </p:cNvPicPr>
          <p:nvPr/>
        </p:nvPicPr>
        <p:blipFill>
          <a:blip r:embed="rId3"/>
          <a:stretch>
            <a:fillRect/>
          </a:stretch>
        </p:blipFill>
        <p:spPr>
          <a:xfrm>
            <a:off x="117333" y="6021226"/>
            <a:ext cx="2276022" cy="836773"/>
          </a:xfrm>
          <a:prstGeom prst="rect">
            <a:avLst/>
          </a:prstGeom>
        </p:spPr>
      </p:pic>
    </p:spTree>
    <p:extLst>
      <p:ext uri="{BB962C8B-B14F-4D97-AF65-F5344CB8AC3E}">
        <p14:creationId xmlns:p14="http://schemas.microsoft.com/office/powerpoint/2010/main" val="36999565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1040" y="1007546"/>
            <a:ext cx="7069739" cy="1754327"/>
          </a:xfrm>
          <a:prstGeom prst="rect">
            <a:avLst/>
          </a:prstGeom>
          <a:noFill/>
        </p:spPr>
        <p:txBody>
          <a:bodyPr wrap="none" rtlCol="0">
            <a:spAutoFit/>
          </a:bodyPr>
          <a:lstStyle/>
          <a:p>
            <a:pPr algn="ctr"/>
            <a:r>
              <a:rPr lang="en-US" sz="3600" dirty="0" smtClean="0">
                <a:solidFill>
                  <a:srgbClr val="FFFFFF"/>
                </a:solidFill>
              </a:rPr>
              <a:t>GPII </a:t>
            </a:r>
          </a:p>
          <a:p>
            <a:pPr algn="ctr"/>
            <a:r>
              <a:rPr lang="en-US" sz="3600" dirty="0" smtClean="0">
                <a:solidFill>
                  <a:srgbClr val="FFFFFF"/>
                </a:solidFill>
              </a:rPr>
              <a:t>Global Public Inclusive Infrastructure</a:t>
            </a:r>
          </a:p>
          <a:p>
            <a:pPr algn="ctr"/>
            <a:r>
              <a:rPr lang="en-US" sz="3600" u="sng" dirty="0" smtClean="0">
                <a:solidFill>
                  <a:schemeClr val="bg1"/>
                </a:solidFill>
                <a:uFill>
                  <a:solidFill>
                    <a:schemeClr val="bg1"/>
                  </a:solidFill>
                </a:uFill>
                <a:hlinkClick r:id="rId3"/>
              </a:rPr>
              <a:t>http://</a:t>
            </a:r>
            <a:r>
              <a:rPr lang="en-US" sz="3600" u="sng" dirty="0" err="1" smtClean="0">
                <a:solidFill>
                  <a:schemeClr val="bg1"/>
                </a:solidFill>
                <a:uFill>
                  <a:solidFill>
                    <a:schemeClr val="bg1"/>
                  </a:solidFill>
                </a:uFill>
                <a:hlinkClick r:id="rId3"/>
              </a:rPr>
              <a:t>gpii.net</a:t>
            </a:r>
            <a:r>
              <a:rPr lang="en-US" sz="3600" u="sng" dirty="0" smtClean="0">
                <a:solidFill>
                  <a:schemeClr val="bg1"/>
                </a:solidFill>
                <a:uFill>
                  <a:solidFill>
                    <a:schemeClr val="bg1"/>
                  </a:solidFill>
                </a:uFill>
                <a:hlinkClick r:id="rId3"/>
              </a:rPr>
              <a:t>/</a:t>
            </a:r>
            <a:endParaRPr lang="en-US" sz="3600" u="sng" dirty="0">
              <a:solidFill>
                <a:schemeClr val="bg1"/>
              </a:solidFill>
              <a:uFill>
                <a:solidFill>
                  <a:schemeClr val="bg1"/>
                </a:solidFill>
              </a:uFill>
            </a:endParaRPr>
          </a:p>
        </p:txBody>
      </p:sp>
      <p:sp>
        <p:nvSpPr>
          <p:cNvPr id="6" name="TextBox 5"/>
          <p:cNvSpPr txBox="1"/>
          <p:nvPr/>
        </p:nvSpPr>
        <p:spPr>
          <a:xfrm>
            <a:off x="1262068" y="3506376"/>
            <a:ext cx="4505635" cy="1384995"/>
          </a:xfrm>
          <a:prstGeom prst="rect">
            <a:avLst/>
          </a:prstGeom>
          <a:noFill/>
        </p:spPr>
        <p:txBody>
          <a:bodyPr wrap="none" rtlCol="0">
            <a:spAutoFit/>
          </a:bodyPr>
          <a:lstStyle/>
          <a:p>
            <a:r>
              <a:rPr lang="en-US" sz="2800" dirty="0" smtClean="0">
                <a:solidFill>
                  <a:srgbClr val="FFFFFF"/>
                </a:solidFill>
              </a:rPr>
              <a:t>Cloud4All</a:t>
            </a:r>
          </a:p>
          <a:p>
            <a:r>
              <a:rPr lang="en-US" sz="2800" dirty="0" smtClean="0">
                <a:solidFill>
                  <a:srgbClr val="FFFFFF"/>
                </a:solidFill>
              </a:rPr>
              <a:t>Prosperity4All</a:t>
            </a:r>
          </a:p>
          <a:p>
            <a:r>
              <a:rPr lang="en-US" sz="2800" dirty="0" smtClean="0">
                <a:solidFill>
                  <a:srgbClr val="FFFFFF"/>
                </a:solidFill>
              </a:rPr>
              <a:t>Preferences for Global Access</a:t>
            </a:r>
            <a:endParaRPr lang="en-US" sz="2800" dirty="0">
              <a:solidFill>
                <a:srgbClr val="FFFFFF"/>
              </a:solidFill>
            </a:endParaRPr>
          </a:p>
        </p:txBody>
      </p:sp>
    </p:spTree>
    <p:extLst>
      <p:ext uri="{BB962C8B-B14F-4D97-AF65-F5344CB8AC3E}">
        <p14:creationId xmlns:p14="http://schemas.microsoft.com/office/powerpoint/2010/main" val="2183481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969"/>
            <a:ext cx="8229600" cy="1143000"/>
          </a:xfrm>
        </p:spPr>
        <p:txBody>
          <a:bodyPr/>
          <a:lstStyle/>
          <a:p>
            <a:r>
              <a:rPr lang="en-US" dirty="0" smtClean="0">
                <a:solidFill>
                  <a:schemeClr val="bg1"/>
                </a:solidFill>
                <a:cs typeface="Helvetica Neue Light"/>
              </a:rPr>
              <a:t>Why Personalized Interfaces</a:t>
            </a:r>
            <a:r>
              <a:rPr lang="en-US" dirty="0" smtClean="0">
                <a:latin typeface="Helvetica Neue Light"/>
                <a:cs typeface="Helvetica Neue Light"/>
              </a:rPr>
              <a:t>?</a:t>
            </a:r>
            <a:endParaRPr lang="en-US" dirty="0">
              <a:latin typeface="Helvetica Neue Light"/>
              <a:cs typeface="Helvetica Neue Light"/>
            </a:endParaRPr>
          </a:p>
        </p:txBody>
      </p:sp>
      <p:pic>
        <p:nvPicPr>
          <p:cNvPr id="5" name="Picture 4"/>
          <p:cNvPicPr>
            <a:picLocks noChangeAspect="1"/>
          </p:cNvPicPr>
          <p:nvPr/>
        </p:nvPicPr>
        <p:blipFill>
          <a:blip r:embed="rId3"/>
          <a:stretch>
            <a:fillRect/>
          </a:stretch>
        </p:blipFill>
        <p:spPr>
          <a:xfrm>
            <a:off x="4576099" y="975205"/>
            <a:ext cx="3482225" cy="2544703"/>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54342" y="3729142"/>
            <a:ext cx="2997476" cy="283861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0550" y="1576729"/>
            <a:ext cx="3343421" cy="1887415"/>
          </a:xfrm>
          <a:prstGeom prst="rect">
            <a:avLst/>
          </a:prstGeom>
        </p:spPr>
      </p:pic>
      <p:sp>
        <p:nvSpPr>
          <p:cNvPr id="8" name="TextBox 7"/>
          <p:cNvSpPr txBox="1"/>
          <p:nvPr/>
        </p:nvSpPr>
        <p:spPr>
          <a:xfrm>
            <a:off x="8242202" y="6500412"/>
            <a:ext cx="184666" cy="369332"/>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15367" y="3611701"/>
            <a:ext cx="3515539" cy="2342832"/>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624" y="3611701"/>
            <a:ext cx="3252515" cy="1898789"/>
          </a:xfrm>
          <a:prstGeom prst="rect">
            <a:avLst/>
          </a:prstGeom>
        </p:spPr>
      </p:pic>
    </p:spTree>
    <p:extLst>
      <p:ext uri="{BB962C8B-B14F-4D97-AF65-F5344CB8AC3E}">
        <p14:creationId xmlns:p14="http://schemas.microsoft.com/office/powerpoint/2010/main" val="4872027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52" y="567723"/>
            <a:ext cx="7447384" cy="1143000"/>
          </a:xfrm>
        </p:spPr>
        <p:txBody>
          <a:bodyPr>
            <a:noAutofit/>
          </a:bodyPr>
          <a:lstStyle/>
          <a:p>
            <a:pPr algn="l"/>
            <a:r>
              <a:rPr lang="en-US" sz="3200" dirty="0" smtClean="0">
                <a:solidFill>
                  <a:srgbClr val="FFFFFF"/>
                </a:solidFill>
                <a:cs typeface="Helvetica Neue Light"/>
              </a:rPr>
              <a:t>A digital mismatch can be the result of many factors:</a:t>
            </a:r>
            <a:endParaRPr lang="en-US" sz="3200" dirty="0">
              <a:solidFill>
                <a:srgbClr val="FFFFFF"/>
              </a:solidFill>
              <a:cs typeface="Helvetica Neue Light"/>
            </a:endParaRPr>
          </a:p>
        </p:txBody>
      </p:sp>
      <p:sp>
        <p:nvSpPr>
          <p:cNvPr id="3" name="Content Placeholder 2"/>
          <p:cNvSpPr>
            <a:spLocks noGrp="1"/>
          </p:cNvSpPr>
          <p:nvPr>
            <p:ph idx="1"/>
          </p:nvPr>
        </p:nvSpPr>
        <p:spPr>
          <a:xfrm>
            <a:off x="457200" y="1992974"/>
            <a:ext cx="8229600" cy="4525963"/>
          </a:xfrm>
        </p:spPr>
        <p:txBody>
          <a:bodyPr/>
          <a:lstStyle/>
          <a:p>
            <a:r>
              <a:rPr lang="en-US" sz="2800" dirty="0" smtClean="0">
                <a:solidFill>
                  <a:srgbClr val="FFFFFF"/>
                </a:solidFill>
              </a:rPr>
              <a:t>context </a:t>
            </a:r>
            <a:r>
              <a:rPr lang="en-US" sz="2800" dirty="0">
                <a:solidFill>
                  <a:srgbClr val="FFFFFF"/>
                </a:solidFill>
              </a:rPr>
              <a:t>(e.g. upon </a:t>
            </a:r>
            <a:r>
              <a:rPr lang="en-US" sz="2800" dirty="0" smtClean="0">
                <a:solidFill>
                  <a:srgbClr val="FFFFFF"/>
                </a:solidFill>
              </a:rPr>
              <a:t>awakening </a:t>
            </a:r>
            <a:r>
              <a:rPr lang="en-US" sz="2800" dirty="0">
                <a:solidFill>
                  <a:srgbClr val="FFFFFF"/>
                </a:solidFill>
              </a:rPr>
              <a:t>in the morning)</a:t>
            </a:r>
          </a:p>
          <a:p>
            <a:r>
              <a:rPr lang="en-US" sz="2800" dirty="0" smtClean="0">
                <a:solidFill>
                  <a:srgbClr val="FFFFFF"/>
                </a:solidFill>
              </a:rPr>
              <a:t>environment </a:t>
            </a:r>
            <a:r>
              <a:rPr lang="en-US" sz="2800" dirty="0">
                <a:solidFill>
                  <a:srgbClr val="FFFFFF"/>
                </a:solidFill>
              </a:rPr>
              <a:t>(e.g. a dark room)</a:t>
            </a:r>
          </a:p>
          <a:p>
            <a:r>
              <a:rPr lang="en-US" sz="2800" dirty="0" smtClean="0">
                <a:solidFill>
                  <a:srgbClr val="FFFFFF"/>
                </a:solidFill>
              </a:rPr>
              <a:t>hardware </a:t>
            </a:r>
            <a:r>
              <a:rPr lang="en-US" sz="2800" dirty="0">
                <a:solidFill>
                  <a:srgbClr val="FFFFFF"/>
                </a:solidFill>
              </a:rPr>
              <a:t>and software variations (e.g. smartphone vs. desktop)</a:t>
            </a:r>
          </a:p>
          <a:p>
            <a:r>
              <a:rPr lang="en-US" sz="2800" dirty="0" smtClean="0">
                <a:solidFill>
                  <a:srgbClr val="FFFFFF"/>
                </a:solidFill>
              </a:rPr>
              <a:t>unique </a:t>
            </a:r>
            <a:r>
              <a:rPr lang="en-US" sz="2800" dirty="0">
                <a:solidFill>
                  <a:srgbClr val="FFFFFF"/>
                </a:solidFill>
              </a:rPr>
              <a:t>personal needs and learning styles (e.g. I prefer to listen rather than read</a:t>
            </a:r>
            <a:r>
              <a:rPr lang="en-US" sz="2800" dirty="0" smtClean="0">
                <a:solidFill>
                  <a:srgbClr val="FFFFFF"/>
                </a:solidFill>
              </a:rPr>
              <a:t>)</a:t>
            </a:r>
            <a:endParaRPr lang="en-US" sz="2800" dirty="0">
              <a:solidFill>
                <a:srgbClr val="FFFFFF"/>
              </a:solidFill>
              <a:latin typeface="+mj-lt"/>
            </a:endParaRPr>
          </a:p>
        </p:txBody>
      </p:sp>
    </p:spTree>
    <p:extLst>
      <p:ext uri="{BB962C8B-B14F-4D97-AF65-F5344CB8AC3E}">
        <p14:creationId xmlns:p14="http://schemas.microsoft.com/office/powerpoint/2010/main" val="177143616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GPII</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Digital mismatch is design solvable through auto-personalization</a:t>
            </a:r>
          </a:p>
          <a:p>
            <a:r>
              <a:rPr lang="en-US" dirty="0" smtClean="0">
                <a:solidFill>
                  <a:srgbClr val="FFFFFF"/>
                </a:solidFill>
              </a:rPr>
              <a:t>In other words…</a:t>
            </a:r>
          </a:p>
        </p:txBody>
      </p:sp>
    </p:spTree>
    <p:extLst>
      <p:ext uri="{BB962C8B-B14F-4D97-AF65-F5344CB8AC3E}">
        <p14:creationId xmlns:p14="http://schemas.microsoft.com/office/powerpoint/2010/main" val="9348271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968"/>
            <a:ext cx="8229600" cy="1143000"/>
          </a:xfrm>
        </p:spPr>
        <p:txBody>
          <a:bodyPr/>
          <a:lstStyle/>
          <a:p>
            <a:r>
              <a:rPr lang="en-US" dirty="0" smtClean="0">
                <a:solidFill>
                  <a:srgbClr val="FFFFFF"/>
                </a:solidFill>
                <a:cs typeface="Helvetica Neue Light"/>
              </a:rPr>
              <a:t>One-size-fits-one</a:t>
            </a:r>
            <a:endParaRPr lang="en-US" dirty="0">
              <a:solidFill>
                <a:srgbClr val="FFFFFF"/>
              </a:solidFill>
              <a:cs typeface="Helvetica Neue Light"/>
            </a:endParaRPr>
          </a:p>
        </p:txBody>
      </p:sp>
      <p:pic>
        <p:nvPicPr>
          <p:cNvPr id="5" name="Picture 4" descr="one-size-does-not-fit-all.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78622" y="1293029"/>
            <a:ext cx="5514320" cy="4654086"/>
          </a:xfrm>
          <a:prstGeom prst="rect">
            <a:avLst/>
          </a:prstGeom>
        </p:spPr>
      </p:pic>
    </p:spTree>
    <p:extLst>
      <p:ext uri="{BB962C8B-B14F-4D97-AF65-F5344CB8AC3E}">
        <p14:creationId xmlns:p14="http://schemas.microsoft.com/office/powerpoint/2010/main" val="23617884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1627"/>
            <a:ext cx="8229600" cy="1143000"/>
          </a:xfrm>
        </p:spPr>
        <p:txBody>
          <a:bodyPr>
            <a:normAutofit fontScale="90000"/>
          </a:bodyPr>
          <a:lstStyle/>
          <a:p>
            <a:r>
              <a:rPr lang="en-US" dirty="0" smtClean="0">
                <a:solidFill>
                  <a:schemeClr val="bg1"/>
                </a:solidFill>
              </a:rPr>
              <a:t>Preference Discovery Tools for </a:t>
            </a:r>
            <a:r>
              <a:rPr lang="en-US" dirty="0" err="1" smtClean="0">
                <a:solidFill>
                  <a:schemeClr val="bg1"/>
                </a:solidFill>
              </a:rPr>
              <a:t>Personalisation</a:t>
            </a:r>
            <a:endParaRPr lang="en-US" dirty="0">
              <a:solidFill>
                <a:schemeClr val="bg1"/>
              </a:solidFill>
            </a:endParaRPr>
          </a:p>
        </p:txBody>
      </p:sp>
      <p:sp>
        <p:nvSpPr>
          <p:cNvPr id="4" name="TextBox 3"/>
          <p:cNvSpPr txBox="1"/>
          <p:nvPr/>
        </p:nvSpPr>
        <p:spPr>
          <a:xfrm>
            <a:off x="973592" y="2374583"/>
            <a:ext cx="7135287" cy="2554545"/>
          </a:xfrm>
          <a:prstGeom prst="rect">
            <a:avLst/>
          </a:prstGeom>
          <a:noFill/>
        </p:spPr>
        <p:txBody>
          <a:bodyPr wrap="none" rtlCol="0">
            <a:spAutoFit/>
          </a:bodyPr>
          <a:lstStyle/>
          <a:p>
            <a:r>
              <a:rPr lang="en-US" sz="2800" dirty="0" smtClean="0">
                <a:solidFill>
                  <a:srgbClr val="FFFFFF"/>
                </a:solidFill>
                <a:hlinkClick r:id="rId3"/>
              </a:rPr>
              <a:t>Learner Options Demo</a:t>
            </a:r>
            <a:endParaRPr lang="en-US" sz="2800" dirty="0" smtClean="0">
              <a:solidFill>
                <a:srgbClr val="FFFFFF"/>
              </a:solidFill>
            </a:endParaRPr>
          </a:p>
          <a:p>
            <a:r>
              <a:rPr lang="en-US" sz="2400" dirty="0" smtClean="0">
                <a:solidFill>
                  <a:srgbClr val="FFFFFF"/>
                </a:solidFill>
              </a:rPr>
              <a:t>Learner Options </a:t>
            </a:r>
            <a:r>
              <a:rPr lang="en-US" sz="2400" dirty="0" err="1" smtClean="0">
                <a:solidFill>
                  <a:srgbClr val="FFFFFF"/>
                </a:solidFill>
              </a:rPr>
              <a:t>Wordpress</a:t>
            </a:r>
            <a:r>
              <a:rPr lang="en-US" sz="2400" dirty="0" smtClean="0">
                <a:solidFill>
                  <a:srgbClr val="FFFFFF"/>
                </a:solidFill>
              </a:rPr>
              <a:t> plugin:</a:t>
            </a:r>
          </a:p>
          <a:p>
            <a:r>
              <a:rPr lang="en-US" sz="2400" dirty="0" smtClean="0">
                <a:solidFill>
                  <a:srgbClr val="FFFFFF"/>
                </a:solidFill>
              </a:rPr>
              <a:t>https://</a:t>
            </a:r>
            <a:r>
              <a:rPr lang="en-US" sz="2400" dirty="0" err="1" smtClean="0">
                <a:solidFill>
                  <a:srgbClr val="FFFFFF"/>
                </a:solidFill>
              </a:rPr>
              <a:t>github.com</a:t>
            </a:r>
            <a:r>
              <a:rPr lang="en-US" sz="2400" dirty="0" smtClean="0">
                <a:solidFill>
                  <a:srgbClr val="FFFFFF"/>
                </a:solidFill>
              </a:rPr>
              <a:t>/fluid-project/</a:t>
            </a:r>
            <a:r>
              <a:rPr lang="en-US" sz="2400" dirty="0" err="1" smtClean="0">
                <a:solidFill>
                  <a:srgbClr val="FFFFFF"/>
                </a:solidFill>
              </a:rPr>
              <a:t>uio</a:t>
            </a:r>
            <a:r>
              <a:rPr lang="en-US" sz="2400" dirty="0" smtClean="0">
                <a:solidFill>
                  <a:srgbClr val="FFFFFF"/>
                </a:solidFill>
              </a:rPr>
              <a:t>-</a:t>
            </a:r>
            <a:r>
              <a:rPr lang="en-US" sz="2400" dirty="0" err="1" smtClean="0">
                <a:solidFill>
                  <a:srgbClr val="FFFFFF"/>
                </a:solidFill>
              </a:rPr>
              <a:t>wordpress</a:t>
            </a:r>
            <a:r>
              <a:rPr lang="en-US" sz="2400" dirty="0" smtClean="0">
                <a:solidFill>
                  <a:srgbClr val="FFFFFF"/>
                </a:solidFill>
              </a:rPr>
              <a:t>-plugin/</a:t>
            </a:r>
          </a:p>
          <a:p>
            <a:endParaRPr lang="en-US" sz="2800" dirty="0">
              <a:solidFill>
                <a:srgbClr val="FFFFFF"/>
              </a:solidFill>
            </a:endParaRPr>
          </a:p>
          <a:p>
            <a:r>
              <a:rPr lang="en-US" sz="2800" dirty="0" smtClean="0">
                <a:solidFill>
                  <a:srgbClr val="FFFFFF"/>
                </a:solidFill>
                <a:hlinkClick r:id="rId4"/>
              </a:rPr>
              <a:t>First Discovery Tool</a:t>
            </a:r>
            <a:endParaRPr lang="en-US" sz="2800" dirty="0" smtClean="0">
              <a:solidFill>
                <a:srgbClr val="FFFFFF"/>
              </a:solidFill>
            </a:endParaRPr>
          </a:p>
          <a:p>
            <a:endParaRPr lang="en-US" sz="2800" dirty="0" smtClean="0">
              <a:solidFill>
                <a:srgbClr val="FFFFFF"/>
              </a:solidFill>
            </a:endParaRPr>
          </a:p>
        </p:txBody>
      </p:sp>
    </p:spTree>
    <p:extLst>
      <p:ext uri="{BB962C8B-B14F-4D97-AF65-F5344CB8AC3E}">
        <p14:creationId xmlns:p14="http://schemas.microsoft.com/office/powerpoint/2010/main" val="69018823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FLOE – Flexible Learning for Open Education</a:t>
            </a:r>
            <a:endParaRPr lang="en-US" dirty="0">
              <a:solidFill>
                <a:srgbClr val="FFFFFF"/>
              </a:solidFill>
            </a:endParaRPr>
          </a:p>
        </p:txBody>
      </p:sp>
      <p:sp>
        <p:nvSpPr>
          <p:cNvPr id="3" name="Content Placeholder 2"/>
          <p:cNvSpPr>
            <a:spLocks noGrp="1"/>
          </p:cNvSpPr>
          <p:nvPr>
            <p:ph idx="1"/>
          </p:nvPr>
        </p:nvSpPr>
        <p:spPr>
          <a:xfrm>
            <a:off x="760736" y="2031508"/>
            <a:ext cx="7690325" cy="4525963"/>
          </a:xfrm>
        </p:spPr>
        <p:txBody>
          <a:bodyPr/>
          <a:lstStyle/>
          <a:p>
            <a:pPr marL="0" indent="0">
              <a:buNone/>
            </a:pPr>
            <a:r>
              <a:rPr lang="en-US" dirty="0" smtClean="0">
                <a:solidFill>
                  <a:srgbClr val="FFFFFF"/>
                </a:solidFill>
              </a:rPr>
              <a:t>Through </a:t>
            </a:r>
            <a:r>
              <a:rPr lang="en-US" dirty="0">
                <a:solidFill>
                  <a:srgbClr val="FFFFFF"/>
                </a:solidFill>
              </a:rPr>
              <a:t>the Open Education Resources community, FLOE makes tools available that transform, augment, and personalize the learning experience</a:t>
            </a:r>
            <a:r>
              <a:rPr lang="en-US" dirty="0" smtClean="0">
                <a:solidFill>
                  <a:srgbClr val="FFFFFF"/>
                </a:solidFill>
              </a:rPr>
              <a:t>.</a:t>
            </a:r>
          </a:p>
          <a:p>
            <a:pPr marL="0" indent="0">
              <a:buNone/>
            </a:pPr>
            <a:endParaRPr lang="en-US" dirty="0">
              <a:solidFill>
                <a:srgbClr val="FFFFFF"/>
              </a:solidFill>
            </a:endParaRPr>
          </a:p>
          <a:p>
            <a:pPr marL="0" indent="0">
              <a:buNone/>
            </a:pPr>
            <a:r>
              <a:rPr lang="en-US" dirty="0" smtClean="0">
                <a:solidFill>
                  <a:srgbClr val="FFFFFF"/>
                </a:solidFill>
                <a:hlinkClick r:id="rId3"/>
              </a:rPr>
              <a:t>Metadata</a:t>
            </a:r>
            <a:endParaRPr lang="en-US" dirty="0" smtClean="0">
              <a:solidFill>
                <a:srgbClr val="FFFFFF"/>
              </a:solidFill>
            </a:endParaRPr>
          </a:p>
          <a:p>
            <a:pPr marL="0" indent="0">
              <a:buNone/>
            </a:pPr>
            <a:r>
              <a:rPr lang="en-US" dirty="0" smtClean="0">
                <a:solidFill>
                  <a:srgbClr val="FFFFFF"/>
                </a:solidFill>
              </a:rPr>
              <a:t>Learning Toolkit</a:t>
            </a:r>
          </a:p>
          <a:p>
            <a:pPr marL="0" indent="0">
              <a:buNone/>
            </a:pPr>
            <a:endParaRPr lang="en-US" dirty="0">
              <a:solidFill>
                <a:srgbClr val="FFFFFF"/>
              </a:solidFill>
            </a:endParaRPr>
          </a:p>
        </p:txBody>
      </p:sp>
    </p:spTree>
    <p:extLst>
      <p:ext uri="{BB962C8B-B14F-4D97-AF65-F5344CB8AC3E}">
        <p14:creationId xmlns:p14="http://schemas.microsoft.com/office/powerpoint/2010/main" val="35248182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Canadian Museum of Human Rights</a:t>
            </a:r>
            <a:endParaRPr lang="en-US" dirty="0">
              <a:solidFill>
                <a:srgbClr val="FFFFFF"/>
              </a:solidFill>
            </a:endParaRPr>
          </a:p>
        </p:txBody>
      </p:sp>
      <p:sp>
        <p:nvSpPr>
          <p:cNvPr id="3" name="Content Placeholder 2"/>
          <p:cNvSpPr>
            <a:spLocks noGrp="1"/>
          </p:cNvSpPr>
          <p:nvPr>
            <p:ph idx="1"/>
          </p:nvPr>
        </p:nvSpPr>
        <p:spPr/>
        <p:txBody>
          <a:bodyPr/>
          <a:lstStyle/>
          <a:p>
            <a:pPr marL="0" indent="0">
              <a:buNone/>
            </a:pPr>
            <a:endParaRPr lang="en-US" dirty="0" smtClean="0">
              <a:solidFill>
                <a:srgbClr val="FFFFFF"/>
              </a:solidFill>
            </a:endParaRPr>
          </a:p>
          <a:p>
            <a:pPr marL="0" indent="0">
              <a:buNone/>
            </a:pPr>
            <a:endParaRPr lang="en-US" dirty="0" smtClean="0">
              <a:solidFill>
                <a:srgbClr val="FFFFFF"/>
              </a:solidFill>
            </a:endParaRPr>
          </a:p>
          <a:p>
            <a:pPr marL="0" indent="0">
              <a:buNone/>
            </a:pPr>
            <a:endParaRPr lang="en-US" dirty="0">
              <a:solidFill>
                <a:srgbClr val="FFFFFF"/>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4684" y="1744397"/>
            <a:ext cx="3244871" cy="4035331"/>
          </a:xfrm>
          <a:prstGeom prst="rect">
            <a:avLst/>
          </a:prstGeom>
        </p:spPr>
      </p:pic>
      <p:pic>
        <p:nvPicPr>
          <p:cNvPr id="6" name="Picture 5"/>
          <p:cNvPicPr>
            <a:picLocks noChangeAspect="1"/>
          </p:cNvPicPr>
          <p:nvPr/>
        </p:nvPicPr>
        <p:blipFill>
          <a:blip r:embed="rId4"/>
          <a:stretch>
            <a:fillRect/>
          </a:stretch>
        </p:blipFill>
        <p:spPr>
          <a:xfrm>
            <a:off x="5072125" y="1744397"/>
            <a:ext cx="2739914" cy="4067060"/>
          </a:xfrm>
          <a:prstGeom prst="rect">
            <a:avLst/>
          </a:prstGeom>
        </p:spPr>
      </p:pic>
    </p:spTree>
    <p:extLst>
      <p:ext uri="{BB962C8B-B14F-4D97-AF65-F5344CB8AC3E}">
        <p14:creationId xmlns:p14="http://schemas.microsoft.com/office/powerpoint/2010/main" val="31820491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99360"/>
            <a:ext cx="8229600" cy="1143000"/>
          </a:xfrm>
        </p:spPr>
        <p:txBody>
          <a:bodyPr>
            <a:normAutofit/>
          </a:bodyPr>
          <a:lstStyle/>
          <a:p>
            <a:r>
              <a:rPr lang="en-US" dirty="0" smtClean="0">
                <a:solidFill>
                  <a:srgbClr val="FFFFFF"/>
                </a:solidFill>
              </a:rPr>
              <a:t>Why Inclusive Design?</a:t>
            </a:r>
            <a:endParaRPr lang="en-US" dirty="0">
              <a:solidFill>
                <a:srgbClr val="FFFFFF"/>
              </a:solidFill>
            </a:endParaRPr>
          </a:p>
        </p:txBody>
      </p:sp>
    </p:spTree>
    <p:extLst>
      <p:ext uri="{BB962C8B-B14F-4D97-AF65-F5344CB8AC3E}">
        <p14:creationId xmlns:p14="http://schemas.microsoft.com/office/powerpoint/2010/main" val="334479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502"/>
            <a:ext cx="8229600" cy="1143000"/>
          </a:xfrm>
        </p:spPr>
        <p:txBody>
          <a:bodyPr>
            <a:normAutofit/>
          </a:bodyPr>
          <a:lstStyle/>
          <a:p>
            <a:r>
              <a:rPr lang="en-US" dirty="0" smtClean="0">
                <a:solidFill>
                  <a:srgbClr val="FFFFFF"/>
                </a:solidFill>
              </a:rPr>
              <a:t>Status Quo</a:t>
            </a:r>
            <a:endParaRPr lang="en-US" dirty="0">
              <a:solidFill>
                <a:srgbClr val="FFFFFF"/>
              </a:solidFill>
            </a:endParaRPr>
          </a:p>
        </p:txBody>
      </p:sp>
      <p:sp>
        <p:nvSpPr>
          <p:cNvPr id="5" name="TextBox 4"/>
          <p:cNvSpPr txBox="1"/>
          <p:nvPr/>
        </p:nvSpPr>
        <p:spPr>
          <a:xfrm>
            <a:off x="457200" y="3304179"/>
            <a:ext cx="3853267" cy="1200328"/>
          </a:xfrm>
          <a:prstGeom prst="rect">
            <a:avLst/>
          </a:prstGeom>
          <a:ln>
            <a:noFill/>
          </a:ln>
        </p:spPr>
        <p:style>
          <a:lnRef idx="3">
            <a:schemeClr val="lt1"/>
          </a:lnRef>
          <a:fillRef idx="1">
            <a:schemeClr val="dk1"/>
          </a:fillRef>
          <a:effectRef idx="1">
            <a:schemeClr val="dk1"/>
          </a:effectRef>
          <a:fontRef idx="minor">
            <a:schemeClr val="lt1"/>
          </a:fontRef>
        </p:style>
        <p:txBody>
          <a:bodyPr wrap="square" rtlCol="0">
            <a:spAutoFit/>
          </a:bodyPr>
          <a:lstStyle/>
          <a:p>
            <a:pPr marL="342900" indent="-342900">
              <a:buFont typeface="Arial"/>
              <a:buChar char="•"/>
            </a:pPr>
            <a:r>
              <a:rPr lang="en-US" sz="2400" dirty="0" smtClean="0">
                <a:solidFill>
                  <a:srgbClr val="FFFFFF"/>
                </a:solidFill>
              </a:rPr>
              <a:t>Design for the majority</a:t>
            </a:r>
          </a:p>
          <a:p>
            <a:pPr marL="342900" indent="-342900">
              <a:buFont typeface="Arial"/>
              <a:buChar char="•"/>
            </a:pPr>
            <a:r>
              <a:rPr lang="en-US" sz="2400" dirty="0" smtClean="0">
                <a:solidFill>
                  <a:srgbClr val="FFFFFF"/>
                </a:solidFill>
              </a:rPr>
              <a:t>Design for the average</a:t>
            </a:r>
          </a:p>
          <a:p>
            <a:pPr marL="342900" indent="-342900">
              <a:buFont typeface="Arial"/>
              <a:buChar char="•"/>
            </a:pPr>
            <a:r>
              <a:rPr lang="en-US" sz="2400" dirty="0" smtClean="0">
                <a:solidFill>
                  <a:srgbClr val="FFFFFF"/>
                </a:solidFill>
              </a:rPr>
              <a:t>Design for the 80%</a:t>
            </a:r>
          </a:p>
        </p:txBody>
      </p:sp>
      <p:sp>
        <p:nvSpPr>
          <p:cNvPr id="6" name="TextBox 5"/>
          <p:cNvSpPr txBox="1"/>
          <p:nvPr/>
        </p:nvSpPr>
        <p:spPr>
          <a:xfrm>
            <a:off x="5833481" y="3376439"/>
            <a:ext cx="2969582" cy="1200328"/>
          </a:xfrm>
          <a:prstGeom prst="rect">
            <a:avLst/>
          </a:prstGeom>
          <a:ln>
            <a:noFill/>
          </a:ln>
        </p:spPr>
        <p:style>
          <a:lnRef idx="3">
            <a:schemeClr val="lt1"/>
          </a:lnRef>
          <a:fillRef idx="1">
            <a:schemeClr val="dk1"/>
          </a:fillRef>
          <a:effectRef idx="1">
            <a:schemeClr val="dk1"/>
          </a:effectRef>
          <a:fontRef idx="minor">
            <a:schemeClr val="lt1"/>
          </a:fontRef>
        </p:style>
        <p:txBody>
          <a:bodyPr wrap="square" rtlCol="0">
            <a:spAutoFit/>
          </a:bodyPr>
          <a:lstStyle/>
          <a:p>
            <a:pPr marL="342900" indent="-342900">
              <a:buFont typeface="Arial"/>
              <a:buChar char="•"/>
            </a:pPr>
            <a:r>
              <a:rPr lang="en-US" sz="2400" dirty="0" smtClean="0">
                <a:solidFill>
                  <a:srgbClr val="FFFFFF"/>
                </a:solidFill>
              </a:rPr>
              <a:t>Highly specialized, custom solutions</a:t>
            </a:r>
          </a:p>
          <a:p>
            <a:pPr marL="342900" indent="-342900">
              <a:buFont typeface="Arial"/>
              <a:buChar char="•"/>
            </a:pPr>
            <a:r>
              <a:rPr lang="en-US" sz="2400" dirty="0" smtClean="0">
                <a:solidFill>
                  <a:srgbClr val="FFFFFF"/>
                </a:solidFill>
              </a:rPr>
              <a:t>Unaffordable</a:t>
            </a:r>
          </a:p>
        </p:txBody>
      </p:sp>
      <p:sp>
        <p:nvSpPr>
          <p:cNvPr id="7" name="TextBox 6"/>
          <p:cNvSpPr txBox="1"/>
          <p:nvPr/>
        </p:nvSpPr>
        <p:spPr>
          <a:xfrm>
            <a:off x="525956" y="4795664"/>
            <a:ext cx="3275969" cy="707886"/>
          </a:xfrm>
          <a:prstGeom prst="rect">
            <a:avLst/>
          </a:prstGeom>
          <a:noFill/>
        </p:spPr>
        <p:txBody>
          <a:bodyPr wrap="square" rtlCol="0">
            <a:spAutoFit/>
          </a:bodyPr>
          <a:lstStyle/>
          <a:p>
            <a:r>
              <a:rPr lang="en-US" sz="2000" dirty="0" smtClean="0">
                <a:solidFill>
                  <a:srgbClr val="FFFFFF"/>
                </a:solidFill>
              </a:rPr>
              <a:t>“It’s too expensive to design for the margins / the 20%”</a:t>
            </a:r>
          </a:p>
        </p:txBody>
      </p:sp>
      <p:sp>
        <p:nvSpPr>
          <p:cNvPr id="9" name="TextBox 8"/>
          <p:cNvSpPr txBox="1"/>
          <p:nvPr/>
        </p:nvSpPr>
        <p:spPr>
          <a:xfrm>
            <a:off x="5968177" y="4795664"/>
            <a:ext cx="2909110" cy="707886"/>
          </a:xfrm>
          <a:prstGeom prst="rect">
            <a:avLst/>
          </a:prstGeom>
          <a:noFill/>
        </p:spPr>
        <p:txBody>
          <a:bodyPr wrap="square" rtlCol="0">
            <a:spAutoFit/>
          </a:bodyPr>
          <a:lstStyle/>
          <a:p>
            <a:r>
              <a:rPr lang="en-US" sz="2000" dirty="0" smtClean="0">
                <a:solidFill>
                  <a:srgbClr val="FFFFFF"/>
                </a:solidFill>
              </a:rPr>
              <a:t>“There’s no market for this”</a:t>
            </a:r>
          </a:p>
        </p:txBody>
      </p:sp>
      <p:cxnSp>
        <p:nvCxnSpPr>
          <p:cNvPr id="21" name="Straight Arrow Connector 20"/>
          <p:cNvCxnSpPr/>
          <p:nvPr/>
        </p:nvCxnSpPr>
        <p:spPr>
          <a:xfrm>
            <a:off x="3801925" y="3065030"/>
            <a:ext cx="1921580" cy="0"/>
          </a:xfrm>
          <a:prstGeom prst="straightConnector1">
            <a:avLst/>
          </a:prstGeom>
          <a:ln w="76200" cmpd="sng">
            <a:solidFill>
              <a:schemeClr val="bg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992849" y="2337074"/>
            <a:ext cx="1576724" cy="461665"/>
          </a:xfrm>
          <a:prstGeom prst="rect">
            <a:avLst/>
          </a:prstGeom>
          <a:noFill/>
        </p:spPr>
        <p:txBody>
          <a:bodyPr wrap="none" rtlCol="0">
            <a:spAutoFit/>
          </a:bodyPr>
          <a:lstStyle/>
          <a:p>
            <a:r>
              <a:rPr lang="en-US" sz="2400" dirty="0" smtClean="0">
                <a:solidFill>
                  <a:srgbClr val="FFFFFF"/>
                </a:solidFill>
              </a:rPr>
              <a:t>2 Extremes</a:t>
            </a:r>
            <a:endParaRPr lang="en-US" sz="2400" dirty="0">
              <a:solidFill>
                <a:srgbClr val="FFFFFF"/>
              </a:solidFill>
            </a:endParaRPr>
          </a:p>
        </p:txBody>
      </p:sp>
      <p:pic>
        <p:nvPicPr>
          <p:cNvPr id="27" name="Picture 26" descr="Hugh_Herr,_TED_2014 cop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22319" y="1151132"/>
            <a:ext cx="1699200" cy="2062336"/>
          </a:xfrm>
          <a:prstGeom prst="rect">
            <a:avLst/>
          </a:prstGeom>
        </p:spPr>
      </p:pic>
      <p:pic>
        <p:nvPicPr>
          <p:cNvPr id="29" name="Picture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9138" y="1735171"/>
            <a:ext cx="2061781" cy="1478297"/>
          </a:xfrm>
          <a:prstGeom prst="rect">
            <a:avLst/>
          </a:prstGeom>
        </p:spPr>
      </p:pic>
    </p:spTree>
    <p:extLst>
      <p:ext uri="{BB962C8B-B14F-4D97-AF65-F5344CB8AC3E}">
        <p14:creationId xmlns:p14="http://schemas.microsoft.com/office/powerpoint/2010/main" val="4011325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The Inclusive Design Research Centre (IDRC)</a:t>
            </a:r>
            <a:endParaRPr lang="en-US" dirty="0">
              <a:solidFill>
                <a:srgbClr val="FFFFFF"/>
              </a:solidFill>
            </a:endParaRPr>
          </a:p>
        </p:txBody>
      </p:sp>
      <p:sp>
        <p:nvSpPr>
          <p:cNvPr id="3" name="Content Placeholder 2"/>
          <p:cNvSpPr>
            <a:spLocks noGrp="1"/>
          </p:cNvSpPr>
          <p:nvPr>
            <p:ph idx="1"/>
          </p:nvPr>
        </p:nvSpPr>
        <p:spPr>
          <a:xfrm>
            <a:off x="928478" y="1991572"/>
            <a:ext cx="7370815" cy="4525963"/>
          </a:xfrm>
        </p:spPr>
        <p:txBody>
          <a:bodyPr>
            <a:normAutofit/>
          </a:bodyPr>
          <a:lstStyle/>
          <a:p>
            <a:pPr marL="0" indent="0">
              <a:buNone/>
            </a:pPr>
            <a:r>
              <a:rPr lang="en-US" dirty="0" smtClean="0">
                <a:solidFill>
                  <a:srgbClr val="FFFFFF"/>
                </a:solidFill>
              </a:rPr>
              <a:t>An </a:t>
            </a:r>
            <a:r>
              <a:rPr lang="en-US" dirty="0">
                <a:solidFill>
                  <a:srgbClr val="FFFFFF"/>
                </a:solidFill>
              </a:rPr>
              <a:t>international community of open source developers, designers, researchers, advocates, and volunteers </a:t>
            </a:r>
            <a:r>
              <a:rPr lang="en-US" dirty="0" smtClean="0">
                <a:solidFill>
                  <a:srgbClr val="FFFFFF"/>
                </a:solidFill>
              </a:rPr>
              <a:t>working </a:t>
            </a:r>
            <a:r>
              <a:rPr lang="en-US" dirty="0">
                <a:solidFill>
                  <a:srgbClr val="FFFFFF"/>
                </a:solidFill>
              </a:rPr>
              <a:t>together to ensure that emerging information technology and practices are designed inclusively</a:t>
            </a:r>
            <a:r>
              <a:rPr lang="en-US" dirty="0" smtClean="0">
                <a:solidFill>
                  <a:srgbClr val="FFFFFF"/>
                </a:solidFill>
              </a:rPr>
              <a:t>.</a:t>
            </a:r>
          </a:p>
        </p:txBody>
      </p:sp>
    </p:spTree>
    <p:extLst>
      <p:ext uri="{BB962C8B-B14F-4D97-AF65-F5344CB8AC3E}">
        <p14:creationId xmlns:p14="http://schemas.microsoft.com/office/powerpoint/2010/main" val="266460310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138" y="1735171"/>
            <a:ext cx="2061781" cy="1478297"/>
          </a:xfrm>
          <a:prstGeom prst="rect">
            <a:avLst/>
          </a:prstGeom>
        </p:spPr>
      </p:pic>
      <p:sp>
        <p:nvSpPr>
          <p:cNvPr id="5" name="TextBox 4"/>
          <p:cNvSpPr txBox="1"/>
          <p:nvPr/>
        </p:nvSpPr>
        <p:spPr>
          <a:xfrm>
            <a:off x="457200" y="3304179"/>
            <a:ext cx="3853267" cy="1200328"/>
          </a:xfrm>
          <a:prstGeom prst="rect">
            <a:avLst/>
          </a:prstGeom>
          <a:ln>
            <a:noFill/>
          </a:ln>
        </p:spPr>
        <p:style>
          <a:lnRef idx="3">
            <a:schemeClr val="lt1"/>
          </a:lnRef>
          <a:fillRef idx="1">
            <a:schemeClr val="dk1"/>
          </a:fillRef>
          <a:effectRef idx="1">
            <a:schemeClr val="dk1"/>
          </a:effectRef>
          <a:fontRef idx="minor">
            <a:schemeClr val="lt1"/>
          </a:fontRef>
        </p:style>
        <p:txBody>
          <a:bodyPr wrap="square" rtlCol="0">
            <a:spAutoFit/>
          </a:bodyPr>
          <a:lstStyle/>
          <a:p>
            <a:pPr marL="342900" indent="-342900">
              <a:buFont typeface="Arial"/>
              <a:buChar char="•"/>
            </a:pPr>
            <a:r>
              <a:rPr lang="en-US" sz="2400" dirty="0" smtClean="0">
                <a:solidFill>
                  <a:schemeClr val="tx1">
                    <a:lumMod val="85000"/>
                    <a:lumOff val="15000"/>
                  </a:schemeClr>
                </a:solidFill>
              </a:rPr>
              <a:t>Design for the majority</a:t>
            </a:r>
          </a:p>
          <a:p>
            <a:pPr marL="342900" indent="-342900">
              <a:buFont typeface="Arial"/>
              <a:buChar char="•"/>
            </a:pPr>
            <a:r>
              <a:rPr lang="en-US" sz="2400" dirty="0" smtClean="0">
                <a:solidFill>
                  <a:schemeClr val="tx1">
                    <a:lumMod val="85000"/>
                    <a:lumOff val="15000"/>
                  </a:schemeClr>
                </a:solidFill>
              </a:rPr>
              <a:t>Design for the average</a:t>
            </a:r>
          </a:p>
          <a:p>
            <a:pPr marL="342900" indent="-342900">
              <a:buFont typeface="Arial"/>
              <a:buChar char="•"/>
            </a:pPr>
            <a:r>
              <a:rPr lang="en-US" sz="2400" dirty="0" smtClean="0">
                <a:solidFill>
                  <a:schemeClr val="tx1">
                    <a:lumMod val="85000"/>
                    <a:lumOff val="15000"/>
                  </a:schemeClr>
                </a:solidFill>
              </a:rPr>
              <a:t>Design for the 80%</a:t>
            </a:r>
          </a:p>
        </p:txBody>
      </p:sp>
      <p:sp>
        <p:nvSpPr>
          <p:cNvPr id="6" name="TextBox 5"/>
          <p:cNvSpPr txBox="1"/>
          <p:nvPr/>
        </p:nvSpPr>
        <p:spPr>
          <a:xfrm>
            <a:off x="5833481" y="3376439"/>
            <a:ext cx="2969582" cy="1200328"/>
          </a:xfrm>
          <a:prstGeom prst="rect">
            <a:avLst/>
          </a:prstGeom>
          <a:ln>
            <a:noFill/>
          </a:ln>
        </p:spPr>
        <p:style>
          <a:lnRef idx="3">
            <a:schemeClr val="lt1"/>
          </a:lnRef>
          <a:fillRef idx="1">
            <a:schemeClr val="dk1"/>
          </a:fillRef>
          <a:effectRef idx="1">
            <a:schemeClr val="dk1"/>
          </a:effectRef>
          <a:fontRef idx="minor">
            <a:schemeClr val="lt1"/>
          </a:fontRef>
        </p:style>
        <p:txBody>
          <a:bodyPr wrap="square" rtlCol="0">
            <a:spAutoFit/>
          </a:bodyPr>
          <a:lstStyle/>
          <a:p>
            <a:pPr marL="342900" indent="-342900">
              <a:buFont typeface="Arial"/>
              <a:buChar char="•"/>
            </a:pPr>
            <a:r>
              <a:rPr lang="en-US" sz="2400" dirty="0" smtClean="0">
                <a:solidFill>
                  <a:srgbClr val="262626"/>
                </a:solidFill>
              </a:rPr>
              <a:t>Highly specialized, custom solutions</a:t>
            </a:r>
          </a:p>
          <a:p>
            <a:pPr marL="342900" indent="-342900">
              <a:buFont typeface="Arial"/>
              <a:buChar char="•"/>
            </a:pPr>
            <a:r>
              <a:rPr lang="en-US" sz="2400" dirty="0" smtClean="0">
                <a:solidFill>
                  <a:srgbClr val="262626"/>
                </a:solidFill>
              </a:rPr>
              <a:t>Unaffordable</a:t>
            </a:r>
          </a:p>
        </p:txBody>
      </p:sp>
      <p:sp>
        <p:nvSpPr>
          <p:cNvPr id="7" name="TextBox 6"/>
          <p:cNvSpPr txBox="1"/>
          <p:nvPr/>
        </p:nvSpPr>
        <p:spPr>
          <a:xfrm>
            <a:off x="525956" y="5117278"/>
            <a:ext cx="3275969" cy="1015663"/>
          </a:xfrm>
          <a:prstGeom prst="rect">
            <a:avLst/>
          </a:prstGeom>
          <a:noFill/>
        </p:spPr>
        <p:txBody>
          <a:bodyPr wrap="square" rtlCol="0">
            <a:spAutoFit/>
          </a:bodyPr>
          <a:lstStyle/>
          <a:p>
            <a:r>
              <a:rPr lang="en-US" sz="2000" dirty="0" smtClean="0">
                <a:solidFill>
                  <a:srgbClr val="FFFFFF"/>
                </a:solidFill>
              </a:rPr>
              <a:t>“It’s too expensive NOT to design for the margins / the 20%”</a:t>
            </a:r>
          </a:p>
        </p:txBody>
      </p:sp>
      <p:sp>
        <p:nvSpPr>
          <p:cNvPr id="9" name="TextBox 8"/>
          <p:cNvSpPr txBox="1"/>
          <p:nvPr/>
        </p:nvSpPr>
        <p:spPr>
          <a:xfrm>
            <a:off x="5968177" y="5240975"/>
            <a:ext cx="2909110" cy="707886"/>
          </a:xfrm>
          <a:prstGeom prst="rect">
            <a:avLst/>
          </a:prstGeom>
          <a:noFill/>
        </p:spPr>
        <p:txBody>
          <a:bodyPr wrap="square" rtlCol="0">
            <a:spAutoFit/>
          </a:bodyPr>
          <a:lstStyle/>
          <a:p>
            <a:r>
              <a:rPr lang="en-US" sz="2000" dirty="0" smtClean="0">
                <a:solidFill>
                  <a:srgbClr val="FFFFFF"/>
                </a:solidFill>
              </a:rPr>
              <a:t>“There’s a market for this!”</a:t>
            </a:r>
          </a:p>
        </p:txBody>
      </p:sp>
      <p:pic>
        <p:nvPicPr>
          <p:cNvPr id="27" name="Picture 26" descr="Hugh_Herr,_TED_2014 copy.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2319" y="1151132"/>
            <a:ext cx="1699200" cy="2062336"/>
          </a:xfrm>
          <a:prstGeom prst="rect">
            <a:avLst/>
          </a:prstGeom>
        </p:spPr>
      </p:pic>
      <p:sp>
        <p:nvSpPr>
          <p:cNvPr id="11" name="Title 1"/>
          <p:cNvSpPr txBox="1">
            <a:spLocks/>
          </p:cNvSpPr>
          <p:nvPr/>
        </p:nvSpPr>
        <p:spPr>
          <a:xfrm>
            <a:off x="457200" y="10970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Inclusive Design</a:t>
            </a:r>
            <a:endParaRPr lang="en-US" dirty="0">
              <a:solidFill>
                <a:schemeClr val="bg1"/>
              </a:solidFill>
            </a:endParaRPr>
          </a:p>
        </p:txBody>
      </p:sp>
      <p:sp>
        <p:nvSpPr>
          <p:cNvPr id="14" name="TextBox 13"/>
          <p:cNvSpPr txBox="1"/>
          <p:nvPr/>
        </p:nvSpPr>
        <p:spPr>
          <a:xfrm>
            <a:off x="1114129" y="1773945"/>
            <a:ext cx="1465791" cy="523220"/>
          </a:xfrm>
          <a:prstGeom prst="rect">
            <a:avLst/>
          </a:prstGeom>
          <a:noFill/>
        </p:spPr>
        <p:txBody>
          <a:bodyPr wrap="none" rtlCol="0">
            <a:spAutoFit/>
          </a:bodyPr>
          <a:lstStyle/>
          <a:p>
            <a:r>
              <a:rPr lang="en-US" sz="2800" b="1" dirty="0" smtClean="0"/>
              <a:t>Normal?</a:t>
            </a:r>
            <a:endParaRPr lang="en-US" sz="2800" b="1" dirty="0"/>
          </a:p>
        </p:txBody>
      </p:sp>
      <p:sp>
        <p:nvSpPr>
          <p:cNvPr id="18" name="Rectangle 17"/>
          <p:cNvSpPr/>
          <p:nvPr/>
        </p:nvSpPr>
        <p:spPr>
          <a:xfrm>
            <a:off x="6322320" y="1151132"/>
            <a:ext cx="1699200" cy="2062336"/>
          </a:xfrm>
          <a:prstGeom prst="rect">
            <a:avLst/>
          </a:prstGeom>
          <a:solidFill>
            <a:schemeClr val="tx1">
              <a:lumMod val="75000"/>
              <a:lumOff val="25000"/>
              <a:alpha val="8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9" name="Rectangle 18"/>
          <p:cNvSpPr/>
          <p:nvPr/>
        </p:nvSpPr>
        <p:spPr>
          <a:xfrm>
            <a:off x="1039137" y="1735171"/>
            <a:ext cx="2127579" cy="1478297"/>
          </a:xfrm>
          <a:prstGeom prst="rect">
            <a:avLst/>
          </a:prstGeom>
          <a:solidFill>
            <a:schemeClr val="tx1">
              <a:lumMod val="75000"/>
              <a:lumOff val="25000"/>
              <a:alpha val="8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12" name="TextBox 11"/>
          <p:cNvSpPr txBox="1"/>
          <p:nvPr/>
        </p:nvSpPr>
        <p:spPr>
          <a:xfrm>
            <a:off x="2937710" y="1380997"/>
            <a:ext cx="3618561" cy="3108544"/>
          </a:xfrm>
          <a:prstGeom prst="rect">
            <a:avLst/>
          </a:prstGeom>
          <a:solidFill>
            <a:schemeClr val="bg1"/>
          </a:solidFill>
          <a:ln w="19050" cmpd="sng">
            <a:noFill/>
            <a:prstDash val="solid"/>
          </a:ln>
        </p:spPr>
        <p:txBody>
          <a:bodyPr wrap="square" rtlCol="0">
            <a:spAutoFit/>
          </a:bodyPr>
          <a:lstStyle/>
          <a:p>
            <a:pPr marL="180000"/>
            <a:r>
              <a:rPr lang="en-US" sz="2800" dirty="0" smtClean="0"/>
              <a:t>Design solutions that are:</a:t>
            </a:r>
          </a:p>
          <a:p>
            <a:pPr marL="576000" indent="-342900">
              <a:buFont typeface="Arial"/>
              <a:buChar char="•"/>
            </a:pPr>
            <a:r>
              <a:rPr lang="en-US" sz="2800" dirty="0" smtClean="0"/>
              <a:t>Flexible</a:t>
            </a:r>
          </a:p>
          <a:p>
            <a:pPr marL="576000" indent="-342900">
              <a:buFont typeface="Arial"/>
              <a:buChar char="•"/>
            </a:pPr>
            <a:r>
              <a:rPr lang="en-US" sz="2800" dirty="0" smtClean="0"/>
              <a:t>Adaptable</a:t>
            </a:r>
          </a:p>
          <a:p>
            <a:pPr marL="576000" indent="-342900">
              <a:buFont typeface="Arial"/>
              <a:buChar char="•"/>
            </a:pPr>
            <a:r>
              <a:rPr lang="en-US" sz="2800" dirty="0" err="1" smtClean="0"/>
              <a:t>Personalizable</a:t>
            </a:r>
            <a:endParaRPr lang="en-US" sz="2800" dirty="0" smtClean="0"/>
          </a:p>
          <a:p>
            <a:pPr marL="576000" indent="-342900">
              <a:buFont typeface="Arial"/>
              <a:buChar char="•"/>
            </a:pPr>
            <a:r>
              <a:rPr lang="en-US" sz="2800" dirty="0" smtClean="0"/>
              <a:t>Customizable</a:t>
            </a:r>
          </a:p>
          <a:p>
            <a:pPr marL="576000" indent="-342900">
              <a:buFont typeface="Arial"/>
              <a:buChar char="•"/>
            </a:pPr>
            <a:r>
              <a:rPr lang="en-US" sz="2800" dirty="0" smtClean="0"/>
              <a:t>User-continued</a:t>
            </a:r>
          </a:p>
        </p:txBody>
      </p:sp>
    </p:spTree>
    <p:extLst>
      <p:ext uri="{BB962C8B-B14F-4D97-AF65-F5344CB8AC3E}">
        <p14:creationId xmlns:p14="http://schemas.microsoft.com/office/powerpoint/2010/main" val="148313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978" y="608676"/>
            <a:ext cx="8229600" cy="1014934"/>
          </a:xfrm>
        </p:spPr>
        <p:txBody>
          <a:bodyPr>
            <a:normAutofit/>
          </a:bodyPr>
          <a:lstStyle/>
          <a:p>
            <a:pPr marL="0" indent="0" algn="ctr">
              <a:buNone/>
            </a:pPr>
            <a:r>
              <a:rPr lang="en-US" dirty="0" smtClean="0">
                <a:solidFill>
                  <a:srgbClr val="FFFFFF"/>
                </a:solidFill>
              </a:rPr>
              <a:t>If we design for the margins, everyone benefits</a:t>
            </a:r>
          </a:p>
          <a:p>
            <a:pPr marL="0" indent="0" algn="ctr">
              <a:buNone/>
            </a:pPr>
            <a:endParaRPr lang="en-US" dirty="0">
              <a:solidFill>
                <a:srgbClr val="FFFFFF"/>
              </a:solidFill>
            </a:endParaRPr>
          </a:p>
        </p:txBody>
      </p:sp>
      <p:pic>
        <p:nvPicPr>
          <p:cNvPr id="5" name="Picture 4"/>
          <p:cNvPicPr>
            <a:picLocks noChangeAspect="1"/>
          </p:cNvPicPr>
          <p:nvPr/>
        </p:nvPicPr>
        <p:blipFill>
          <a:blip r:embed="rId3"/>
          <a:stretch>
            <a:fillRect/>
          </a:stretch>
        </p:blipFill>
        <p:spPr>
          <a:xfrm>
            <a:off x="1108602" y="1799328"/>
            <a:ext cx="3142545" cy="3132725"/>
          </a:xfrm>
          <a:prstGeom prst="rect">
            <a:avLst/>
          </a:prstGeom>
        </p:spPr>
      </p:pic>
      <p:pic>
        <p:nvPicPr>
          <p:cNvPr id="7" name="Picture 6"/>
          <p:cNvPicPr>
            <a:picLocks noChangeAspect="1"/>
          </p:cNvPicPr>
          <p:nvPr/>
        </p:nvPicPr>
        <p:blipFill>
          <a:blip r:embed="rId4"/>
          <a:stretch>
            <a:fillRect/>
          </a:stretch>
        </p:blipFill>
        <p:spPr>
          <a:xfrm>
            <a:off x="4692249" y="1799328"/>
            <a:ext cx="3164299" cy="3156348"/>
          </a:xfrm>
          <a:prstGeom prst="rect">
            <a:avLst/>
          </a:prstGeom>
        </p:spPr>
      </p:pic>
      <p:sp>
        <p:nvSpPr>
          <p:cNvPr id="8" name="TextBox 7"/>
          <p:cNvSpPr txBox="1"/>
          <p:nvPr/>
        </p:nvSpPr>
        <p:spPr>
          <a:xfrm>
            <a:off x="1700458" y="5139664"/>
            <a:ext cx="1742033" cy="461665"/>
          </a:xfrm>
          <a:prstGeom prst="rect">
            <a:avLst/>
          </a:prstGeom>
          <a:noFill/>
        </p:spPr>
        <p:txBody>
          <a:bodyPr wrap="none" rtlCol="0">
            <a:spAutoFit/>
          </a:bodyPr>
          <a:lstStyle/>
          <a:p>
            <a:r>
              <a:rPr lang="en-US" sz="2400" dirty="0" smtClean="0">
                <a:solidFill>
                  <a:srgbClr val="FFFFFF"/>
                </a:solidFill>
              </a:rPr>
              <a:t>Nike </a:t>
            </a:r>
            <a:r>
              <a:rPr lang="en-US" sz="2400" dirty="0" err="1" smtClean="0">
                <a:solidFill>
                  <a:srgbClr val="FFFFFF"/>
                </a:solidFill>
              </a:rPr>
              <a:t>Flyease</a:t>
            </a:r>
            <a:endParaRPr lang="en-US" sz="2400" dirty="0">
              <a:solidFill>
                <a:srgbClr val="FFFFFF"/>
              </a:solidFill>
            </a:endParaRPr>
          </a:p>
        </p:txBody>
      </p:sp>
      <p:sp>
        <p:nvSpPr>
          <p:cNvPr id="9" name="TextBox 8"/>
          <p:cNvSpPr txBox="1"/>
          <p:nvPr/>
        </p:nvSpPr>
        <p:spPr>
          <a:xfrm>
            <a:off x="5391960" y="5139664"/>
            <a:ext cx="1998414" cy="461665"/>
          </a:xfrm>
          <a:prstGeom prst="rect">
            <a:avLst/>
          </a:prstGeom>
          <a:noFill/>
        </p:spPr>
        <p:txBody>
          <a:bodyPr wrap="none" rtlCol="0">
            <a:spAutoFit/>
          </a:bodyPr>
          <a:lstStyle/>
          <a:p>
            <a:r>
              <a:rPr lang="en-US" sz="2400" dirty="0" smtClean="0">
                <a:solidFill>
                  <a:srgbClr val="FFFFFF"/>
                </a:solidFill>
              </a:rPr>
              <a:t>OXO </a:t>
            </a:r>
            <a:r>
              <a:rPr lang="en-US" sz="2400" dirty="0" err="1" smtClean="0">
                <a:solidFill>
                  <a:srgbClr val="FFFFFF"/>
                </a:solidFill>
              </a:rPr>
              <a:t>sippy</a:t>
            </a:r>
            <a:r>
              <a:rPr lang="en-US" sz="2400" dirty="0" smtClean="0">
                <a:solidFill>
                  <a:srgbClr val="FFFFFF"/>
                </a:solidFill>
              </a:rPr>
              <a:t> cup</a:t>
            </a:r>
            <a:endParaRPr lang="en-US" sz="2400" dirty="0">
              <a:solidFill>
                <a:srgbClr val="FFFFFF"/>
              </a:solidFill>
            </a:endParaRPr>
          </a:p>
        </p:txBody>
      </p:sp>
      <p:sp>
        <p:nvSpPr>
          <p:cNvPr id="10" name="Rectangle 9"/>
          <p:cNvSpPr/>
          <p:nvPr/>
        </p:nvSpPr>
        <p:spPr>
          <a:xfrm>
            <a:off x="945135" y="5951517"/>
            <a:ext cx="7494227" cy="646331"/>
          </a:xfrm>
          <a:prstGeom prst="rect">
            <a:avLst/>
          </a:prstGeom>
        </p:spPr>
        <p:txBody>
          <a:bodyPr wrap="square">
            <a:spAutoFit/>
          </a:bodyPr>
          <a:lstStyle/>
          <a:p>
            <a:r>
              <a:rPr lang="en-US" dirty="0" smtClean="0">
                <a:solidFill>
                  <a:srgbClr val="FFFFFF"/>
                </a:solidFill>
              </a:rPr>
              <a:t>“If we understand what the extremes are, the middle will take care of itself.” Dan Formosa (Smart Design)</a:t>
            </a:r>
            <a:endParaRPr lang="en-US" dirty="0">
              <a:solidFill>
                <a:srgbClr val="FFFFFF"/>
              </a:solidFill>
            </a:endParaRPr>
          </a:p>
        </p:txBody>
      </p:sp>
    </p:spTree>
    <p:extLst>
      <p:ext uri="{BB962C8B-B14F-4D97-AF65-F5344CB8AC3E}">
        <p14:creationId xmlns:p14="http://schemas.microsoft.com/office/powerpoint/2010/main" val="102916459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2587"/>
            <a:ext cx="8229600" cy="821220"/>
          </a:xfrm>
        </p:spPr>
        <p:txBody>
          <a:bodyPr>
            <a:normAutofit/>
          </a:bodyPr>
          <a:lstStyle/>
          <a:p>
            <a:pPr marL="0" indent="0" algn="ctr">
              <a:buNone/>
            </a:pPr>
            <a:r>
              <a:rPr lang="en-US" sz="4400" dirty="0" smtClean="0">
                <a:solidFill>
                  <a:srgbClr val="FFFFFF"/>
                </a:solidFill>
              </a:rPr>
              <a:t>But who is “on the margin”?</a:t>
            </a:r>
          </a:p>
          <a:p>
            <a:pPr marL="0" indent="0" algn="ctr">
              <a:buNone/>
            </a:pPr>
            <a:endParaRPr lang="en-US" sz="4400" dirty="0">
              <a:solidFill>
                <a:srgbClr val="FFFFFF"/>
              </a:solidFill>
            </a:endParaRPr>
          </a:p>
        </p:txBody>
      </p:sp>
      <p:pic>
        <p:nvPicPr>
          <p:cNvPr id="5" name="Content Placeholder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189042" y="1669370"/>
            <a:ext cx="6538357" cy="3595844"/>
          </a:xfrm>
          <a:prstGeom prst="rect">
            <a:avLst/>
          </a:prstGeom>
        </p:spPr>
      </p:pic>
      <p:sp>
        <p:nvSpPr>
          <p:cNvPr id="6" name="TextBox 5"/>
          <p:cNvSpPr txBox="1"/>
          <p:nvPr/>
        </p:nvSpPr>
        <p:spPr>
          <a:xfrm>
            <a:off x="4945117" y="5467648"/>
            <a:ext cx="2885901" cy="646331"/>
          </a:xfrm>
          <a:prstGeom prst="rect">
            <a:avLst/>
          </a:prstGeom>
          <a:noFill/>
        </p:spPr>
        <p:txBody>
          <a:bodyPr wrap="none" rtlCol="0">
            <a:spAutoFit/>
          </a:bodyPr>
          <a:lstStyle/>
          <a:p>
            <a:r>
              <a:rPr lang="en-US" sz="3600" dirty="0" smtClean="0">
                <a:solidFill>
                  <a:srgbClr val="FFFFFF"/>
                </a:solidFill>
              </a:rPr>
              <a:t>Extreme </a:t>
            </a:r>
            <a:r>
              <a:rPr lang="en-US" sz="3600" dirty="0">
                <a:solidFill>
                  <a:srgbClr val="FFFFFF"/>
                </a:solidFill>
              </a:rPr>
              <a:t>u</a:t>
            </a:r>
            <a:r>
              <a:rPr lang="en-US" sz="3600" dirty="0" smtClean="0">
                <a:solidFill>
                  <a:srgbClr val="FFFFFF"/>
                </a:solidFill>
              </a:rPr>
              <a:t>ser?</a:t>
            </a:r>
            <a:endParaRPr lang="en-US" sz="3600" dirty="0">
              <a:solidFill>
                <a:srgbClr val="FFFFFF"/>
              </a:solidFill>
            </a:endParaRPr>
          </a:p>
        </p:txBody>
      </p:sp>
      <p:cxnSp>
        <p:nvCxnSpPr>
          <p:cNvPr id="9" name="Straight Connector 8"/>
          <p:cNvCxnSpPr/>
          <p:nvPr/>
        </p:nvCxnSpPr>
        <p:spPr>
          <a:xfrm>
            <a:off x="3906749" y="4595317"/>
            <a:ext cx="1119290" cy="990092"/>
          </a:xfrm>
          <a:prstGeom prst="line">
            <a:avLst/>
          </a:prstGeom>
          <a:ln w="57150" cmpd="sng">
            <a:solidFill>
              <a:srgbClr val="FFFFFF"/>
            </a:solidFill>
            <a:headEnd type="triangle"/>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78856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Broader Beneficial Impact</a:t>
            </a:r>
            <a:endParaRPr lang="en-US" dirty="0">
              <a:solidFill>
                <a:srgbClr val="FFFFFF"/>
              </a:solidFill>
            </a:endParaRPr>
          </a:p>
        </p:txBody>
      </p:sp>
      <p:sp>
        <p:nvSpPr>
          <p:cNvPr id="3" name="Content Placeholder 2"/>
          <p:cNvSpPr>
            <a:spLocks noGrp="1"/>
          </p:cNvSpPr>
          <p:nvPr>
            <p:ph idx="1"/>
          </p:nvPr>
        </p:nvSpPr>
        <p:spPr/>
        <p:txBody>
          <a:bodyPr>
            <a:normAutofit/>
          </a:bodyPr>
          <a:lstStyle/>
          <a:p>
            <a:r>
              <a:rPr lang="en-US" sz="2400" dirty="0" smtClean="0">
                <a:solidFill>
                  <a:srgbClr val="FFFFFF"/>
                </a:solidFill>
              </a:rPr>
              <a:t>Leverage the “curb-cut effect”</a:t>
            </a:r>
          </a:p>
          <a:p>
            <a:r>
              <a:rPr lang="en-US" sz="2400" dirty="0" smtClean="0">
                <a:solidFill>
                  <a:srgbClr val="FFFFFF"/>
                </a:solidFill>
              </a:rPr>
              <a:t>Consider digital curb cuts</a:t>
            </a:r>
          </a:p>
          <a:p>
            <a:r>
              <a:rPr lang="en-US" sz="2400" dirty="0" smtClean="0">
                <a:solidFill>
                  <a:srgbClr val="FFFFFF"/>
                </a:solidFill>
              </a:rPr>
              <a:t>E.g. voice over / text-to-speech – meets the needs of someone who cannot see, as well as someone learning a new language, and someone with a unique learning need</a:t>
            </a:r>
            <a:endParaRPr lang="en-US" sz="2400" dirty="0">
              <a:solidFill>
                <a:srgbClr val="FFFFFF"/>
              </a:solidFil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57037" y="3859762"/>
            <a:ext cx="3477779" cy="2608334"/>
          </a:xfrm>
          <a:prstGeom prst="rect">
            <a:avLst/>
          </a:prstGeom>
        </p:spPr>
      </p:pic>
    </p:spTree>
    <p:extLst>
      <p:ext uri="{BB962C8B-B14F-4D97-AF65-F5344CB8AC3E}">
        <p14:creationId xmlns:p14="http://schemas.microsoft.com/office/powerpoint/2010/main" val="39669706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Activity (5 min)</a:t>
            </a:r>
            <a:endParaRPr lang="en-US" dirty="0">
              <a:solidFill>
                <a:srgbClr val="FFFFFF"/>
              </a:solidFill>
            </a:endParaRPr>
          </a:p>
        </p:txBody>
      </p:sp>
      <p:sp>
        <p:nvSpPr>
          <p:cNvPr id="3" name="Content Placeholder 2"/>
          <p:cNvSpPr>
            <a:spLocks noGrp="1"/>
          </p:cNvSpPr>
          <p:nvPr>
            <p:ph idx="1"/>
          </p:nvPr>
        </p:nvSpPr>
        <p:spPr/>
        <p:txBody>
          <a:bodyPr>
            <a:normAutofit/>
          </a:bodyPr>
          <a:lstStyle/>
          <a:p>
            <a:r>
              <a:rPr lang="en-US" dirty="0" smtClean="0">
                <a:solidFill>
                  <a:srgbClr val="FFFFFF"/>
                </a:solidFill>
              </a:rPr>
              <a:t>Pair up with someone</a:t>
            </a:r>
          </a:p>
          <a:p>
            <a:r>
              <a:rPr lang="en-US" dirty="0" smtClean="0">
                <a:solidFill>
                  <a:srgbClr val="FFFFFF"/>
                </a:solidFill>
              </a:rPr>
              <a:t>Think of a time that you adapted something to make it work better for you</a:t>
            </a:r>
          </a:p>
          <a:p>
            <a:r>
              <a:rPr lang="en-US" dirty="0" smtClean="0">
                <a:solidFill>
                  <a:srgbClr val="FFFFFF"/>
                </a:solidFill>
              </a:rPr>
              <a:t>Describe this adaptation to your partner –what need or preference of yours was not being met?</a:t>
            </a:r>
          </a:p>
          <a:p>
            <a:r>
              <a:rPr lang="en-US" dirty="0" smtClean="0">
                <a:solidFill>
                  <a:srgbClr val="FFFFFF"/>
                </a:solidFill>
              </a:rPr>
              <a:t>Consider how this adaptation might be beneficial to someone with different needs</a:t>
            </a:r>
          </a:p>
          <a:p>
            <a:pPr marL="0" indent="0">
              <a:buNone/>
            </a:pPr>
            <a:endParaRPr lang="en-US" dirty="0">
              <a:solidFill>
                <a:srgbClr val="FFFFFF"/>
              </a:solidFill>
            </a:endParaRPr>
          </a:p>
        </p:txBody>
      </p:sp>
    </p:spTree>
    <p:extLst>
      <p:ext uri="{BB962C8B-B14F-4D97-AF65-F5344CB8AC3E}">
        <p14:creationId xmlns:p14="http://schemas.microsoft.com/office/powerpoint/2010/main" val="308665478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Adaptation</a:t>
            </a:r>
            <a:endParaRPr lang="en-US" dirty="0">
              <a:solidFill>
                <a:srgbClr val="FFFFFF"/>
              </a:solidFill>
            </a:endParaRPr>
          </a:p>
        </p:txBody>
      </p:sp>
      <p:pic>
        <p:nvPicPr>
          <p:cNvPr id="4" name="Picture 3"/>
          <p:cNvPicPr>
            <a:picLocks noChangeAspect="1"/>
          </p:cNvPicPr>
          <p:nvPr/>
        </p:nvPicPr>
        <p:blipFill>
          <a:blip r:embed="rId3"/>
          <a:stretch>
            <a:fillRect/>
          </a:stretch>
        </p:blipFill>
        <p:spPr>
          <a:xfrm>
            <a:off x="2163344" y="1417638"/>
            <a:ext cx="4817313" cy="4784148"/>
          </a:xfrm>
          <a:prstGeom prst="rect">
            <a:avLst/>
          </a:prstGeom>
        </p:spPr>
      </p:pic>
    </p:spTree>
    <p:extLst>
      <p:ext uri="{BB962C8B-B14F-4D97-AF65-F5344CB8AC3E}">
        <p14:creationId xmlns:p14="http://schemas.microsoft.com/office/powerpoint/2010/main" val="26841316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cs typeface="Helvetica Neue Light"/>
              </a:rPr>
              <a:t>User-continued Design</a:t>
            </a:r>
            <a:endParaRPr lang="en-US" dirty="0">
              <a:solidFill>
                <a:srgbClr val="FFFFFF"/>
              </a:solidFill>
              <a:cs typeface="Helvetica Neue Light"/>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5161" y="2042825"/>
            <a:ext cx="3458515" cy="259388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2388" y="2042826"/>
            <a:ext cx="3458516" cy="2593887"/>
          </a:xfrm>
          <a:prstGeom prst="rect">
            <a:avLst/>
          </a:prstGeom>
        </p:spPr>
      </p:pic>
    </p:spTree>
    <p:extLst>
      <p:ext uri="{BB962C8B-B14F-4D97-AF65-F5344CB8AC3E}">
        <p14:creationId xmlns:p14="http://schemas.microsoft.com/office/powerpoint/2010/main" val="149027768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Three Dimensions of Inclusive Design</a:t>
            </a:r>
            <a:endParaRPr lang="en-US" dirty="0">
              <a:solidFill>
                <a:srgbClr val="FFFFFF"/>
              </a:solidFill>
            </a:endParaRP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solidFill>
                  <a:srgbClr val="FFFF00"/>
                </a:solidFill>
              </a:rPr>
              <a:t>Recognize Diversity and Uniqueness</a:t>
            </a:r>
          </a:p>
          <a:p>
            <a:pPr marL="914400" lvl="1" indent="-514350">
              <a:buFont typeface="Wingdings" charset="2"/>
              <a:buChar char="§"/>
            </a:pPr>
            <a:r>
              <a:rPr lang="en-US" dirty="0" smtClean="0">
                <a:solidFill>
                  <a:srgbClr val="FFFFFF"/>
                </a:solidFill>
              </a:rPr>
              <a:t>Self-knowledge/autonomy</a:t>
            </a:r>
          </a:p>
          <a:p>
            <a:pPr marL="914400" lvl="1" indent="-514350">
              <a:buFont typeface="Wingdings" charset="2"/>
              <a:buChar char="§"/>
            </a:pPr>
            <a:r>
              <a:rPr lang="en-US" dirty="0" smtClean="0">
                <a:solidFill>
                  <a:srgbClr val="FFFFFF"/>
                </a:solidFill>
              </a:rPr>
              <a:t>One-size-fits-one</a:t>
            </a:r>
          </a:p>
          <a:p>
            <a:pPr marL="514350" indent="-514350">
              <a:buFont typeface="+mj-lt"/>
              <a:buAutoNum type="arabicPeriod"/>
            </a:pPr>
            <a:r>
              <a:rPr lang="en-US" dirty="0" smtClean="0">
                <a:solidFill>
                  <a:srgbClr val="FFFF00"/>
                </a:solidFill>
              </a:rPr>
              <a:t>Inclusive Processes and Tools</a:t>
            </a:r>
          </a:p>
          <a:p>
            <a:pPr marL="914400" lvl="1" indent="-514350">
              <a:buFont typeface="Wingdings" charset="2"/>
              <a:buChar char="§"/>
            </a:pPr>
            <a:r>
              <a:rPr lang="en-US" dirty="0" smtClean="0">
                <a:solidFill>
                  <a:srgbClr val="FFFFFF"/>
                </a:solidFill>
              </a:rPr>
              <a:t>Accessible tools</a:t>
            </a:r>
          </a:p>
          <a:p>
            <a:pPr marL="914400" lvl="1" indent="-514350">
              <a:buFont typeface="Wingdings" charset="2"/>
              <a:buChar char="§"/>
            </a:pPr>
            <a:r>
              <a:rPr lang="en-US" dirty="0" smtClean="0">
                <a:solidFill>
                  <a:srgbClr val="FFFFFF"/>
                </a:solidFill>
              </a:rPr>
              <a:t>Diverse perspective/participation</a:t>
            </a:r>
          </a:p>
          <a:p>
            <a:pPr marL="514350" indent="-514350">
              <a:buFont typeface="+mj-lt"/>
              <a:buAutoNum type="arabicPeriod"/>
            </a:pPr>
            <a:r>
              <a:rPr lang="en-US" dirty="0" smtClean="0">
                <a:solidFill>
                  <a:srgbClr val="FFFF00"/>
                </a:solidFill>
              </a:rPr>
              <a:t>Broader Beneficial Impact</a:t>
            </a:r>
          </a:p>
          <a:p>
            <a:pPr marL="914400" lvl="1" indent="-514350">
              <a:buFont typeface="Wingdings" charset="2"/>
              <a:buChar char="§"/>
            </a:pPr>
            <a:r>
              <a:rPr lang="en-US" dirty="0" smtClean="0">
                <a:solidFill>
                  <a:srgbClr val="FFFFFF"/>
                </a:solidFill>
              </a:rPr>
              <a:t>Leverage curb-cut effect</a:t>
            </a:r>
          </a:p>
          <a:p>
            <a:pPr marL="914400" lvl="1" indent="-514350">
              <a:buFont typeface="Wingdings" charset="2"/>
              <a:buChar char="§"/>
            </a:pPr>
            <a:r>
              <a:rPr lang="en-US" dirty="0" smtClean="0">
                <a:solidFill>
                  <a:srgbClr val="FFFFFF"/>
                </a:solidFill>
              </a:rPr>
              <a:t>Virtuous cycles of inclusion</a:t>
            </a:r>
          </a:p>
        </p:txBody>
      </p:sp>
    </p:spTree>
    <p:extLst>
      <p:ext uri="{BB962C8B-B14F-4D97-AF65-F5344CB8AC3E}">
        <p14:creationId xmlns:p14="http://schemas.microsoft.com/office/powerpoint/2010/main" val="2075038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1563"/>
            <a:ext cx="8229600" cy="1143000"/>
          </a:xfrm>
        </p:spPr>
        <p:txBody>
          <a:bodyPr/>
          <a:lstStyle/>
          <a:p>
            <a:r>
              <a:rPr lang="en-US" dirty="0" smtClean="0">
                <a:solidFill>
                  <a:srgbClr val="FFFFFF"/>
                </a:solidFill>
              </a:rPr>
              <a:t>Additional Resources</a:t>
            </a:r>
            <a:endParaRPr lang="en-US" dirty="0">
              <a:solidFill>
                <a:srgbClr val="FFFFFF"/>
              </a:solidFill>
            </a:endParaRPr>
          </a:p>
        </p:txBody>
      </p:sp>
    </p:spTree>
    <p:extLst>
      <p:ext uri="{BB962C8B-B14F-4D97-AF65-F5344CB8AC3E}">
        <p14:creationId xmlns:p14="http://schemas.microsoft.com/office/powerpoint/2010/main" val="99292550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Inclusive Design Guidelines</a:t>
            </a:r>
            <a:endParaRPr lang="en-US" dirty="0">
              <a:solidFill>
                <a:srgbClr val="FFFFFF"/>
              </a:solidFill>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09475" y="1350557"/>
            <a:ext cx="6492306" cy="4971419"/>
          </a:xfrm>
          <a:prstGeom prst="rect">
            <a:avLst/>
          </a:prstGeom>
        </p:spPr>
      </p:pic>
    </p:spTree>
    <p:extLst>
      <p:ext uri="{BB962C8B-B14F-4D97-AF65-F5344CB8AC3E}">
        <p14:creationId xmlns:p14="http://schemas.microsoft.com/office/powerpoint/2010/main" val="33544604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History</a:t>
            </a:r>
            <a:endParaRPr lang="en-US" dirty="0">
              <a:solidFill>
                <a:srgbClr val="FFFFFF"/>
              </a:solidFill>
            </a:endParaRPr>
          </a:p>
        </p:txBody>
      </p:sp>
      <p:sp>
        <p:nvSpPr>
          <p:cNvPr id="3" name="Content Placeholder 2"/>
          <p:cNvSpPr>
            <a:spLocks noGrp="1"/>
          </p:cNvSpPr>
          <p:nvPr>
            <p:ph idx="1"/>
          </p:nvPr>
        </p:nvSpPr>
        <p:spPr/>
        <p:txBody>
          <a:bodyPr>
            <a:normAutofit/>
          </a:bodyPr>
          <a:lstStyle/>
          <a:p>
            <a:r>
              <a:rPr lang="en-US" dirty="0" smtClean="0">
                <a:solidFill>
                  <a:srgbClr val="FFFFFF"/>
                </a:solidFill>
              </a:rPr>
              <a:t>Began as the Adaptive Technology Resource Centre at the University of Toronto in 1994</a:t>
            </a:r>
          </a:p>
          <a:p>
            <a:r>
              <a:rPr lang="en-US" dirty="0" smtClean="0">
                <a:solidFill>
                  <a:srgbClr val="FFFFFF"/>
                </a:solidFill>
              </a:rPr>
              <a:t>Moved to OCAD University and became the Inclusive Design Research Centre in 2010</a:t>
            </a:r>
          </a:p>
          <a:p>
            <a:r>
              <a:rPr lang="en-US" dirty="0" smtClean="0">
                <a:solidFill>
                  <a:srgbClr val="FFFFFF"/>
                </a:solidFill>
              </a:rPr>
              <a:t>A non-profit research </a:t>
            </a:r>
            <a:r>
              <a:rPr lang="en-US" dirty="0" err="1" smtClean="0">
                <a:solidFill>
                  <a:srgbClr val="FFFFFF"/>
                </a:solidFill>
              </a:rPr>
              <a:t>centre</a:t>
            </a:r>
            <a:r>
              <a:rPr lang="en-US" dirty="0" smtClean="0">
                <a:solidFill>
                  <a:srgbClr val="FFFFFF"/>
                </a:solidFill>
              </a:rPr>
              <a:t> funded by grants from foundations, government</a:t>
            </a:r>
          </a:p>
        </p:txBody>
      </p:sp>
    </p:spTree>
    <p:extLst>
      <p:ext uri="{BB962C8B-B14F-4D97-AF65-F5344CB8AC3E}">
        <p14:creationId xmlns:p14="http://schemas.microsoft.com/office/powerpoint/2010/main" val="406403791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Learning Web Accessibility</a:t>
            </a:r>
            <a:endParaRPr lang="en-US" dirty="0">
              <a:solidFill>
                <a:srgbClr val="FFFFFF"/>
              </a:solidFill>
            </a:endParaRPr>
          </a:p>
        </p:txBody>
      </p:sp>
      <p:sp>
        <p:nvSpPr>
          <p:cNvPr id="4" name="Title 1"/>
          <p:cNvSpPr txBox="1">
            <a:spLocks/>
          </p:cNvSpPr>
          <p:nvPr/>
        </p:nvSpPr>
        <p:spPr>
          <a:xfrm>
            <a:off x="457200" y="1789130"/>
            <a:ext cx="8229600" cy="3210850"/>
          </a:xfrm>
          <a:prstGeom prst="rect">
            <a:avLst/>
          </a:prstGeom>
          <a:solidFill>
            <a:schemeClr val="tx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dirty="0" smtClean="0">
              <a:solidFill>
                <a:srgbClr val="FFFFFF"/>
              </a:solidFill>
              <a:hlinkClick r:id="rId3"/>
            </a:endParaRPr>
          </a:p>
          <a:p>
            <a:r>
              <a:rPr lang="en-US" sz="3600" dirty="0" smtClean="0">
                <a:solidFill>
                  <a:srgbClr val="FFFFFF"/>
                </a:solidFill>
                <a:hlinkClick r:id="rId3"/>
              </a:rPr>
              <a:t>http://courses.idrc.ocadu.ca/</a:t>
            </a:r>
            <a:endParaRPr lang="en-US" sz="3600" dirty="0" smtClean="0">
              <a:solidFill>
                <a:srgbClr val="FFFFFF"/>
              </a:solidFill>
            </a:endParaRPr>
          </a:p>
          <a:p>
            <a:r>
              <a:rPr lang="en-US" sz="3600" dirty="0" smtClean="0">
                <a:solidFill>
                  <a:srgbClr val="FFFFFF"/>
                </a:solidFill>
                <a:hlinkClick r:id="rId4"/>
              </a:rPr>
              <a:t>http://webaim.org/</a:t>
            </a:r>
            <a:endParaRPr lang="en-US" sz="3600" dirty="0" smtClean="0">
              <a:solidFill>
                <a:srgbClr val="FFFFFF"/>
              </a:solidFill>
            </a:endParaRPr>
          </a:p>
          <a:p>
            <a:endParaRPr lang="en-US" sz="3600" dirty="0" smtClean="0">
              <a:solidFill>
                <a:srgbClr val="FFFFFF"/>
              </a:solidFill>
            </a:endParaRPr>
          </a:p>
          <a:p>
            <a:endParaRPr lang="en-US" sz="3600" dirty="0">
              <a:solidFill>
                <a:srgbClr val="FFFFFF"/>
              </a:solidFill>
            </a:endParaRPr>
          </a:p>
        </p:txBody>
      </p:sp>
    </p:spTree>
    <p:extLst>
      <p:ext uri="{BB962C8B-B14F-4D97-AF65-F5344CB8AC3E}">
        <p14:creationId xmlns:p14="http://schemas.microsoft.com/office/powerpoint/2010/main" val="20206471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Infusion</a:t>
            </a:r>
            <a:endParaRPr lang="en-US" dirty="0">
              <a:solidFill>
                <a:srgbClr val="FFFFFF"/>
              </a:solidFill>
            </a:endParaRPr>
          </a:p>
        </p:txBody>
      </p:sp>
      <p:sp>
        <p:nvSpPr>
          <p:cNvPr id="3" name="Content Placeholder 2"/>
          <p:cNvSpPr>
            <a:spLocks noGrp="1"/>
          </p:cNvSpPr>
          <p:nvPr>
            <p:ph idx="1"/>
          </p:nvPr>
        </p:nvSpPr>
        <p:spPr>
          <a:xfrm>
            <a:off x="457200" y="1417638"/>
            <a:ext cx="8229600" cy="4929096"/>
          </a:xfrm>
        </p:spPr>
        <p:txBody>
          <a:bodyPr>
            <a:normAutofit fontScale="85000" lnSpcReduction="20000"/>
          </a:bodyPr>
          <a:lstStyle/>
          <a:p>
            <a:pPr>
              <a:lnSpc>
                <a:spcPct val="120000"/>
              </a:lnSpc>
              <a:spcAft>
                <a:spcPts val="600"/>
              </a:spcAft>
            </a:pPr>
            <a:r>
              <a:rPr lang="en-US" dirty="0" smtClean="0">
                <a:solidFill>
                  <a:srgbClr val="FFFFFF"/>
                </a:solidFill>
                <a:latin typeface="+mj-lt"/>
              </a:rPr>
              <a:t>a code framework and growing collection of user interface components for building </a:t>
            </a:r>
            <a:r>
              <a:rPr lang="en-US" dirty="0" err="1" smtClean="0">
                <a:solidFill>
                  <a:srgbClr val="FFFFFF"/>
                </a:solidFill>
                <a:latin typeface="+mj-lt"/>
              </a:rPr>
              <a:t>personalizable</a:t>
            </a:r>
            <a:r>
              <a:rPr lang="en-US" dirty="0" smtClean="0">
                <a:solidFill>
                  <a:srgbClr val="FFFFFF"/>
                </a:solidFill>
                <a:latin typeface="+mj-lt"/>
              </a:rPr>
              <a:t> and adaptive applications using JavaScript and other web technologies. </a:t>
            </a:r>
          </a:p>
          <a:p>
            <a:pPr>
              <a:lnSpc>
                <a:spcPct val="120000"/>
              </a:lnSpc>
              <a:spcAft>
                <a:spcPts val="600"/>
              </a:spcAft>
            </a:pPr>
            <a:r>
              <a:rPr lang="en-US" dirty="0" smtClean="0">
                <a:solidFill>
                  <a:srgbClr val="FFFFFF"/>
                </a:solidFill>
              </a:rPr>
              <a:t>built on top of </a:t>
            </a:r>
            <a:r>
              <a:rPr lang="en-US" dirty="0" err="1" smtClean="0">
                <a:solidFill>
                  <a:srgbClr val="FFFFFF"/>
                </a:solidFill>
              </a:rPr>
              <a:t>jQuery</a:t>
            </a:r>
            <a:r>
              <a:rPr lang="en-US" dirty="0" smtClean="0">
                <a:solidFill>
                  <a:srgbClr val="FFFFFF"/>
                </a:solidFill>
              </a:rPr>
              <a:t>, Infusion makes it easier to build user interfaces by mixing, matching and customizing accessible components </a:t>
            </a:r>
            <a:endParaRPr lang="en-US" dirty="0" smtClean="0">
              <a:solidFill>
                <a:srgbClr val="FFFFFF"/>
              </a:solidFill>
              <a:latin typeface="+mj-lt"/>
            </a:endParaRPr>
          </a:p>
          <a:p>
            <a:pPr>
              <a:lnSpc>
                <a:spcPct val="120000"/>
              </a:lnSpc>
              <a:spcAft>
                <a:spcPts val="600"/>
              </a:spcAft>
            </a:pPr>
            <a:r>
              <a:rPr lang="en-US" dirty="0" smtClean="0">
                <a:solidFill>
                  <a:srgbClr val="FFFFFF"/>
                </a:solidFill>
                <a:latin typeface="+mj-lt"/>
                <a:hlinkClick r:id="rId2"/>
              </a:rPr>
              <a:t>https://</a:t>
            </a:r>
            <a:r>
              <a:rPr lang="en-US" dirty="0" err="1" smtClean="0">
                <a:solidFill>
                  <a:srgbClr val="FFFFFF"/>
                </a:solidFill>
                <a:latin typeface="+mj-lt"/>
                <a:hlinkClick r:id="rId2"/>
              </a:rPr>
              <a:t>github.com</a:t>
            </a:r>
            <a:r>
              <a:rPr lang="en-US" dirty="0" smtClean="0">
                <a:solidFill>
                  <a:srgbClr val="FFFFFF"/>
                </a:solidFill>
                <a:latin typeface="+mj-lt"/>
                <a:hlinkClick r:id="rId2"/>
              </a:rPr>
              <a:t>/fluid-project/infusion</a:t>
            </a:r>
            <a:endParaRPr lang="en-US" dirty="0" smtClean="0">
              <a:solidFill>
                <a:srgbClr val="FFFFFF"/>
              </a:solidFill>
              <a:latin typeface="+mj-lt"/>
            </a:endParaRPr>
          </a:p>
          <a:p>
            <a:pPr>
              <a:lnSpc>
                <a:spcPct val="120000"/>
              </a:lnSpc>
              <a:spcAft>
                <a:spcPts val="600"/>
              </a:spcAft>
            </a:pPr>
            <a:r>
              <a:rPr lang="en-US" dirty="0" smtClean="0">
                <a:solidFill>
                  <a:srgbClr val="FFFFFF"/>
                </a:solidFill>
                <a:latin typeface="+mj-lt"/>
                <a:hlinkClick r:id="rId3"/>
              </a:rPr>
              <a:t>http://docs.fluidproject.org/infusion/development</a:t>
            </a:r>
            <a:endParaRPr lang="en-US" dirty="0" smtClean="0">
              <a:solidFill>
                <a:srgbClr val="FFFFFF"/>
              </a:solidFill>
              <a:latin typeface="+mj-lt"/>
            </a:endParaRPr>
          </a:p>
          <a:p>
            <a:pPr>
              <a:lnSpc>
                <a:spcPct val="120000"/>
              </a:lnSpc>
              <a:spcAft>
                <a:spcPts val="600"/>
              </a:spcAft>
            </a:pPr>
            <a:r>
              <a:rPr lang="en-US" dirty="0" smtClean="0">
                <a:solidFill>
                  <a:srgbClr val="FFFFFF"/>
                </a:solidFill>
                <a:latin typeface="+mj-lt"/>
                <a:hlinkClick r:id="rId4"/>
              </a:rPr>
              <a:t>http://</a:t>
            </a:r>
            <a:r>
              <a:rPr lang="en-US" dirty="0" err="1" smtClean="0">
                <a:solidFill>
                  <a:srgbClr val="FFFFFF"/>
                </a:solidFill>
                <a:latin typeface="+mj-lt"/>
                <a:hlinkClick r:id="rId4"/>
              </a:rPr>
              <a:t>build.fluidproject.org</a:t>
            </a:r>
            <a:r>
              <a:rPr lang="en-US" dirty="0" smtClean="0">
                <a:solidFill>
                  <a:srgbClr val="FFFFFF"/>
                </a:solidFill>
                <a:latin typeface="+mj-lt"/>
                <a:hlinkClick r:id="rId4"/>
              </a:rPr>
              <a:t>/infusion/demos/</a:t>
            </a:r>
            <a:endParaRPr lang="en-US" dirty="0" smtClean="0">
              <a:solidFill>
                <a:srgbClr val="FFFFFF"/>
              </a:solidFill>
              <a:latin typeface="+mj-lt"/>
            </a:endParaRPr>
          </a:p>
        </p:txBody>
      </p:sp>
    </p:spTree>
    <p:extLst>
      <p:ext uri="{BB962C8B-B14F-4D97-AF65-F5344CB8AC3E}">
        <p14:creationId xmlns:p14="http://schemas.microsoft.com/office/powerpoint/2010/main" val="270961082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FFFF"/>
                </a:solidFill>
              </a:rPr>
              <a:t>Inclusive Design - Definition</a:t>
            </a:r>
            <a:endParaRPr lang="en-US" dirty="0"/>
          </a:p>
        </p:txBody>
      </p:sp>
      <p:sp>
        <p:nvSpPr>
          <p:cNvPr id="4" name="TextBox 3"/>
          <p:cNvSpPr txBox="1"/>
          <p:nvPr/>
        </p:nvSpPr>
        <p:spPr>
          <a:xfrm>
            <a:off x="1151577" y="1867325"/>
            <a:ext cx="7146230" cy="2862322"/>
          </a:xfrm>
          <a:prstGeom prst="rect">
            <a:avLst/>
          </a:prstGeom>
          <a:noFill/>
        </p:spPr>
        <p:txBody>
          <a:bodyPr wrap="square" rtlCol="0">
            <a:spAutoFit/>
          </a:bodyPr>
          <a:lstStyle/>
          <a:p>
            <a:r>
              <a:rPr lang="en-US" sz="3600" dirty="0">
                <a:solidFill>
                  <a:srgbClr val="FFFFFF"/>
                </a:solidFill>
              </a:rPr>
              <a:t>D</a:t>
            </a:r>
            <a:r>
              <a:rPr lang="en-US" sz="3600" dirty="0" smtClean="0">
                <a:solidFill>
                  <a:srgbClr val="FFFFFF"/>
                </a:solidFill>
              </a:rPr>
              <a:t>esign that considers the full range of human diversity with respect to ability, language, culture, gender, age and other forms of human difference.</a:t>
            </a:r>
            <a:endParaRPr lang="en-US" sz="3600" dirty="0">
              <a:solidFill>
                <a:srgbClr val="FFFFFF"/>
              </a:solidFill>
            </a:endParaRPr>
          </a:p>
        </p:txBody>
      </p:sp>
    </p:spTree>
    <p:extLst>
      <p:ext uri="{BB962C8B-B14F-4D97-AF65-F5344CB8AC3E}">
        <p14:creationId xmlns:p14="http://schemas.microsoft.com/office/powerpoint/2010/main" val="42126116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Join Us!</a:t>
            </a:r>
            <a:endParaRPr lang="en-US" dirty="0">
              <a:solidFill>
                <a:srgbClr val="FFFFFF"/>
              </a:solidFill>
            </a:endParaRPr>
          </a:p>
        </p:txBody>
      </p:sp>
      <p:sp>
        <p:nvSpPr>
          <p:cNvPr id="3" name="Content Placeholder 2"/>
          <p:cNvSpPr>
            <a:spLocks noGrp="1"/>
          </p:cNvSpPr>
          <p:nvPr>
            <p:ph idx="1"/>
          </p:nvPr>
        </p:nvSpPr>
        <p:spPr/>
        <p:txBody>
          <a:bodyPr>
            <a:normAutofit/>
          </a:bodyPr>
          <a:lstStyle/>
          <a:p>
            <a:r>
              <a:rPr lang="en-US" dirty="0" smtClean="0">
                <a:solidFill>
                  <a:srgbClr val="FFFFFF"/>
                </a:solidFill>
              </a:rPr>
              <a:t>IRC Channel</a:t>
            </a:r>
          </a:p>
          <a:p>
            <a:pPr lvl="1"/>
            <a:r>
              <a:rPr lang="en-US" sz="2200" dirty="0" smtClean="0">
                <a:solidFill>
                  <a:srgbClr val="FFFFFF"/>
                </a:solidFill>
              </a:rPr>
              <a:t>Hostname: </a:t>
            </a:r>
            <a:r>
              <a:rPr lang="en-US" sz="2200" dirty="0" err="1" smtClean="0">
                <a:solidFill>
                  <a:srgbClr val="FFFFFF"/>
                </a:solidFill>
              </a:rPr>
              <a:t>irc.freenode.net</a:t>
            </a:r>
            <a:endParaRPr lang="en-US" sz="2200" dirty="0" smtClean="0">
              <a:solidFill>
                <a:srgbClr val="FFFFFF"/>
              </a:solidFill>
            </a:endParaRPr>
          </a:p>
          <a:p>
            <a:pPr lvl="1"/>
            <a:r>
              <a:rPr lang="en-US" sz="2200" dirty="0" smtClean="0">
                <a:solidFill>
                  <a:srgbClr val="FFFFFF"/>
                </a:solidFill>
              </a:rPr>
              <a:t>#fluid-work, #fluid-tech, #fluid-design</a:t>
            </a:r>
          </a:p>
          <a:p>
            <a:r>
              <a:rPr lang="en-US" dirty="0" err="1" smtClean="0">
                <a:solidFill>
                  <a:srgbClr val="FFFFFF"/>
                </a:solidFill>
                <a:hlinkClick r:id="rId3"/>
              </a:rPr>
              <a:t>Wiki.fluidproject.org</a:t>
            </a:r>
            <a:r>
              <a:rPr lang="en-US" dirty="0" smtClean="0">
                <a:solidFill>
                  <a:srgbClr val="FFFFFF"/>
                </a:solidFill>
              </a:rPr>
              <a:t> </a:t>
            </a:r>
          </a:p>
          <a:p>
            <a:r>
              <a:rPr lang="en-US" dirty="0" smtClean="0">
                <a:solidFill>
                  <a:srgbClr val="FFFFFF"/>
                </a:solidFill>
              </a:rPr>
              <a:t>Community Meetings – Wednesdays 2:30 ET</a:t>
            </a:r>
          </a:p>
          <a:p>
            <a:r>
              <a:rPr lang="en-US" dirty="0" smtClean="0">
                <a:solidFill>
                  <a:srgbClr val="FFFFFF"/>
                </a:solidFill>
              </a:rPr>
              <a:t>Design </a:t>
            </a:r>
            <a:r>
              <a:rPr lang="en-US" dirty="0" err="1" smtClean="0">
                <a:solidFill>
                  <a:srgbClr val="FFFFFF"/>
                </a:solidFill>
              </a:rPr>
              <a:t>Crits</a:t>
            </a:r>
            <a:r>
              <a:rPr lang="en-US" dirty="0" smtClean="0">
                <a:solidFill>
                  <a:srgbClr val="FFFFFF"/>
                </a:solidFill>
              </a:rPr>
              <a:t> – Mondays 1:00 ET</a:t>
            </a:r>
          </a:p>
          <a:p>
            <a:r>
              <a:rPr lang="en-US" dirty="0" smtClean="0">
                <a:solidFill>
                  <a:srgbClr val="FFFFFF"/>
                </a:solidFill>
              </a:rPr>
              <a:t>Volunteer</a:t>
            </a:r>
            <a:endParaRPr lang="en-US" dirty="0">
              <a:solidFill>
                <a:srgbClr val="FFFFFF"/>
              </a:solidFill>
            </a:endParaRPr>
          </a:p>
        </p:txBody>
      </p:sp>
    </p:spTree>
    <p:extLst>
      <p:ext uri="{BB962C8B-B14F-4D97-AF65-F5344CB8AC3E}">
        <p14:creationId xmlns:p14="http://schemas.microsoft.com/office/powerpoint/2010/main" val="29266452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Thanks!</a:t>
            </a:r>
            <a:endParaRPr lang="en-US" dirty="0">
              <a:solidFill>
                <a:srgbClr val="FFFFFF"/>
              </a:solidFill>
            </a:endParaRPr>
          </a:p>
        </p:txBody>
      </p:sp>
      <p:sp>
        <p:nvSpPr>
          <p:cNvPr id="3" name="Content Placeholder 2"/>
          <p:cNvSpPr>
            <a:spLocks noGrp="1"/>
          </p:cNvSpPr>
          <p:nvPr>
            <p:ph idx="1"/>
          </p:nvPr>
        </p:nvSpPr>
        <p:spPr/>
        <p:txBody>
          <a:bodyPr/>
          <a:lstStyle/>
          <a:p>
            <a:pPr marL="0" indent="0" algn="ctr">
              <a:buNone/>
            </a:pPr>
            <a:r>
              <a:rPr lang="en-US" dirty="0" smtClean="0">
                <a:solidFill>
                  <a:srgbClr val="FFFFFF"/>
                </a:solidFill>
              </a:rPr>
              <a:t>Dana Ayotte</a:t>
            </a:r>
          </a:p>
          <a:p>
            <a:pPr marL="0" indent="0" algn="ctr">
              <a:buNone/>
            </a:pPr>
            <a:r>
              <a:rPr lang="en-US" dirty="0" smtClean="0">
                <a:solidFill>
                  <a:srgbClr val="FFFFFF"/>
                </a:solidFill>
              </a:rPr>
              <a:t>@</a:t>
            </a:r>
            <a:r>
              <a:rPr lang="en-US" dirty="0" err="1" smtClean="0">
                <a:solidFill>
                  <a:srgbClr val="FFFFFF"/>
                </a:solidFill>
              </a:rPr>
              <a:t>artyyotty</a:t>
            </a:r>
            <a:endParaRPr lang="en-US" dirty="0" smtClean="0">
              <a:solidFill>
                <a:srgbClr val="FFFFFF"/>
              </a:solidFill>
            </a:endParaRPr>
          </a:p>
          <a:p>
            <a:pPr marL="0" indent="0" algn="ctr">
              <a:buNone/>
            </a:pPr>
            <a:r>
              <a:rPr lang="en-US" dirty="0" smtClean="0">
                <a:solidFill>
                  <a:srgbClr val="FFFFFF"/>
                </a:solidFill>
              </a:rPr>
              <a:t>@</a:t>
            </a:r>
            <a:r>
              <a:rPr lang="en-US" dirty="0" err="1" smtClean="0">
                <a:solidFill>
                  <a:srgbClr val="FFFFFF"/>
                </a:solidFill>
              </a:rPr>
              <a:t>idrc_ocadu</a:t>
            </a:r>
            <a:endParaRPr lang="en-US" dirty="0" smtClean="0">
              <a:solidFill>
                <a:srgbClr val="FFFFFF"/>
              </a:solidFill>
            </a:endParaRPr>
          </a:p>
          <a:p>
            <a:pPr marL="0" indent="0" algn="ctr">
              <a:buNone/>
            </a:pPr>
            <a:r>
              <a:rPr lang="en-US" dirty="0" err="1" smtClean="0">
                <a:solidFill>
                  <a:srgbClr val="FFFFFF"/>
                </a:solidFill>
              </a:rPr>
              <a:t>dayotte@ocadu.ca</a:t>
            </a:r>
            <a:endParaRPr lang="en-US" dirty="0" smtClean="0">
              <a:solidFill>
                <a:srgbClr val="FFFFFF"/>
              </a:solidFill>
            </a:endParaRPr>
          </a:p>
          <a:p>
            <a:pPr marL="0" indent="0" algn="ctr">
              <a:buNone/>
            </a:pPr>
            <a:endParaRPr lang="en-US" dirty="0">
              <a:solidFill>
                <a:srgbClr val="FFFFFF"/>
              </a:solidFill>
            </a:endParaRPr>
          </a:p>
        </p:txBody>
      </p:sp>
      <p:pic>
        <p:nvPicPr>
          <p:cNvPr id="6" name="Picture 5"/>
          <p:cNvPicPr>
            <a:picLocks noChangeAspect="1"/>
          </p:cNvPicPr>
          <p:nvPr/>
        </p:nvPicPr>
        <p:blipFill>
          <a:blip r:embed="rId2"/>
          <a:stretch>
            <a:fillRect/>
          </a:stretch>
        </p:blipFill>
        <p:spPr>
          <a:xfrm>
            <a:off x="117333" y="6021226"/>
            <a:ext cx="2276022" cy="836773"/>
          </a:xfrm>
          <a:prstGeom prst="rect">
            <a:avLst/>
          </a:prstGeom>
        </p:spPr>
      </p:pic>
    </p:spTree>
    <p:extLst>
      <p:ext uri="{BB962C8B-B14F-4D97-AF65-F5344CB8AC3E}">
        <p14:creationId xmlns:p14="http://schemas.microsoft.com/office/powerpoint/2010/main" val="391058508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Image Credits</a:t>
            </a:r>
            <a:endParaRPr lang="en-US" dirty="0">
              <a:solidFill>
                <a:srgbClr val="FFFFFF"/>
              </a:solidFill>
            </a:endParaRPr>
          </a:p>
        </p:txBody>
      </p:sp>
      <p:sp>
        <p:nvSpPr>
          <p:cNvPr id="3" name="Content Placeholder 2"/>
          <p:cNvSpPr>
            <a:spLocks noGrp="1"/>
          </p:cNvSpPr>
          <p:nvPr>
            <p:ph idx="1"/>
          </p:nvPr>
        </p:nvSpPr>
        <p:spPr/>
        <p:txBody>
          <a:bodyPr>
            <a:normAutofit fontScale="92500" lnSpcReduction="10000"/>
          </a:bodyPr>
          <a:lstStyle/>
          <a:p>
            <a:r>
              <a:rPr lang="en-US" sz="1600" dirty="0" smtClean="0">
                <a:solidFill>
                  <a:srgbClr val="FFFFFF"/>
                </a:solidFill>
              </a:rPr>
              <a:t>Nike </a:t>
            </a:r>
            <a:r>
              <a:rPr lang="en-US" sz="1600" dirty="0" err="1">
                <a:solidFill>
                  <a:srgbClr val="FFFFFF"/>
                </a:solidFill>
              </a:rPr>
              <a:t>Flyease</a:t>
            </a:r>
            <a:r>
              <a:rPr lang="en-US" sz="1600" dirty="0">
                <a:solidFill>
                  <a:srgbClr val="FFFFFF"/>
                </a:solidFill>
              </a:rPr>
              <a:t>: http://cnet2.cbsistatic.com/hub/</a:t>
            </a:r>
            <a:r>
              <a:rPr lang="en-US" sz="1600" dirty="0" err="1">
                <a:solidFill>
                  <a:srgbClr val="FFFFFF"/>
                </a:solidFill>
              </a:rPr>
              <a:t>i</a:t>
            </a:r>
            <a:r>
              <a:rPr lang="en-US" sz="1600" dirty="0">
                <a:solidFill>
                  <a:srgbClr val="FFFFFF"/>
                </a:solidFill>
              </a:rPr>
              <a:t>/r/2015/07/15/dc055c68-bb4b-47a6-9472-6cf1475a6703/</a:t>
            </a:r>
            <a:r>
              <a:rPr lang="en-US" sz="1600" dirty="0" smtClean="0">
                <a:solidFill>
                  <a:srgbClr val="FFFFFF"/>
                </a:solidFill>
              </a:rPr>
              <a:t>resize/</a:t>
            </a:r>
          </a:p>
          <a:p>
            <a:r>
              <a:rPr lang="en-US" sz="1600" dirty="0">
                <a:solidFill>
                  <a:srgbClr val="FFFFFF"/>
                </a:solidFill>
              </a:rPr>
              <a:t>Oxo: http://</a:t>
            </a:r>
            <a:r>
              <a:rPr lang="en-US" sz="1600" dirty="0" err="1">
                <a:solidFill>
                  <a:srgbClr val="FFFFFF"/>
                </a:solidFill>
              </a:rPr>
              <a:t>images.bloomingdales.com</a:t>
            </a:r>
            <a:r>
              <a:rPr lang="en-US" sz="1600" dirty="0">
                <a:solidFill>
                  <a:srgbClr val="FFFFFF"/>
                </a:solidFill>
              </a:rPr>
              <a:t>/is/image/BLM/products/7/optimized/8017617_fpx.tif</a:t>
            </a:r>
            <a:r>
              <a:rPr lang="en-US" sz="1600" dirty="0" smtClean="0">
                <a:solidFill>
                  <a:srgbClr val="FFFFFF"/>
                </a:solidFill>
              </a:rPr>
              <a:t>?</a:t>
            </a:r>
          </a:p>
          <a:p>
            <a:r>
              <a:rPr lang="en-US" sz="1600" dirty="0" smtClean="0">
                <a:solidFill>
                  <a:srgbClr val="FFFFFF"/>
                </a:solidFill>
              </a:rPr>
              <a:t>Walrus and Jelly fish: </a:t>
            </a:r>
            <a:r>
              <a:rPr lang="en-US" sz="1600" dirty="0" err="1" smtClean="0">
                <a:solidFill>
                  <a:schemeClr val="bg1"/>
                </a:solidFill>
                <a:latin typeface="Helvetica Neue Light"/>
                <a:cs typeface="Helvetica Neue Light"/>
              </a:rPr>
              <a:t>Justina</a:t>
            </a:r>
            <a:r>
              <a:rPr lang="en-US" sz="1600" dirty="0" smtClean="0">
                <a:solidFill>
                  <a:schemeClr val="bg1"/>
                </a:solidFill>
                <a:latin typeface="Helvetica Neue Light"/>
                <a:cs typeface="Helvetica Neue Light"/>
              </a:rPr>
              <a:t> </a:t>
            </a:r>
            <a:r>
              <a:rPr lang="en-US" sz="1600" dirty="0" err="1" smtClean="0">
                <a:solidFill>
                  <a:schemeClr val="bg1"/>
                </a:solidFill>
                <a:latin typeface="Helvetica Neue Light"/>
                <a:cs typeface="Helvetica Neue Light"/>
              </a:rPr>
              <a:t>Kochansky</a:t>
            </a:r>
            <a:r>
              <a:rPr lang="en-US" sz="1600" dirty="0" smtClean="0">
                <a:solidFill>
                  <a:schemeClr val="bg1"/>
                </a:solidFill>
                <a:latin typeface="Helvetica Neue Light"/>
                <a:cs typeface="Helvetica Neue Light"/>
              </a:rPr>
              <a:t>/</a:t>
            </a:r>
            <a:r>
              <a:rPr lang="en-US" sz="1600" dirty="0" err="1" smtClean="0">
                <a:solidFill>
                  <a:schemeClr val="bg1"/>
                </a:solidFill>
                <a:latin typeface="Helvetica Neue Light"/>
                <a:cs typeface="Helvetica Neue Light"/>
              </a:rPr>
              <a:t>articulatematter.com</a:t>
            </a:r>
            <a:endParaRPr lang="en-US" sz="1600" dirty="0" smtClean="0">
              <a:solidFill>
                <a:schemeClr val="bg1"/>
              </a:solidFill>
              <a:latin typeface="Helvetica Neue Light"/>
              <a:cs typeface="Helvetica Neue Light"/>
            </a:endParaRPr>
          </a:p>
          <a:p>
            <a:r>
              <a:rPr lang="en-US" sz="1600" dirty="0" smtClean="0">
                <a:solidFill>
                  <a:srgbClr val="FFFFFF"/>
                </a:solidFill>
              </a:rPr>
              <a:t>Bell curve: https://</a:t>
            </a:r>
            <a:r>
              <a:rPr lang="en-US" sz="1600" dirty="0" err="1" smtClean="0">
                <a:solidFill>
                  <a:srgbClr val="FFFFFF"/>
                </a:solidFill>
              </a:rPr>
              <a:t>upload.wikimedia.org</a:t>
            </a:r>
            <a:r>
              <a:rPr lang="en-US" sz="1600" dirty="0" smtClean="0">
                <a:solidFill>
                  <a:srgbClr val="FFFFFF"/>
                </a:solidFill>
              </a:rPr>
              <a:t>/</a:t>
            </a:r>
            <a:r>
              <a:rPr lang="en-US" sz="1600" dirty="0" err="1" smtClean="0">
                <a:solidFill>
                  <a:srgbClr val="FFFFFF"/>
                </a:solidFill>
              </a:rPr>
              <a:t>wikipedia</a:t>
            </a:r>
            <a:r>
              <a:rPr lang="en-US" sz="1600" dirty="0" smtClean="0">
                <a:solidFill>
                  <a:srgbClr val="FFFFFF"/>
                </a:solidFill>
              </a:rPr>
              <a:t>/commons/thumb/f/f6/</a:t>
            </a:r>
            <a:r>
              <a:rPr lang="en-US" sz="1600" dirty="0" err="1" smtClean="0">
                <a:solidFill>
                  <a:srgbClr val="FFFFFF"/>
                </a:solidFill>
              </a:rPr>
              <a:t>Gaussian_Filter.svg</a:t>
            </a:r>
            <a:r>
              <a:rPr lang="en-US" sz="1600" dirty="0" smtClean="0">
                <a:solidFill>
                  <a:srgbClr val="FFFFFF"/>
                </a:solidFill>
              </a:rPr>
              <a:t>/2000px-Gaussian_Filter.svg.png</a:t>
            </a:r>
          </a:p>
          <a:p>
            <a:r>
              <a:rPr lang="en-US" sz="1600" dirty="0" smtClean="0">
                <a:solidFill>
                  <a:srgbClr val="FFFFFF"/>
                </a:solidFill>
              </a:rPr>
              <a:t>Hugh Herr: https://</a:t>
            </a:r>
            <a:r>
              <a:rPr lang="en-US" sz="1600" dirty="0" err="1" smtClean="0">
                <a:solidFill>
                  <a:srgbClr val="FFFFFF"/>
                </a:solidFill>
              </a:rPr>
              <a:t>upload.wikimedia.org</a:t>
            </a:r>
            <a:r>
              <a:rPr lang="en-US" sz="1600" dirty="0" smtClean="0">
                <a:solidFill>
                  <a:srgbClr val="FFFFFF"/>
                </a:solidFill>
              </a:rPr>
              <a:t>/</a:t>
            </a:r>
            <a:r>
              <a:rPr lang="en-US" sz="1600" dirty="0" err="1" smtClean="0">
                <a:solidFill>
                  <a:srgbClr val="FFFFFF"/>
                </a:solidFill>
              </a:rPr>
              <a:t>wikipedia</a:t>
            </a:r>
            <a:r>
              <a:rPr lang="en-US" sz="1600" dirty="0" smtClean="0">
                <a:solidFill>
                  <a:srgbClr val="FFFFFF"/>
                </a:solidFill>
              </a:rPr>
              <a:t>/commons/a/</a:t>
            </a:r>
            <a:r>
              <a:rPr lang="en-US" sz="1600" dirty="0" err="1" smtClean="0">
                <a:solidFill>
                  <a:srgbClr val="FFFFFF"/>
                </a:solidFill>
              </a:rPr>
              <a:t>ab</a:t>
            </a:r>
            <a:r>
              <a:rPr lang="en-US" sz="1600" dirty="0" smtClean="0">
                <a:solidFill>
                  <a:srgbClr val="FFFFFF"/>
                </a:solidFill>
              </a:rPr>
              <a:t>/Hugh_Herr,_TED_2014.jpg</a:t>
            </a:r>
          </a:p>
          <a:p>
            <a:r>
              <a:rPr lang="en-US" sz="1600" dirty="0" smtClean="0">
                <a:solidFill>
                  <a:srgbClr val="FFFFFF"/>
                </a:solidFill>
              </a:rPr>
              <a:t>IBM EZ Access Keypad: </a:t>
            </a:r>
            <a:r>
              <a:rPr lang="en-US" sz="1600" dirty="0" smtClean="0">
                <a:solidFill>
                  <a:schemeClr val="bg1"/>
                </a:solidFill>
              </a:rPr>
              <a:t>http://www-03.ibm.com</a:t>
            </a:r>
            <a:endParaRPr lang="en-US" sz="1600" dirty="0" smtClean="0">
              <a:solidFill>
                <a:srgbClr val="FFFFFF"/>
              </a:solidFill>
            </a:endParaRPr>
          </a:p>
          <a:p>
            <a:r>
              <a:rPr lang="en-US" sz="1600" dirty="0" smtClean="0">
                <a:solidFill>
                  <a:srgbClr val="FFFFFF"/>
                </a:solidFill>
              </a:rPr>
              <a:t>Ulster Auto Bank Teller: </a:t>
            </a:r>
            <a:r>
              <a:rPr lang="en-US" sz="1600" dirty="0" smtClean="0">
                <a:solidFill>
                  <a:srgbClr val="D9D9D9"/>
                </a:solidFill>
              </a:rPr>
              <a:t>http://</a:t>
            </a:r>
            <a:r>
              <a:rPr lang="en-US" sz="1600" dirty="0" err="1" smtClean="0">
                <a:solidFill>
                  <a:srgbClr val="D9D9D9"/>
                </a:solidFill>
              </a:rPr>
              <a:t>www.thejournal.ie</a:t>
            </a:r>
            <a:endParaRPr lang="en-US" sz="1600" dirty="0" smtClean="0">
              <a:solidFill>
                <a:srgbClr val="FFFFFF"/>
              </a:solidFill>
            </a:endParaRPr>
          </a:p>
          <a:p>
            <a:r>
              <a:rPr lang="en-US" sz="1600" dirty="0" smtClean="0">
                <a:solidFill>
                  <a:srgbClr val="FFFFFF"/>
                </a:solidFill>
              </a:rPr>
              <a:t>Digital Subway Map: http://</a:t>
            </a:r>
            <a:r>
              <a:rPr lang="en-US" sz="1600" dirty="0" err="1" smtClean="0">
                <a:solidFill>
                  <a:srgbClr val="FFFFFF"/>
                </a:solidFill>
              </a:rPr>
              <a:t>inhabitat.com</a:t>
            </a:r>
            <a:r>
              <a:rPr lang="en-US" sz="1600" dirty="0" smtClean="0">
                <a:solidFill>
                  <a:srgbClr val="FFFFFF"/>
                </a:solidFill>
              </a:rPr>
              <a:t>/</a:t>
            </a:r>
          </a:p>
          <a:p>
            <a:r>
              <a:rPr lang="en-US" sz="1600" dirty="0" smtClean="0">
                <a:solidFill>
                  <a:srgbClr val="FFFFFF"/>
                </a:solidFill>
              </a:rPr>
              <a:t>Child at digital map: http://</a:t>
            </a:r>
            <a:r>
              <a:rPr lang="en-US" sz="1600" dirty="0" err="1" smtClean="0">
                <a:solidFill>
                  <a:srgbClr val="FFFFFF"/>
                </a:solidFill>
              </a:rPr>
              <a:t>dc.about.com</a:t>
            </a:r>
            <a:r>
              <a:rPr lang="en-US" sz="1600" dirty="0" smtClean="0">
                <a:solidFill>
                  <a:srgbClr val="FFFFFF"/>
                </a:solidFill>
              </a:rPr>
              <a:t>/od</a:t>
            </a:r>
          </a:p>
          <a:p>
            <a:r>
              <a:rPr lang="en-US" sz="1600" dirty="0" smtClean="0">
                <a:solidFill>
                  <a:srgbClr val="FFFFFF"/>
                </a:solidFill>
              </a:rPr>
              <a:t>Woman at tabletop digital kiosk: http:/</a:t>
            </a:r>
            <a:r>
              <a:rPr lang="en-US" sz="1600" dirty="0" err="1" smtClean="0">
                <a:solidFill>
                  <a:srgbClr val="FFFFFF"/>
                </a:solidFill>
              </a:rPr>
              <a:t>insideupmc.blogspot.ca</a:t>
            </a:r>
            <a:endParaRPr lang="en-US" sz="1600" dirty="0" smtClean="0">
              <a:solidFill>
                <a:srgbClr val="FFFFFF"/>
              </a:solidFill>
            </a:endParaRPr>
          </a:p>
          <a:p>
            <a:r>
              <a:rPr lang="en-US" sz="1600" dirty="0" smtClean="0">
                <a:solidFill>
                  <a:srgbClr val="FFFFFF"/>
                </a:solidFill>
              </a:rPr>
              <a:t>Stroller and curb: http://</a:t>
            </a:r>
            <a:r>
              <a:rPr lang="en-US" sz="1600" dirty="0" err="1" smtClean="0">
                <a:solidFill>
                  <a:srgbClr val="FFFFFF"/>
                </a:solidFill>
              </a:rPr>
              <a:t>www.bullcityrising.com</a:t>
            </a:r>
            <a:r>
              <a:rPr lang="en-US" sz="1600" dirty="0" smtClean="0">
                <a:solidFill>
                  <a:srgbClr val="FFFFFF"/>
                </a:solidFill>
              </a:rPr>
              <a:t>/2010/10/walk-to-school-day-</a:t>
            </a:r>
            <a:r>
              <a:rPr lang="en-US" sz="1600" dirty="0" err="1" smtClean="0">
                <a:solidFill>
                  <a:srgbClr val="FFFFFF"/>
                </a:solidFill>
              </a:rPr>
              <a:t>highlights.html</a:t>
            </a:r>
            <a:endParaRPr lang="en-US" sz="1600" dirty="0" smtClean="0">
              <a:solidFill>
                <a:srgbClr val="FFFFFF"/>
              </a:solidFill>
            </a:endParaRPr>
          </a:p>
          <a:p>
            <a:r>
              <a:rPr lang="en-US" sz="1600" dirty="0" smtClean="0">
                <a:solidFill>
                  <a:srgbClr val="FFFFFF"/>
                </a:solidFill>
              </a:rPr>
              <a:t>Curb cut: http://</a:t>
            </a:r>
            <a:r>
              <a:rPr lang="en-US" sz="1600" dirty="0" err="1" smtClean="0">
                <a:solidFill>
                  <a:srgbClr val="FFFFFF"/>
                </a:solidFill>
              </a:rPr>
              <a:t>zomigi.com</a:t>
            </a:r>
            <a:r>
              <a:rPr lang="en-US" sz="1600" dirty="0" smtClean="0">
                <a:solidFill>
                  <a:srgbClr val="FFFFFF"/>
                </a:solidFill>
              </a:rPr>
              <a:t>/downloads/Web-Accessibility_Charlotte-UX_111114.pdf</a:t>
            </a:r>
          </a:p>
          <a:p>
            <a:r>
              <a:rPr lang="en-US" sz="1600" dirty="0" smtClean="0">
                <a:solidFill>
                  <a:srgbClr val="FFFFFF"/>
                </a:solidFill>
              </a:rPr>
              <a:t>Sweater over head: </a:t>
            </a:r>
            <a:r>
              <a:rPr lang="en-US" sz="1600" dirty="0" smtClean="0">
                <a:solidFill>
                  <a:schemeClr val="bg1"/>
                </a:solidFill>
              </a:rPr>
              <a:t>http://</a:t>
            </a:r>
            <a:r>
              <a:rPr lang="en-US" sz="1600" dirty="0" err="1" smtClean="0">
                <a:solidFill>
                  <a:schemeClr val="bg1"/>
                </a:solidFill>
              </a:rPr>
              <a:t>blog.nzime.com</a:t>
            </a:r>
            <a:endParaRPr lang="en-US" sz="1600" dirty="0" smtClean="0">
              <a:solidFill>
                <a:srgbClr val="FFFFFF"/>
              </a:solidFill>
            </a:endParaRPr>
          </a:p>
          <a:p>
            <a:r>
              <a:rPr lang="en-US" sz="1600" dirty="0" smtClean="0">
                <a:solidFill>
                  <a:srgbClr val="FFFFFF"/>
                </a:solidFill>
              </a:rPr>
              <a:t>Knitted computer sock: http://</a:t>
            </a:r>
            <a:r>
              <a:rPr lang="en-US" sz="1600" dirty="0" err="1" smtClean="0">
                <a:solidFill>
                  <a:srgbClr val="FFFFFF"/>
                </a:solidFill>
              </a:rPr>
              <a:t>cocreatingourreality.com</a:t>
            </a:r>
            <a:endParaRPr lang="en-US" sz="1600" dirty="0" smtClean="0">
              <a:solidFill>
                <a:srgbClr val="FFFFFF"/>
              </a:solidFill>
            </a:endParaRPr>
          </a:p>
          <a:p>
            <a:r>
              <a:rPr lang="en-US" sz="1600" dirty="0" smtClean="0">
                <a:solidFill>
                  <a:srgbClr val="FFFFFF"/>
                </a:solidFill>
              </a:rPr>
              <a:t>Adapted remote control: http://</a:t>
            </a:r>
            <a:r>
              <a:rPr lang="en-US" sz="1600" dirty="0" err="1" smtClean="0">
                <a:solidFill>
                  <a:srgbClr val="FFFFFF"/>
                </a:solidFill>
              </a:rPr>
              <a:t>www.flipperremote.com</a:t>
            </a:r>
            <a:r>
              <a:rPr lang="en-US" sz="1600" dirty="0" smtClean="0">
                <a:solidFill>
                  <a:srgbClr val="FFFFFF"/>
                </a:solidFill>
              </a:rPr>
              <a:t>/</a:t>
            </a:r>
            <a:r>
              <a:rPr lang="en-US" sz="1600" dirty="0" err="1" smtClean="0">
                <a:solidFill>
                  <a:srgbClr val="FFFFFF"/>
                </a:solidFill>
              </a:rPr>
              <a:t>wp</a:t>
            </a:r>
            <a:r>
              <a:rPr lang="en-US" sz="1600" dirty="0" smtClean="0">
                <a:solidFill>
                  <a:srgbClr val="FFFFFF"/>
                </a:solidFill>
              </a:rPr>
              <a:t>-content/uploads/2013/05/grandma-stop-calling-</a:t>
            </a:r>
            <a:r>
              <a:rPr lang="en-US" sz="1600" dirty="0" err="1" smtClean="0">
                <a:solidFill>
                  <a:srgbClr val="FFFFFF"/>
                </a:solidFill>
              </a:rPr>
              <a:t>remote.jpg</a:t>
            </a:r>
            <a:endParaRPr lang="en-US" sz="1600" dirty="0" smtClean="0">
              <a:solidFill>
                <a:srgbClr val="FFFFFF"/>
              </a:solidFill>
            </a:endParaRPr>
          </a:p>
        </p:txBody>
      </p:sp>
    </p:spTree>
    <p:extLst>
      <p:ext uri="{BB962C8B-B14F-4D97-AF65-F5344CB8AC3E}">
        <p14:creationId xmlns:p14="http://schemas.microsoft.com/office/powerpoint/2010/main" val="7258679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4088" y="2485176"/>
            <a:ext cx="6775838" cy="769441"/>
          </a:xfrm>
          <a:prstGeom prst="rect">
            <a:avLst/>
          </a:prstGeom>
          <a:noFill/>
        </p:spPr>
        <p:txBody>
          <a:bodyPr wrap="none" rtlCol="0">
            <a:spAutoFit/>
          </a:bodyPr>
          <a:lstStyle/>
          <a:p>
            <a:pPr algn="ctr"/>
            <a:r>
              <a:rPr lang="en-US" sz="4400" dirty="0" smtClean="0">
                <a:solidFill>
                  <a:srgbClr val="FFFFFF"/>
                </a:solidFill>
              </a:rPr>
              <a:t>Principles of Inclusive Design</a:t>
            </a:r>
            <a:endParaRPr lang="en-US" sz="4400" dirty="0">
              <a:solidFill>
                <a:srgbClr val="FFFFFF"/>
              </a:solidFill>
            </a:endParaRPr>
          </a:p>
        </p:txBody>
      </p:sp>
    </p:spTree>
    <p:extLst>
      <p:ext uri="{BB962C8B-B14F-4D97-AF65-F5344CB8AC3E}">
        <p14:creationId xmlns:p14="http://schemas.microsoft.com/office/powerpoint/2010/main" val="8812158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Disability as Mismatch</a:t>
            </a:r>
            <a:endParaRPr lang="en-US" dirty="0">
              <a:solidFill>
                <a:schemeClr val="bg1"/>
              </a:solidFill>
            </a:endParaRPr>
          </a:p>
        </p:txBody>
      </p:sp>
      <p:sp>
        <p:nvSpPr>
          <p:cNvPr id="4" name="TextBox 3"/>
          <p:cNvSpPr txBox="1"/>
          <p:nvPr/>
        </p:nvSpPr>
        <p:spPr>
          <a:xfrm>
            <a:off x="1114293" y="2180503"/>
            <a:ext cx="2263961" cy="461665"/>
          </a:xfrm>
          <a:prstGeom prst="rect">
            <a:avLst/>
          </a:prstGeom>
          <a:noFill/>
        </p:spPr>
        <p:txBody>
          <a:bodyPr wrap="none" rtlCol="0">
            <a:spAutoFit/>
          </a:bodyPr>
          <a:lstStyle/>
          <a:p>
            <a:r>
              <a:rPr lang="en-US" sz="2400" dirty="0" smtClean="0">
                <a:solidFill>
                  <a:srgbClr val="FFFFFF"/>
                </a:solidFill>
              </a:rPr>
              <a:t>Individual Needs</a:t>
            </a:r>
            <a:endParaRPr lang="en-US" sz="2400" dirty="0">
              <a:solidFill>
                <a:srgbClr val="FFFFFF"/>
              </a:solidFill>
            </a:endParaRPr>
          </a:p>
        </p:txBody>
      </p:sp>
      <p:sp>
        <p:nvSpPr>
          <p:cNvPr id="5" name="TextBox 4"/>
          <p:cNvSpPr txBox="1"/>
          <p:nvPr/>
        </p:nvSpPr>
        <p:spPr>
          <a:xfrm>
            <a:off x="5337271" y="2475264"/>
            <a:ext cx="1199818" cy="461665"/>
          </a:xfrm>
          <a:prstGeom prst="rect">
            <a:avLst/>
          </a:prstGeom>
          <a:noFill/>
        </p:spPr>
        <p:txBody>
          <a:bodyPr wrap="none" rtlCol="0">
            <a:spAutoFit/>
          </a:bodyPr>
          <a:lstStyle/>
          <a:p>
            <a:r>
              <a:rPr lang="en-US" sz="2400" dirty="0" smtClean="0">
                <a:solidFill>
                  <a:srgbClr val="FFFFFF"/>
                </a:solidFill>
              </a:rPr>
              <a:t>Services</a:t>
            </a:r>
            <a:endParaRPr lang="en-US" sz="2400" dirty="0">
              <a:solidFill>
                <a:srgbClr val="FFFFFF"/>
              </a:solidFill>
            </a:endParaRPr>
          </a:p>
        </p:txBody>
      </p:sp>
      <p:sp>
        <p:nvSpPr>
          <p:cNvPr id="6" name="TextBox 5"/>
          <p:cNvSpPr txBox="1"/>
          <p:nvPr/>
        </p:nvSpPr>
        <p:spPr>
          <a:xfrm>
            <a:off x="6615543" y="2324273"/>
            <a:ext cx="1431401" cy="461665"/>
          </a:xfrm>
          <a:prstGeom prst="rect">
            <a:avLst/>
          </a:prstGeom>
          <a:noFill/>
        </p:spPr>
        <p:txBody>
          <a:bodyPr wrap="none" rtlCol="0">
            <a:spAutoFit/>
          </a:bodyPr>
          <a:lstStyle/>
          <a:p>
            <a:r>
              <a:rPr lang="en-US" sz="2400" dirty="0" smtClean="0">
                <a:solidFill>
                  <a:srgbClr val="FFFFFF"/>
                </a:solidFill>
              </a:rPr>
              <a:t>Education</a:t>
            </a:r>
            <a:endParaRPr lang="en-US" sz="2400" dirty="0">
              <a:solidFill>
                <a:srgbClr val="FFFFFF"/>
              </a:solidFill>
            </a:endParaRPr>
          </a:p>
        </p:txBody>
      </p:sp>
      <p:sp>
        <p:nvSpPr>
          <p:cNvPr id="7" name="TextBox 6"/>
          <p:cNvSpPr txBox="1"/>
          <p:nvPr/>
        </p:nvSpPr>
        <p:spPr>
          <a:xfrm>
            <a:off x="6117267" y="1862608"/>
            <a:ext cx="850263" cy="461665"/>
          </a:xfrm>
          <a:prstGeom prst="rect">
            <a:avLst/>
          </a:prstGeom>
          <a:noFill/>
        </p:spPr>
        <p:txBody>
          <a:bodyPr wrap="none" rtlCol="0">
            <a:spAutoFit/>
          </a:bodyPr>
          <a:lstStyle/>
          <a:p>
            <a:r>
              <a:rPr lang="en-US" sz="2400" dirty="0" smtClean="0">
                <a:solidFill>
                  <a:srgbClr val="FFFFFF"/>
                </a:solidFill>
              </a:rPr>
              <a:t>Tools</a:t>
            </a:r>
            <a:endParaRPr lang="en-US" sz="2400" dirty="0">
              <a:solidFill>
                <a:srgbClr val="FFFFFF"/>
              </a:solidFill>
            </a:endParaRPr>
          </a:p>
        </p:txBody>
      </p:sp>
      <p:sp>
        <p:nvSpPr>
          <p:cNvPr id="8" name="TextBox 7"/>
          <p:cNvSpPr txBox="1"/>
          <p:nvPr/>
        </p:nvSpPr>
        <p:spPr>
          <a:xfrm>
            <a:off x="5943381" y="2936929"/>
            <a:ext cx="1801395" cy="461665"/>
          </a:xfrm>
          <a:prstGeom prst="rect">
            <a:avLst/>
          </a:prstGeom>
          <a:noFill/>
        </p:spPr>
        <p:txBody>
          <a:bodyPr wrap="none" rtlCol="0">
            <a:spAutoFit/>
          </a:bodyPr>
          <a:lstStyle/>
          <a:p>
            <a:r>
              <a:rPr lang="en-US" sz="2400" dirty="0" smtClean="0">
                <a:solidFill>
                  <a:srgbClr val="FFFFFF"/>
                </a:solidFill>
              </a:rPr>
              <a:t>Environment</a:t>
            </a:r>
            <a:endParaRPr lang="en-US" sz="2400" dirty="0">
              <a:solidFill>
                <a:srgbClr val="FFFFFF"/>
              </a:solidFill>
            </a:endParaRPr>
          </a:p>
        </p:txBody>
      </p:sp>
      <p:sp>
        <p:nvSpPr>
          <p:cNvPr id="9" name="Oval 8"/>
          <p:cNvSpPr/>
          <p:nvPr/>
        </p:nvSpPr>
        <p:spPr>
          <a:xfrm>
            <a:off x="1325970" y="2956086"/>
            <a:ext cx="870667" cy="870667"/>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331498" y="5311608"/>
            <a:ext cx="846642" cy="846642"/>
          </a:xfrm>
          <a:prstGeom prst="rect">
            <a:avLst/>
          </a:prstGeom>
          <a:solidFill>
            <a:srgbClr val="CC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1769290" y="4329120"/>
            <a:ext cx="870667" cy="870667"/>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362599" y="4121453"/>
            <a:ext cx="846642" cy="846642"/>
          </a:xfrm>
          <a:prstGeom prst="rect">
            <a:avLst/>
          </a:prstGeom>
          <a:solidFill>
            <a:srgbClr val="FAC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6542399" y="3801966"/>
            <a:ext cx="846642" cy="846642"/>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7632353" y="4544774"/>
            <a:ext cx="846642" cy="846642"/>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447681" y="3307522"/>
            <a:ext cx="870667" cy="870667"/>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1121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Disability as Mismatch</a:t>
            </a:r>
            <a:endParaRPr lang="en-US" dirty="0">
              <a:solidFill>
                <a:schemeClr val="bg1"/>
              </a:solidFill>
            </a:endParaRPr>
          </a:p>
        </p:txBody>
      </p:sp>
      <p:sp>
        <p:nvSpPr>
          <p:cNvPr id="4" name="TextBox 3"/>
          <p:cNvSpPr txBox="1"/>
          <p:nvPr/>
        </p:nvSpPr>
        <p:spPr>
          <a:xfrm>
            <a:off x="1114293" y="2180503"/>
            <a:ext cx="2263961" cy="461665"/>
          </a:xfrm>
          <a:prstGeom prst="rect">
            <a:avLst/>
          </a:prstGeom>
          <a:noFill/>
        </p:spPr>
        <p:txBody>
          <a:bodyPr wrap="none" rtlCol="0">
            <a:spAutoFit/>
          </a:bodyPr>
          <a:lstStyle/>
          <a:p>
            <a:r>
              <a:rPr lang="en-US" sz="2400" dirty="0" smtClean="0">
                <a:solidFill>
                  <a:srgbClr val="FFFFFF"/>
                </a:solidFill>
              </a:rPr>
              <a:t>Individual Needs</a:t>
            </a:r>
            <a:endParaRPr lang="en-US" sz="2400" dirty="0">
              <a:solidFill>
                <a:srgbClr val="FFFFFF"/>
              </a:solidFill>
            </a:endParaRPr>
          </a:p>
        </p:txBody>
      </p:sp>
      <p:sp>
        <p:nvSpPr>
          <p:cNvPr id="5" name="TextBox 4"/>
          <p:cNvSpPr txBox="1"/>
          <p:nvPr/>
        </p:nvSpPr>
        <p:spPr>
          <a:xfrm>
            <a:off x="5337271" y="2475264"/>
            <a:ext cx="1199818" cy="461665"/>
          </a:xfrm>
          <a:prstGeom prst="rect">
            <a:avLst/>
          </a:prstGeom>
          <a:noFill/>
        </p:spPr>
        <p:txBody>
          <a:bodyPr wrap="none" rtlCol="0">
            <a:spAutoFit/>
          </a:bodyPr>
          <a:lstStyle/>
          <a:p>
            <a:r>
              <a:rPr lang="en-US" sz="2400" dirty="0" smtClean="0">
                <a:solidFill>
                  <a:srgbClr val="FFFFFF"/>
                </a:solidFill>
              </a:rPr>
              <a:t>Services</a:t>
            </a:r>
            <a:endParaRPr lang="en-US" sz="2400" dirty="0">
              <a:solidFill>
                <a:srgbClr val="FFFFFF"/>
              </a:solidFill>
            </a:endParaRPr>
          </a:p>
        </p:txBody>
      </p:sp>
      <p:sp>
        <p:nvSpPr>
          <p:cNvPr id="6" name="TextBox 5"/>
          <p:cNvSpPr txBox="1"/>
          <p:nvPr/>
        </p:nvSpPr>
        <p:spPr>
          <a:xfrm>
            <a:off x="6615543" y="2324273"/>
            <a:ext cx="1431401" cy="461665"/>
          </a:xfrm>
          <a:prstGeom prst="rect">
            <a:avLst/>
          </a:prstGeom>
          <a:noFill/>
        </p:spPr>
        <p:txBody>
          <a:bodyPr wrap="none" rtlCol="0">
            <a:spAutoFit/>
          </a:bodyPr>
          <a:lstStyle/>
          <a:p>
            <a:r>
              <a:rPr lang="en-US" sz="2400" dirty="0" smtClean="0">
                <a:solidFill>
                  <a:srgbClr val="FFFFFF"/>
                </a:solidFill>
              </a:rPr>
              <a:t>Education</a:t>
            </a:r>
            <a:endParaRPr lang="en-US" sz="2400" dirty="0">
              <a:solidFill>
                <a:srgbClr val="FFFFFF"/>
              </a:solidFill>
            </a:endParaRPr>
          </a:p>
        </p:txBody>
      </p:sp>
      <p:sp>
        <p:nvSpPr>
          <p:cNvPr id="7" name="TextBox 6"/>
          <p:cNvSpPr txBox="1"/>
          <p:nvPr/>
        </p:nvSpPr>
        <p:spPr>
          <a:xfrm>
            <a:off x="6117267" y="1862608"/>
            <a:ext cx="850263" cy="461665"/>
          </a:xfrm>
          <a:prstGeom prst="rect">
            <a:avLst/>
          </a:prstGeom>
          <a:noFill/>
        </p:spPr>
        <p:txBody>
          <a:bodyPr wrap="none" rtlCol="0">
            <a:spAutoFit/>
          </a:bodyPr>
          <a:lstStyle/>
          <a:p>
            <a:r>
              <a:rPr lang="en-US" sz="2400" dirty="0" smtClean="0">
                <a:solidFill>
                  <a:srgbClr val="FFFFFF"/>
                </a:solidFill>
              </a:rPr>
              <a:t>Tools</a:t>
            </a:r>
            <a:endParaRPr lang="en-US" sz="2400" dirty="0">
              <a:solidFill>
                <a:srgbClr val="FFFFFF"/>
              </a:solidFill>
            </a:endParaRPr>
          </a:p>
        </p:txBody>
      </p:sp>
      <p:sp>
        <p:nvSpPr>
          <p:cNvPr id="8" name="TextBox 7"/>
          <p:cNvSpPr txBox="1"/>
          <p:nvPr/>
        </p:nvSpPr>
        <p:spPr>
          <a:xfrm>
            <a:off x="5943381" y="2936929"/>
            <a:ext cx="1801395" cy="461665"/>
          </a:xfrm>
          <a:prstGeom prst="rect">
            <a:avLst/>
          </a:prstGeom>
          <a:noFill/>
        </p:spPr>
        <p:txBody>
          <a:bodyPr wrap="none" rtlCol="0">
            <a:spAutoFit/>
          </a:bodyPr>
          <a:lstStyle/>
          <a:p>
            <a:r>
              <a:rPr lang="en-US" sz="2400" dirty="0" smtClean="0">
                <a:solidFill>
                  <a:srgbClr val="FFFFFF"/>
                </a:solidFill>
              </a:rPr>
              <a:t>Environment</a:t>
            </a:r>
            <a:endParaRPr lang="en-US" sz="2400" dirty="0">
              <a:solidFill>
                <a:srgbClr val="FFFFFF"/>
              </a:solidFill>
            </a:endParaRPr>
          </a:p>
        </p:txBody>
      </p:sp>
      <p:sp>
        <p:nvSpPr>
          <p:cNvPr id="9" name="Oval 8"/>
          <p:cNvSpPr/>
          <p:nvPr/>
        </p:nvSpPr>
        <p:spPr>
          <a:xfrm>
            <a:off x="1325970" y="2956086"/>
            <a:ext cx="870667" cy="870667"/>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331498" y="5311608"/>
            <a:ext cx="846642" cy="846642"/>
          </a:xfrm>
          <a:prstGeom prst="rect">
            <a:avLst/>
          </a:prstGeom>
          <a:solidFill>
            <a:srgbClr val="CCFFC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p:cNvSpPr/>
          <p:nvPr/>
        </p:nvSpPr>
        <p:spPr>
          <a:xfrm>
            <a:off x="1769290" y="4329120"/>
            <a:ext cx="870667" cy="870667"/>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362599" y="4121453"/>
            <a:ext cx="846642" cy="846642"/>
          </a:xfrm>
          <a:prstGeom prst="rect">
            <a:avLst/>
          </a:prstGeom>
          <a:solidFill>
            <a:srgbClr val="FAC0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6542399" y="3801966"/>
            <a:ext cx="846642" cy="846642"/>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7632353" y="4544774"/>
            <a:ext cx="846642" cy="846642"/>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Oval 15"/>
          <p:cNvSpPr/>
          <p:nvPr/>
        </p:nvSpPr>
        <p:spPr>
          <a:xfrm>
            <a:off x="2447681" y="3307522"/>
            <a:ext cx="870667" cy="870667"/>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3378254" y="3801966"/>
            <a:ext cx="1565603" cy="2245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773790" y="2813544"/>
            <a:ext cx="291629" cy="369332"/>
          </a:xfrm>
          <a:prstGeom prst="rect">
            <a:avLst/>
          </a:prstGeom>
          <a:noFill/>
        </p:spPr>
        <p:txBody>
          <a:bodyPr wrap="none" rtlCol="0">
            <a:spAutoFit/>
          </a:bodyPr>
          <a:lstStyle/>
          <a:p>
            <a:r>
              <a:rPr lang="en-US" dirty="0" smtClean="0">
                <a:solidFill>
                  <a:srgbClr val="FFFFFF"/>
                </a:solidFill>
              </a:rPr>
              <a:t>?</a:t>
            </a:r>
            <a:endParaRPr lang="en-US" dirty="0">
              <a:solidFill>
                <a:srgbClr val="FFFFFF"/>
              </a:solidFill>
            </a:endParaRPr>
          </a:p>
        </p:txBody>
      </p:sp>
      <p:cxnSp>
        <p:nvCxnSpPr>
          <p:cNvPr id="27" name="Straight Arrow Connector 26"/>
          <p:cNvCxnSpPr/>
          <p:nvPr/>
        </p:nvCxnSpPr>
        <p:spPr>
          <a:xfrm flipV="1">
            <a:off x="2773790" y="4648608"/>
            <a:ext cx="1565603" cy="2072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318348" y="4360108"/>
            <a:ext cx="291629" cy="369332"/>
          </a:xfrm>
          <a:prstGeom prst="rect">
            <a:avLst/>
          </a:prstGeom>
          <a:noFill/>
        </p:spPr>
        <p:txBody>
          <a:bodyPr wrap="none" rtlCol="0">
            <a:spAutoFit/>
          </a:bodyPr>
          <a:lstStyle/>
          <a:p>
            <a:r>
              <a:rPr lang="en-US" dirty="0" smtClean="0">
                <a:solidFill>
                  <a:srgbClr val="FFFFFF"/>
                </a:solidFill>
              </a:rPr>
              <a:t>?</a:t>
            </a:r>
            <a:endParaRPr lang="en-US" dirty="0">
              <a:solidFill>
                <a:srgbClr val="FFFFFF"/>
              </a:solidFill>
            </a:endParaRPr>
          </a:p>
        </p:txBody>
      </p:sp>
      <p:cxnSp>
        <p:nvCxnSpPr>
          <p:cNvPr id="30" name="Straight Arrow Connector 29"/>
          <p:cNvCxnSpPr/>
          <p:nvPr/>
        </p:nvCxnSpPr>
        <p:spPr>
          <a:xfrm>
            <a:off x="2196637" y="3174063"/>
            <a:ext cx="162950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3947993" y="3548366"/>
            <a:ext cx="291629" cy="369332"/>
          </a:xfrm>
          <a:prstGeom prst="rect">
            <a:avLst/>
          </a:prstGeom>
          <a:noFill/>
        </p:spPr>
        <p:txBody>
          <a:bodyPr wrap="none" rtlCol="0">
            <a:spAutoFit/>
          </a:bodyPr>
          <a:lstStyle/>
          <a:p>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11111581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Accessibility = Adaptability</a:t>
            </a:r>
            <a:endParaRPr lang="en-US" dirty="0">
              <a:solidFill>
                <a:schemeClr val="bg1"/>
              </a:solidFill>
            </a:endParaRPr>
          </a:p>
        </p:txBody>
      </p:sp>
      <p:sp>
        <p:nvSpPr>
          <p:cNvPr id="4" name="TextBox 3"/>
          <p:cNvSpPr txBox="1"/>
          <p:nvPr/>
        </p:nvSpPr>
        <p:spPr>
          <a:xfrm>
            <a:off x="1114293" y="2180503"/>
            <a:ext cx="2263961" cy="461665"/>
          </a:xfrm>
          <a:prstGeom prst="rect">
            <a:avLst/>
          </a:prstGeom>
          <a:noFill/>
        </p:spPr>
        <p:txBody>
          <a:bodyPr wrap="none" rtlCol="0">
            <a:spAutoFit/>
          </a:bodyPr>
          <a:lstStyle/>
          <a:p>
            <a:r>
              <a:rPr lang="en-US" sz="2400" dirty="0" smtClean="0">
                <a:solidFill>
                  <a:srgbClr val="FFFFFF"/>
                </a:solidFill>
              </a:rPr>
              <a:t>Individual Needs</a:t>
            </a:r>
            <a:endParaRPr lang="en-US" sz="2400" dirty="0">
              <a:solidFill>
                <a:srgbClr val="FFFFFF"/>
              </a:solidFill>
            </a:endParaRPr>
          </a:p>
        </p:txBody>
      </p:sp>
      <p:sp>
        <p:nvSpPr>
          <p:cNvPr id="5" name="TextBox 4"/>
          <p:cNvSpPr txBox="1"/>
          <p:nvPr/>
        </p:nvSpPr>
        <p:spPr>
          <a:xfrm>
            <a:off x="5462957" y="2410540"/>
            <a:ext cx="1079442" cy="461665"/>
          </a:xfrm>
          <a:prstGeom prst="rect">
            <a:avLst/>
          </a:prstGeom>
          <a:noFill/>
        </p:spPr>
        <p:txBody>
          <a:bodyPr wrap="none" rtlCol="0">
            <a:spAutoFit/>
          </a:bodyPr>
          <a:lstStyle/>
          <a:p>
            <a:r>
              <a:rPr lang="en-US" sz="2400" dirty="0" smtClean="0">
                <a:solidFill>
                  <a:srgbClr val="FFFFFF"/>
                </a:solidFill>
              </a:rPr>
              <a:t>Service</a:t>
            </a:r>
            <a:endParaRPr lang="en-US" sz="2400" dirty="0">
              <a:solidFill>
                <a:srgbClr val="FFFFFF"/>
              </a:solidFill>
            </a:endParaRPr>
          </a:p>
        </p:txBody>
      </p:sp>
      <p:sp>
        <p:nvSpPr>
          <p:cNvPr id="6" name="TextBox 5"/>
          <p:cNvSpPr txBox="1"/>
          <p:nvPr/>
        </p:nvSpPr>
        <p:spPr>
          <a:xfrm>
            <a:off x="6615543" y="2324273"/>
            <a:ext cx="1431401" cy="461665"/>
          </a:xfrm>
          <a:prstGeom prst="rect">
            <a:avLst/>
          </a:prstGeom>
          <a:noFill/>
        </p:spPr>
        <p:txBody>
          <a:bodyPr wrap="none" rtlCol="0">
            <a:spAutoFit/>
          </a:bodyPr>
          <a:lstStyle/>
          <a:p>
            <a:r>
              <a:rPr lang="en-US" sz="2400" dirty="0" smtClean="0">
                <a:solidFill>
                  <a:srgbClr val="FFFFFF"/>
                </a:solidFill>
              </a:rPr>
              <a:t>Education</a:t>
            </a:r>
            <a:endParaRPr lang="en-US" sz="2400" dirty="0">
              <a:solidFill>
                <a:srgbClr val="FFFFFF"/>
              </a:solidFill>
            </a:endParaRPr>
          </a:p>
        </p:txBody>
      </p:sp>
      <p:sp>
        <p:nvSpPr>
          <p:cNvPr id="7" name="TextBox 6"/>
          <p:cNvSpPr txBox="1"/>
          <p:nvPr/>
        </p:nvSpPr>
        <p:spPr>
          <a:xfrm>
            <a:off x="6117267" y="1862608"/>
            <a:ext cx="850263" cy="461665"/>
          </a:xfrm>
          <a:prstGeom prst="rect">
            <a:avLst/>
          </a:prstGeom>
          <a:noFill/>
        </p:spPr>
        <p:txBody>
          <a:bodyPr wrap="none" rtlCol="0">
            <a:spAutoFit/>
          </a:bodyPr>
          <a:lstStyle/>
          <a:p>
            <a:r>
              <a:rPr lang="en-US" sz="2400" dirty="0" smtClean="0">
                <a:solidFill>
                  <a:srgbClr val="FFFFFF"/>
                </a:solidFill>
              </a:rPr>
              <a:t>Tools</a:t>
            </a:r>
            <a:endParaRPr lang="en-US" sz="2400" dirty="0">
              <a:solidFill>
                <a:srgbClr val="FFFFFF"/>
              </a:solidFill>
            </a:endParaRPr>
          </a:p>
        </p:txBody>
      </p:sp>
      <p:sp>
        <p:nvSpPr>
          <p:cNvPr id="8" name="TextBox 7"/>
          <p:cNvSpPr txBox="1"/>
          <p:nvPr/>
        </p:nvSpPr>
        <p:spPr>
          <a:xfrm>
            <a:off x="5943381" y="2856262"/>
            <a:ext cx="1801395" cy="461665"/>
          </a:xfrm>
          <a:prstGeom prst="rect">
            <a:avLst/>
          </a:prstGeom>
          <a:noFill/>
        </p:spPr>
        <p:txBody>
          <a:bodyPr wrap="none" rtlCol="0">
            <a:spAutoFit/>
          </a:bodyPr>
          <a:lstStyle/>
          <a:p>
            <a:r>
              <a:rPr lang="en-US" sz="2400" dirty="0" smtClean="0">
                <a:solidFill>
                  <a:srgbClr val="FFFFFF"/>
                </a:solidFill>
              </a:rPr>
              <a:t>Environment</a:t>
            </a:r>
            <a:endParaRPr lang="en-US" sz="2400" dirty="0">
              <a:solidFill>
                <a:srgbClr val="FFFFFF"/>
              </a:solidFill>
            </a:endParaRPr>
          </a:p>
        </p:txBody>
      </p:sp>
      <p:sp>
        <p:nvSpPr>
          <p:cNvPr id="9" name="Oval 8"/>
          <p:cNvSpPr/>
          <p:nvPr/>
        </p:nvSpPr>
        <p:spPr>
          <a:xfrm>
            <a:off x="1325970" y="2956086"/>
            <a:ext cx="870667" cy="870667"/>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769290" y="4329120"/>
            <a:ext cx="870667" cy="870667"/>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447681" y="3307522"/>
            <a:ext cx="870667" cy="870667"/>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7632353" y="4532761"/>
            <a:ext cx="870667" cy="870667"/>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5362599" y="4097428"/>
            <a:ext cx="870667" cy="870667"/>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532196" y="3777941"/>
            <a:ext cx="870667" cy="870667"/>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307473" y="5303621"/>
            <a:ext cx="870667" cy="870667"/>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Freeform 27"/>
          <p:cNvSpPr/>
          <p:nvPr/>
        </p:nvSpPr>
        <p:spPr>
          <a:xfrm>
            <a:off x="3418766" y="3439665"/>
            <a:ext cx="3458704" cy="250416"/>
          </a:xfrm>
          <a:custGeom>
            <a:avLst/>
            <a:gdLst>
              <a:gd name="connsiteX0" fmla="*/ 0 w 3458704"/>
              <a:gd name="connsiteY0" fmla="*/ 138596 h 250416"/>
              <a:gd name="connsiteX1" fmla="*/ 2484196 w 3458704"/>
              <a:gd name="connsiteY1" fmla="*/ 2813 h 250416"/>
              <a:gd name="connsiteX2" fmla="*/ 3458704 w 3458704"/>
              <a:gd name="connsiteY2" fmla="*/ 250416 h 250416"/>
            </a:gdLst>
            <a:ahLst/>
            <a:cxnLst>
              <a:cxn ang="0">
                <a:pos x="connsiteX0" y="connsiteY0"/>
              </a:cxn>
              <a:cxn ang="0">
                <a:pos x="connsiteX1" y="connsiteY1"/>
              </a:cxn>
              <a:cxn ang="0">
                <a:pos x="connsiteX2" y="connsiteY2"/>
              </a:cxn>
            </a:cxnLst>
            <a:rect l="l" t="t" r="r" b="b"/>
            <a:pathLst>
              <a:path w="3458704" h="250416">
                <a:moveTo>
                  <a:pt x="0" y="138596"/>
                </a:moveTo>
                <a:cubicBezTo>
                  <a:pt x="953872" y="61386"/>
                  <a:pt x="1907745" y="-15824"/>
                  <a:pt x="2484196" y="2813"/>
                </a:cubicBezTo>
                <a:cubicBezTo>
                  <a:pt x="3060647" y="21450"/>
                  <a:pt x="3458704" y="250416"/>
                  <a:pt x="3458704" y="250416"/>
                </a:cubicBezTo>
              </a:path>
            </a:pathLst>
          </a:custGeom>
          <a:ln>
            <a:solidFill>
              <a:srgbClr val="D99694"/>
            </a:solidFill>
            <a:prstDash val="dash"/>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2460233" y="4991993"/>
            <a:ext cx="3099255" cy="539426"/>
          </a:xfrm>
          <a:custGeom>
            <a:avLst/>
            <a:gdLst>
              <a:gd name="connsiteX0" fmla="*/ 0 w 3099255"/>
              <a:gd name="connsiteY0" fmla="*/ 207667 h 539426"/>
              <a:gd name="connsiteX1" fmla="*/ 1533652 w 3099255"/>
              <a:gd name="connsiteY1" fmla="*/ 535142 h 539426"/>
              <a:gd name="connsiteX2" fmla="*/ 3099255 w 3099255"/>
              <a:gd name="connsiteY2" fmla="*/ 0 h 539426"/>
            </a:gdLst>
            <a:ahLst/>
            <a:cxnLst>
              <a:cxn ang="0">
                <a:pos x="connsiteX0" y="connsiteY0"/>
              </a:cxn>
              <a:cxn ang="0">
                <a:pos x="connsiteX1" y="connsiteY1"/>
              </a:cxn>
              <a:cxn ang="0">
                <a:pos x="connsiteX2" y="connsiteY2"/>
              </a:cxn>
            </a:cxnLst>
            <a:rect l="l" t="t" r="r" b="b"/>
            <a:pathLst>
              <a:path w="3099255" h="539426">
                <a:moveTo>
                  <a:pt x="0" y="207667"/>
                </a:moveTo>
                <a:cubicBezTo>
                  <a:pt x="508555" y="388710"/>
                  <a:pt x="1017110" y="569753"/>
                  <a:pt x="1533652" y="535142"/>
                </a:cubicBezTo>
                <a:cubicBezTo>
                  <a:pt x="2050195" y="500531"/>
                  <a:pt x="3099255" y="0"/>
                  <a:pt x="3099255" y="0"/>
                </a:cubicBezTo>
              </a:path>
            </a:pathLst>
          </a:custGeom>
          <a:ln>
            <a:solidFill>
              <a:schemeClr val="accent6">
                <a:lumMod val="60000"/>
                <a:lumOff val="40000"/>
              </a:schemeClr>
            </a:solidFill>
            <a:prstDash val="dash"/>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795592" y="3817876"/>
            <a:ext cx="7471750" cy="2788158"/>
          </a:xfrm>
          <a:custGeom>
            <a:avLst/>
            <a:gdLst>
              <a:gd name="connsiteX0" fmla="*/ 650194 w 7471750"/>
              <a:gd name="connsiteY0" fmla="*/ 0 h 2788158"/>
              <a:gd name="connsiteX1" fmla="*/ 498427 w 7471750"/>
              <a:gd name="connsiteY1" fmla="*/ 2028746 h 2788158"/>
              <a:gd name="connsiteX2" fmla="*/ 6169744 w 7471750"/>
              <a:gd name="connsiteY2" fmla="*/ 2779542 h 2788158"/>
              <a:gd name="connsiteX3" fmla="*/ 7471750 w 7471750"/>
              <a:gd name="connsiteY3" fmla="*/ 1613412 h 2788158"/>
            </a:gdLst>
            <a:ahLst/>
            <a:cxnLst>
              <a:cxn ang="0">
                <a:pos x="connsiteX0" y="connsiteY0"/>
              </a:cxn>
              <a:cxn ang="0">
                <a:pos x="connsiteX1" y="connsiteY1"/>
              </a:cxn>
              <a:cxn ang="0">
                <a:pos x="connsiteX2" y="connsiteY2"/>
              </a:cxn>
              <a:cxn ang="0">
                <a:pos x="connsiteX3" y="connsiteY3"/>
              </a:cxn>
            </a:cxnLst>
            <a:rect l="l" t="t" r="r" b="b"/>
            <a:pathLst>
              <a:path w="7471750" h="2788158">
                <a:moveTo>
                  <a:pt x="650194" y="0"/>
                </a:moveTo>
                <a:cubicBezTo>
                  <a:pt x="114348" y="782744"/>
                  <a:pt x="-421498" y="1565489"/>
                  <a:pt x="498427" y="2028746"/>
                </a:cubicBezTo>
                <a:cubicBezTo>
                  <a:pt x="1418352" y="2492003"/>
                  <a:pt x="5007523" y="2848764"/>
                  <a:pt x="6169744" y="2779542"/>
                </a:cubicBezTo>
                <a:cubicBezTo>
                  <a:pt x="7331965" y="2710320"/>
                  <a:pt x="7471750" y="1613412"/>
                  <a:pt x="7471750" y="1613412"/>
                </a:cubicBezTo>
              </a:path>
            </a:pathLst>
          </a:custGeom>
          <a:ln>
            <a:solidFill>
              <a:schemeClr val="accent1">
                <a:lumMod val="60000"/>
                <a:lumOff val="40000"/>
              </a:schemeClr>
            </a:solidFill>
            <a:prstDash val="dash"/>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6175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Learning to Learn</a:t>
            </a:r>
            <a:endParaRPr lang="en-US" dirty="0">
              <a:solidFill>
                <a:schemeClr val="bg1"/>
              </a:solidFill>
            </a:endParaRPr>
          </a:p>
        </p:txBody>
      </p:sp>
      <p:sp>
        <p:nvSpPr>
          <p:cNvPr id="4" name="TextBox 3"/>
          <p:cNvSpPr txBox="1"/>
          <p:nvPr/>
        </p:nvSpPr>
        <p:spPr>
          <a:xfrm>
            <a:off x="1114293" y="2180503"/>
            <a:ext cx="2263961" cy="461665"/>
          </a:xfrm>
          <a:prstGeom prst="rect">
            <a:avLst/>
          </a:prstGeom>
          <a:noFill/>
        </p:spPr>
        <p:txBody>
          <a:bodyPr wrap="none" rtlCol="0">
            <a:spAutoFit/>
          </a:bodyPr>
          <a:lstStyle/>
          <a:p>
            <a:r>
              <a:rPr lang="en-US" sz="2400" dirty="0" smtClean="0">
                <a:solidFill>
                  <a:srgbClr val="FFFFFF"/>
                </a:solidFill>
              </a:rPr>
              <a:t>Individual Needs</a:t>
            </a:r>
            <a:endParaRPr lang="en-US" sz="2400" dirty="0">
              <a:solidFill>
                <a:srgbClr val="FFFFFF"/>
              </a:solidFill>
            </a:endParaRPr>
          </a:p>
        </p:txBody>
      </p:sp>
      <p:sp>
        <p:nvSpPr>
          <p:cNvPr id="5" name="TextBox 4"/>
          <p:cNvSpPr txBox="1"/>
          <p:nvPr/>
        </p:nvSpPr>
        <p:spPr>
          <a:xfrm>
            <a:off x="5462957" y="2410540"/>
            <a:ext cx="1079442" cy="461665"/>
          </a:xfrm>
          <a:prstGeom prst="rect">
            <a:avLst/>
          </a:prstGeom>
          <a:noFill/>
        </p:spPr>
        <p:txBody>
          <a:bodyPr wrap="none" rtlCol="0">
            <a:spAutoFit/>
          </a:bodyPr>
          <a:lstStyle/>
          <a:p>
            <a:r>
              <a:rPr lang="en-US" sz="2400" dirty="0" smtClean="0">
                <a:solidFill>
                  <a:srgbClr val="FFFFFF"/>
                </a:solidFill>
              </a:rPr>
              <a:t>Service</a:t>
            </a:r>
            <a:endParaRPr lang="en-US" sz="2400" dirty="0">
              <a:solidFill>
                <a:srgbClr val="FFFFFF"/>
              </a:solidFill>
            </a:endParaRPr>
          </a:p>
        </p:txBody>
      </p:sp>
      <p:sp>
        <p:nvSpPr>
          <p:cNvPr id="6" name="TextBox 5"/>
          <p:cNvSpPr txBox="1"/>
          <p:nvPr/>
        </p:nvSpPr>
        <p:spPr>
          <a:xfrm>
            <a:off x="6615543" y="2324273"/>
            <a:ext cx="1431401" cy="461665"/>
          </a:xfrm>
          <a:prstGeom prst="rect">
            <a:avLst/>
          </a:prstGeom>
          <a:noFill/>
        </p:spPr>
        <p:txBody>
          <a:bodyPr wrap="none" rtlCol="0">
            <a:spAutoFit/>
          </a:bodyPr>
          <a:lstStyle/>
          <a:p>
            <a:r>
              <a:rPr lang="en-US" sz="2400" dirty="0" smtClean="0">
                <a:solidFill>
                  <a:srgbClr val="FFFFFF"/>
                </a:solidFill>
              </a:rPr>
              <a:t>Education</a:t>
            </a:r>
            <a:endParaRPr lang="en-US" sz="2400" dirty="0">
              <a:solidFill>
                <a:srgbClr val="FFFFFF"/>
              </a:solidFill>
            </a:endParaRPr>
          </a:p>
        </p:txBody>
      </p:sp>
      <p:sp>
        <p:nvSpPr>
          <p:cNvPr id="7" name="TextBox 6"/>
          <p:cNvSpPr txBox="1"/>
          <p:nvPr/>
        </p:nvSpPr>
        <p:spPr>
          <a:xfrm>
            <a:off x="6117267" y="1862608"/>
            <a:ext cx="850263" cy="461665"/>
          </a:xfrm>
          <a:prstGeom prst="rect">
            <a:avLst/>
          </a:prstGeom>
          <a:noFill/>
        </p:spPr>
        <p:txBody>
          <a:bodyPr wrap="none" rtlCol="0">
            <a:spAutoFit/>
          </a:bodyPr>
          <a:lstStyle/>
          <a:p>
            <a:r>
              <a:rPr lang="en-US" sz="2400" dirty="0" smtClean="0">
                <a:solidFill>
                  <a:srgbClr val="FFFFFF"/>
                </a:solidFill>
              </a:rPr>
              <a:t>Tools</a:t>
            </a:r>
            <a:endParaRPr lang="en-US" sz="2400" dirty="0">
              <a:solidFill>
                <a:srgbClr val="FFFFFF"/>
              </a:solidFill>
            </a:endParaRPr>
          </a:p>
        </p:txBody>
      </p:sp>
      <p:sp>
        <p:nvSpPr>
          <p:cNvPr id="8" name="TextBox 7"/>
          <p:cNvSpPr txBox="1"/>
          <p:nvPr/>
        </p:nvSpPr>
        <p:spPr>
          <a:xfrm>
            <a:off x="5943381" y="2856262"/>
            <a:ext cx="1801395" cy="461665"/>
          </a:xfrm>
          <a:prstGeom prst="rect">
            <a:avLst/>
          </a:prstGeom>
          <a:noFill/>
        </p:spPr>
        <p:txBody>
          <a:bodyPr wrap="none" rtlCol="0">
            <a:spAutoFit/>
          </a:bodyPr>
          <a:lstStyle/>
          <a:p>
            <a:r>
              <a:rPr lang="en-US" sz="2400" dirty="0" smtClean="0">
                <a:solidFill>
                  <a:srgbClr val="FFFFFF"/>
                </a:solidFill>
              </a:rPr>
              <a:t>Environment</a:t>
            </a:r>
            <a:endParaRPr lang="en-US" sz="2400" dirty="0">
              <a:solidFill>
                <a:srgbClr val="FFFFFF"/>
              </a:solidFill>
            </a:endParaRPr>
          </a:p>
        </p:txBody>
      </p:sp>
      <p:sp>
        <p:nvSpPr>
          <p:cNvPr id="9" name="Oval 8"/>
          <p:cNvSpPr/>
          <p:nvPr/>
        </p:nvSpPr>
        <p:spPr>
          <a:xfrm>
            <a:off x="1325970" y="2956086"/>
            <a:ext cx="870667" cy="870667"/>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769290" y="4329120"/>
            <a:ext cx="870667" cy="870667"/>
          </a:xfrm>
          <a:prstGeom prst="ellipse">
            <a:avLst/>
          </a:prstGeom>
          <a:solidFill>
            <a:schemeClr val="accent6">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447681" y="3307522"/>
            <a:ext cx="870667" cy="870667"/>
          </a:xfrm>
          <a:prstGeom prst="ellipse">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1505733" y="3095067"/>
            <a:ext cx="870667" cy="870667"/>
          </a:xfrm>
          <a:prstGeom prst="ellipse">
            <a:avLst/>
          </a:prstGeom>
          <a:solidFill>
            <a:schemeClr val="accent5">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012347" y="4432954"/>
            <a:ext cx="870667" cy="870667"/>
          </a:xfrm>
          <a:prstGeom prst="ellipse">
            <a:avLst/>
          </a:prstGeom>
          <a:solidFill>
            <a:schemeClr val="accent6">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2639957" y="3391419"/>
            <a:ext cx="870667" cy="870667"/>
          </a:xfrm>
          <a:prstGeom prst="ellipse">
            <a:avLst/>
          </a:prstGeom>
          <a:solidFill>
            <a:schemeClr val="accent2">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307473" y="5303621"/>
            <a:ext cx="870667" cy="870667"/>
          </a:xfrm>
          <a:prstGeom prst="ellipse">
            <a:avLst/>
          </a:prstGeom>
          <a:solidFill>
            <a:schemeClr val="accent3">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3810324" y="2410540"/>
            <a:ext cx="1437799" cy="0"/>
          </a:xfrm>
          <a:prstGeom prst="straightConnector1">
            <a:avLst/>
          </a:prstGeom>
          <a:ln w="762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181416" y="1801053"/>
            <a:ext cx="902461" cy="523220"/>
          </a:xfrm>
          <a:prstGeom prst="rect">
            <a:avLst/>
          </a:prstGeom>
          <a:noFill/>
        </p:spPr>
        <p:txBody>
          <a:bodyPr wrap="none" rtlCol="0">
            <a:spAutoFit/>
          </a:bodyPr>
          <a:lstStyle/>
          <a:p>
            <a:r>
              <a:rPr lang="en-US" sz="2800" dirty="0" smtClean="0">
                <a:solidFill>
                  <a:srgbClr val="FFFFFF"/>
                </a:solidFill>
              </a:rPr>
              <a:t>PULL</a:t>
            </a:r>
            <a:endParaRPr lang="en-US" sz="2800" dirty="0">
              <a:solidFill>
                <a:srgbClr val="FFFFFF"/>
              </a:solidFill>
            </a:endParaRPr>
          </a:p>
        </p:txBody>
      </p:sp>
    </p:spTree>
    <p:extLst>
      <p:ext uri="{BB962C8B-B14F-4D97-AF65-F5344CB8AC3E}">
        <p14:creationId xmlns:p14="http://schemas.microsoft.com/office/powerpoint/2010/main" val="74055706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Open</a:t>
            </a:r>
            <a:endParaRPr lang="en-US" dirty="0">
              <a:solidFill>
                <a:schemeClr val="bg1"/>
              </a:solidFill>
            </a:endParaRPr>
          </a:p>
        </p:txBody>
      </p:sp>
      <p:sp>
        <p:nvSpPr>
          <p:cNvPr id="4" name="TextBox 3"/>
          <p:cNvSpPr txBox="1"/>
          <p:nvPr/>
        </p:nvSpPr>
        <p:spPr>
          <a:xfrm>
            <a:off x="868198" y="1963165"/>
            <a:ext cx="1842121" cy="461665"/>
          </a:xfrm>
          <a:prstGeom prst="rect">
            <a:avLst/>
          </a:prstGeom>
          <a:noFill/>
        </p:spPr>
        <p:txBody>
          <a:bodyPr wrap="none" rtlCol="0">
            <a:spAutoFit/>
          </a:bodyPr>
          <a:lstStyle/>
          <a:p>
            <a:r>
              <a:rPr lang="en-US" sz="2400" dirty="0" smtClean="0">
                <a:solidFill>
                  <a:srgbClr val="FFFFFF"/>
                </a:solidFill>
              </a:rPr>
              <a:t>Collaborative</a:t>
            </a:r>
            <a:endParaRPr lang="en-US" sz="2400" dirty="0">
              <a:solidFill>
                <a:srgbClr val="FFFFFF"/>
              </a:solidFill>
            </a:endParaRPr>
          </a:p>
        </p:txBody>
      </p:sp>
      <p:sp>
        <p:nvSpPr>
          <p:cNvPr id="5" name="TextBox 4"/>
          <p:cNvSpPr txBox="1"/>
          <p:nvPr/>
        </p:nvSpPr>
        <p:spPr>
          <a:xfrm>
            <a:off x="6026863" y="1603835"/>
            <a:ext cx="1766830" cy="461665"/>
          </a:xfrm>
          <a:prstGeom prst="rect">
            <a:avLst/>
          </a:prstGeom>
          <a:noFill/>
        </p:spPr>
        <p:txBody>
          <a:bodyPr wrap="none" rtlCol="0">
            <a:spAutoFit/>
          </a:bodyPr>
          <a:lstStyle/>
          <a:p>
            <a:r>
              <a:rPr lang="en-US" sz="2400" dirty="0" smtClean="0">
                <a:solidFill>
                  <a:srgbClr val="FFFFFF"/>
                </a:solidFill>
              </a:rPr>
              <a:t>Open Access</a:t>
            </a:r>
            <a:endParaRPr lang="en-US" sz="2400" dirty="0">
              <a:solidFill>
                <a:srgbClr val="FFFFFF"/>
              </a:solidFill>
            </a:endParaRPr>
          </a:p>
        </p:txBody>
      </p:sp>
      <p:sp>
        <p:nvSpPr>
          <p:cNvPr id="7" name="TextBox 6"/>
          <p:cNvSpPr txBox="1"/>
          <p:nvPr/>
        </p:nvSpPr>
        <p:spPr>
          <a:xfrm>
            <a:off x="898194" y="3801800"/>
            <a:ext cx="1705815" cy="461665"/>
          </a:xfrm>
          <a:prstGeom prst="rect">
            <a:avLst/>
          </a:prstGeom>
          <a:noFill/>
        </p:spPr>
        <p:txBody>
          <a:bodyPr wrap="none" rtlCol="0">
            <a:spAutoFit/>
          </a:bodyPr>
          <a:lstStyle/>
          <a:p>
            <a:r>
              <a:rPr lang="en-US" sz="2400" dirty="0" smtClean="0">
                <a:solidFill>
                  <a:srgbClr val="FFFFFF"/>
                </a:solidFill>
              </a:rPr>
              <a:t>Transparent</a:t>
            </a:r>
            <a:endParaRPr lang="en-US" sz="2400" dirty="0">
              <a:solidFill>
                <a:srgbClr val="FFFFFF"/>
              </a:solidFill>
            </a:endParaRPr>
          </a:p>
        </p:txBody>
      </p:sp>
      <p:sp>
        <p:nvSpPr>
          <p:cNvPr id="8" name="TextBox 7"/>
          <p:cNvSpPr txBox="1"/>
          <p:nvPr/>
        </p:nvSpPr>
        <p:spPr>
          <a:xfrm>
            <a:off x="6582727" y="4032632"/>
            <a:ext cx="1790574" cy="461665"/>
          </a:xfrm>
          <a:prstGeom prst="rect">
            <a:avLst/>
          </a:prstGeom>
          <a:noFill/>
        </p:spPr>
        <p:txBody>
          <a:bodyPr wrap="none" rtlCol="0">
            <a:spAutoFit/>
          </a:bodyPr>
          <a:lstStyle/>
          <a:p>
            <a:r>
              <a:rPr lang="en-US" sz="2400" dirty="0" smtClean="0">
                <a:solidFill>
                  <a:srgbClr val="FFFFFF"/>
                </a:solidFill>
              </a:rPr>
              <a:t>Open Source</a:t>
            </a:r>
            <a:endParaRPr lang="en-US" sz="2400" dirty="0">
              <a:solidFill>
                <a:srgbClr val="FFFFFF"/>
              </a:solidFill>
            </a:endParaRPr>
          </a:p>
        </p:txBody>
      </p:sp>
      <p:sp>
        <p:nvSpPr>
          <p:cNvPr id="9" name="Oval 8"/>
          <p:cNvSpPr/>
          <p:nvPr/>
        </p:nvSpPr>
        <p:spPr>
          <a:xfrm>
            <a:off x="3040524" y="1841764"/>
            <a:ext cx="2153316" cy="2153316"/>
          </a:xfrm>
          <a:prstGeom prst="ellipse">
            <a:avLst/>
          </a:prstGeom>
          <a:solidFill>
            <a:schemeClr val="accent5">
              <a:lumMod val="60000"/>
              <a:lumOff val="40000"/>
              <a:alpha val="68000"/>
            </a:schemeClr>
          </a:solidFill>
          <a:ln w="38100" cmpd="sng">
            <a:solidFill>
              <a:schemeClr val="accent1">
                <a:lumMod val="60000"/>
                <a:lumOff val="40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241778" y="2088696"/>
            <a:ext cx="2157309" cy="2157309"/>
          </a:xfrm>
          <a:prstGeom prst="ellipse">
            <a:avLst/>
          </a:prstGeom>
          <a:solidFill>
            <a:schemeClr val="accent2">
              <a:lumMod val="60000"/>
              <a:lumOff val="40000"/>
              <a:alpha val="70000"/>
            </a:schemeClr>
          </a:solidFill>
          <a:ln w="38100" cmpd="sng">
            <a:solidFill>
              <a:schemeClr val="accent2">
                <a:lumMod val="60000"/>
                <a:lumOff val="4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3441472" y="2976500"/>
            <a:ext cx="2085786" cy="2085786"/>
          </a:xfrm>
          <a:prstGeom prst="ellipse">
            <a:avLst/>
          </a:prstGeom>
          <a:solidFill>
            <a:schemeClr val="accent3">
              <a:lumMod val="60000"/>
              <a:lumOff val="40000"/>
              <a:alpha val="65000"/>
            </a:schemeClr>
          </a:solidFill>
          <a:ln w="38100" cmpd="sng">
            <a:solidFill>
              <a:schemeClr val="accent3">
                <a:lumMod val="60000"/>
                <a:lumOff val="4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531840" y="5353136"/>
            <a:ext cx="2777774" cy="461665"/>
          </a:xfrm>
          <a:prstGeom prst="rect">
            <a:avLst/>
          </a:prstGeom>
          <a:noFill/>
        </p:spPr>
        <p:txBody>
          <a:bodyPr wrap="none" rtlCol="0">
            <a:spAutoFit/>
          </a:bodyPr>
          <a:lstStyle/>
          <a:p>
            <a:r>
              <a:rPr lang="en-US" sz="2400" dirty="0" smtClean="0">
                <a:solidFill>
                  <a:srgbClr val="FFFFFF"/>
                </a:solidFill>
              </a:rPr>
              <a:t>Diverse Participation</a:t>
            </a:r>
            <a:endParaRPr lang="en-US" sz="2400" dirty="0">
              <a:solidFill>
                <a:srgbClr val="FFFFFF"/>
              </a:solidFill>
            </a:endParaRPr>
          </a:p>
        </p:txBody>
      </p:sp>
      <p:sp>
        <p:nvSpPr>
          <p:cNvPr id="20" name="TextBox 19"/>
          <p:cNvSpPr txBox="1"/>
          <p:nvPr/>
        </p:nvSpPr>
        <p:spPr>
          <a:xfrm>
            <a:off x="1755355" y="5062286"/>
            <a:ext cx="1417726" cy="461665"/>
          </a:xfrm>
          <a:prstGeom prst="rect">
            <a:avLst/>
          </a:prstGeom>
          <a:noFill/>
        </p:spPr>
        <p:txBody>
          <a:bodyPr wrap="none" rtlCol="0">
            <a:spAutoFit/>
          </a:bodyPr>
          <a:lstStyle/>
          <a:p>
            <a:r>
              <a:rPr lang="en-US" sz="2400" dirty="0" smtClean="0">
                <a:solidFill>
                  <a:srgbClr val="FFFFFF"/>
                </a:solidFill>
              </a:rPr>
              <a:t>Co-design</a:t>
            </a:r>
            <a:endParaRPr lang="en-US" sz="2400" dirty="0">
              <a:solidFill>
                <a:srgbClr val="FFFFFF"/>
              </a:solidFill>
            </a:endParaRPr>
          </a:p>
        </p:txBody>
      </p:sp>
    </p:spTree>
    <p:extLst>
      <p:ext uri="{BB962C8B-B14F-4D97-AF65-F5344CB8AC3E}">
        <p14:creationId xmlns:p14="http://schemas.microsoft.com/office/powerpoint/2010/main" val="954722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3446</TotalTime>
  <Words>2002</Words>
  <Application>Microsoft Macintosh PowerPoint</Application>
  <PresentationFormat>On-screen Show (4:3)</PresentationFormat>
  <Paragraphs>289</Paragraphs>
  <Slides>35</Slides>
  <Notes>26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 What is Inclusive Design?   </vt:lpstr>
      <vt:lpstr>The Inclusive Design Research Centre (IDRC)</vt:lpstr>
      <vt:lpstr>History</vt:lpstr>
      <vt:lpstr>PowerPoint Presentation</vt:lpstr>
      <vt:lpstr>Disability as Mismatch</vt:lpstr>
      <vt:lpstr>Disability as Mismatch</vt:lpstr>
      <vt:lpstr>Accessibility = Adaptability</vt:lpstr>
      <vt:lpstr>Learning to Learn</vt:lpstr>
      <vt:lpstr>Open</vt:lpstr>
      <vt:lpstr>PowerPoint Presentation</vt:lpstr>
      <vt:lpstr>Why Personalized Interfaces?</vt:lpstr>
      <vt:lpstr>A digital mismatch can be the result of many factors:</vt:lpstr>
      <vt:lpstr>GPII</vt:lpstr>
      <vt:lpstr>One-size-fits-one</vt:lpstr>
      <vt:lpstr>Preference Discovery Tools for Personalisation</vt:lpstr>
      <vt:lpstr>FLOE – Flexible Learning for Open Education</vt:lpstr>
      <vt:lpstr>Canadian Museum of Human Rights</vt:lpstr>
      <vt:lpstr>Why Inclusive Design?</vt:lpstr>
      <vt:lpstr>Status Quo</vt:lpstr>
      <vt:lpstr>PowerPoint Presentation</vt:lpstr>
      <vt:lpstr>PowerPoint Presentation</vt:lpstr>
      <vt:lpstr>PowerPoint Presentation</vt:lpstr>
      <vt:lpstr>Broader Beneficial Impact</vt:lpstr>
      <vt:lpstr>Activity (5 min)</vt:lpstr>
      <vt:lpstr>Adaptation</vt:lpstr>
      <vt:lpstr>User-continued Design</vt:lpstr>
      <vt:lpstr>Three Dimensions of Inclusive Design</vt:lpstr>
      <vt:lpstr>Additional Resources</vt:lpstr>
      <vt:lpstr>Inclusive Design Guidelines</vt:lpstr>
      <vt:lpstr>Learning Web Accessibility</vt:lpstr>
      <vt:lpstr>Infusion</vt:lpstr>
      <vt:lpstr>Inclusive Design - Definition</vt:lpstr>
      <vt:lpstr>Join Us!</vt:lpstr>
      <vt:lpstr>Thanks!</vt:lpstr>
      <vt:lpstr>Image Credits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Ayotte</dc:creator>
  <cp:lastModifiedBy>Dana Ayotte</cp:lastModifiedBy>
  <cp:revision>123</cp:revision>
  <dcterms:created xsi:type="dcterms:W3CDTF">2016-05-02T14:48:16Z</dcterms:created>
  <dcterms:modified xsi:type="dcterms:W3CDTF">2016-05-10T20:46:41Z</dcterms:modified>
</cp:coreProperties>
</file>