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61" r:id="rId4"/>
    <p:sldId id="260" r:id="rId5"/>
    <p:sldId id="262" r:id="rId6"/>
    <p:sldId id="263" r:id="rId7"/>
    <p:sldId id="268" r:id="rId8"/>
    <p:sldId id="270" r:id="rId9"/>
    <p:sldId id="269" r:id="rId10"/>
    <p:sldId id="271" r:id="rId11"/>
    <p:sldId id="272" r:id="rId12"/>
    <p:sldId id="273" r:id="rId13"/>
    <p:sldId id="279" r:id="rId14"/>
    <p:sldId id="274" r:id="rId15"/>
    <p:sldId id="275" r:id="rId16"/>
    <p:sldId id="276" r:id="rId17"/>
    <p:sldId id="277" r:id="rId18"/>
    <p:sldId id="278" r:id="rId19"/>
    <p:sldId id="257" r:id="rId20"/>
    <p:sldId id="25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8"/>
    <p:restoredTop sz="91452"/>
  </p:normalViewPr>
  <p:slideViewPr>
    <p:cSldViewPr snapToGrid="0" snapToObjects="1">
      <p:cViewPr>
        <p:scale>
          <a:sx n="79" d="100"/>
          <a:sy n="79" d="100"/>
        </p:scale>
        <p:origin x="16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131A7-8E1A-BC4E-8197-B11B76D146CF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964BB-24C7-3C49-97E6-C9A04678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4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r>
              <a:rPr lang="en-US" baseline="0" dirty="0" smtClean="0"/>
              <a:t> of edge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6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964BB-24C7-3C49-97E6-C9A04678C4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4020-F460-284F-A921-285E9AC3B4B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1145-4FC9-F74B-8FB5-0A25A54E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7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s://c1.staticflickr.com/5/4150/4839938374_ea2a8d42a4_b.jpg" TargetMode="External"/><Relationship Id="rId12" Type="http://schemas.openxmlformats.org/officeDocument/2006/relationships/hyperlink" Target="https://www.davidberman.com/wp-content/uploads/Two-stopgap-ramps-outside-a-store-front.jpe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www.flickr.com/photos/chrisinplymouth/3781549100" TargetMode="External"/><Relationship Id="rId5" Type="http://schemas.openxmlformats.org/officeDocument/2006/relationships/hyperlink" Target="https://upload.wikimedia.org/wikipedia/commons/4/41/Picnic_table.jpg" TargetMode="External"/><Relationship Id="rId6" Type="http://schemas.openxmlformats.org/officeDocument/2006/relationships/hyperlink" Target="https://commons.wikimedia.org/wiki/File:Disability_symbols.png" TargetMode="External"/><Relationship Id="rId7" Type="http://schemas.openxmlformats.org/officeDocument/2006/relationships/hyperlink" Target="https://upload.wikimedia.org/wikipedia/commons/3/38/Disability_symbols_16.png" TargetMode="External"/><Relationship Id="rId8" Type="http://schemas.openxmlformats.org/officeDocument/2006/relationships/hyperlink" Target="https://www.flickr.com/photos/epublicist/3546059144" TargetMode="External"/><Relationship Id="rId9" Type="http://schemas.openxmlformats.org/officeDocument/2006/relationships/hyperlink" Target="https://s-media-cache-ak0.pinimg.com/736x/8b/21/67/8b2167d7e787e6ca66e6087f694c9ec2.jpg" TargetMode="External"/><Relationship Id="rId10" Type="http://schemas.openxmlformats.org/officeDocument/2006/relationships/hyperlink" Target="https://www.flickr.com/photos/yaketyyakyak/9516224479/in/photolist-fuV8ZR-ftDXzc-dCYSZS-q94fHq-GXWQH4-aFARTx-TfYiyA-hfvNYH-5V6L5W-dJjK3g-bLcWLT-fanWyo-3iCgoA-6giuQ-cYm7vA-aLKt9t-zaw1zy-g7PEao-75R6Rt-noSGfK-5QcUGg-quESPW-io81sp-fn73Tg-7kxkF2-dMmsS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" title="Inclusive Design Research Cent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151" y="5650023"/>
            <a:ext cx="2413000" cy="889000"/>
          </a:xfrm>
          <a:prstGeom prst="rect">
            <a:avLst/>
          </a:prstGeom>
        </p:spPr>
      </p:pic>
      <p:pic>
        <p:nvPicPr>
          <p:cNvPr id="7" name="Picture 6" descr="logo" title="Inclusive Design Institu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2" y="5294423"/>
            <a:ext cx="1460500" cy="1244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8092"/>
            <a:ext cx="9144000" cy="23309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Jess Mitchell</a:t>
            </a:r>
          </a:p>
          <a:p>
            <a:r>
              <a:rPr lang="en-US" dirty="0" smtClean="0"/>
              <a:t>Inclusive Design Research Centre</a:t>
            </a:r>
          </a:p>
          <a:p>
            <a:r>
              <a:rPr lang="en-US" dirty="0" smtClean="0"/>
              <a:t>OCAD University, Toronto</a:t>
            </a:r>
          </a:p>
          <a:p>
            <a:r>
              <a:rPr lang="en-US" dirty="0" smtClean="0"/>
              <a:t>Accessibility Advisory Committee Forum</a:t>
            </a:r>
          </a:p>
          <a:p>
            <a:r>
              <a:rPr lang="en-US" dirty="0" smtClean="0"/>
              <a:t>York Regional Municipality May,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8212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Inclusive Design:</a:t>
            </a:r>
            <a:br>
              <a:rPr lang="en-US" dirty="0" smtClean="0"/>
            </a:br>
            <a:r>
              <a:rPr lang="en-US" dirty="0" smtClean="0"/>
              <a:t>A Change in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45543" y="6143625"/>
            <a:ext cx="7300913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Challenge your own implicit biases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94576"/>
            <a:ext cx="11544300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Empathy | Listening | Curiosity | Learn | Make Mistakes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900" y="1986756"/>
            <a:ext cx="9220200" cy="266065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dirty="0" smtClean="0"/>
              <a:t>Recognize diversity and uniqueness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Of people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</a:t>
            </a:r>
            <a:r>
              <a:rPr lang="en-US" dirty="0" smtClean="0"/>
              <a:t>f places 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Of contexts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</a:t>
            </a:r>
            <a:r>
              <a:rPr lang="en-US" dirty="0" smtClean="0"/>
              <a:t>f comfort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</a:t>
            </a:r>
            <a:r>
              <a:rPr lang="en-US" dirty="0" smtClean="0"/>
              <a:t>f discomfort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1 +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45543" y="6143625"/>
            <a:ext cx="7300913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Challenge your own implicit biases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5343" y="5512832"/>
            <a:ext cx="10501313" cy="107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Awareness | </a:t>
            </a:r>
            <a:r>
              <a:rPr lang="en-US" smtClean="0"/>
              <a:t>Perspective | Question Assumptions</a:t>
            </a:r>
            <a:endParaRPr lang="en-US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900" y="1986756"/>
            <a:ext cx="9220200" cy="266065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dirty="0" smtClean="0"/>
              <a:t>Use an inclusive process &amp; inclusive tools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Interactions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Building, room, table, chairs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Form and Function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Co-design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2 +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45543" y="6143625"/>
            <a:ext cx="7300913" cy="85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Challenge your own implicit biases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5343" y="5512832"/>
            <a:ext cx="10501313" cy="107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Awareness | </a:t>
            </a:r>
            <a:r>
              <a:rPr lang="en-US" smtClean="0"/>
              <a:t>Perspective | Question Assumptions</a:t>
            </a:r>
            <a:endParaRPr lang="en-US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900" y="1986756"/>
            <a:ext cx="9220200" cy="26606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dirty="0" smtClean="0"/>
              <a:t>Have a broader beneficial impact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Begin to address biases in ourselves and others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See beyond the minimum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Recognize all the DESIGN decisions you make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dirty="0" smtClean="0"/>
              <a:t>Ask: who did you just exclude?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3 +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*This* is innovation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900" y="2282825"/>
            <a:ext cx="9220200" cy="26606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diversity and uniqueness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an inclusive process &amp; inclusive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broader beneficial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 in wheelchairs and children without wheelchairs bounce on a trampoline that has been build into the ground flush." title="Trampoline on Play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3" y="85307"/>
            <a:ext cx="8905874" cy="66873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6192" y="57146"/>
            <a:ext cx="3999615" cy="97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96193" y="57142"/>
            <a:ext cx="3999614" cy="971551"/>
          </a:xfrm>
        </p:spPr>
        <p:txBody>
          <a:bodyPr/>
          <a:lstStyle/>
          <a:p>
            <a:r>
              <a:rPr lang="en-US" dirty="0" smtClean="0"/>
              <a:t>Trampoline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ncrete path ends with 4 steps and then grass in a garden." title="Path in Pa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62" y="0"/>
            <a:ext cx="1028378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4690" y="7816"/>
            <a:ext cx="2828926" cy="1164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60941" y="201374"/>
            <a:ext cx="1876425" cy="777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ld wooden desk chair combo made for a right-handed person. A new design that is more inclusive" title="Desk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185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8966" y="7930"/>
            <a:ext cx="2828926" cy="1164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5204" y="108619"/>
            <a:ext cx="2076450" cy="963612"/>
          </a:xfrm>
        </p:spPr>
        <p:txBody>
          <a:bodyPr>
            <a:normAutofit/>
          </a:bodyPr>
          <a:lstStyle/>
          <a:p>
            <a:r>
              <a:rPr lang="en-US" dirty="0" smtClean="0"/>
              <a:t>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brightly coloured wooden wedges that act as ramps into shops with one step up." title="StopGap Wed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50" y="57150"/>
            <a:ext cx="8978900" cy="674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7863" y="50792"/>
            <a:ext cx="3016273" cy="1164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6274" y="200017"/>
            <a:ext cx="3219450" cy="10842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StopGap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of an inclusive classroom where some students are remotely particpating online, some are in the classroom, and the room is set up in a flexible, inclusive way. The instructor is not the person standing at the front of the room, but rather one of the faces on the remote monitors." title="Inclusive Class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6262" y="-134938"/>
            <a:ext cx="3419475" cy="1120775"/>
          </a:xfrm>
        </p:spPr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" title="IDR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151" y="5650023"/>
            <a:ext cx="2413000" cy="889000"/>
          </a:xfrm>
          <a:prstGeom prst="rect">
            <a:avLst/>
          </a:prstGeom>
        </p:spPr>
      </p:pic>
      <p:pic>
        <p:nvPicPr>
          <p:cNvPr id="4" name="Picture 3" descr="logo" title="ID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12" y="5294423"/>
            <a:ext cx="1460500" cy="124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Twitter: @</a:t>
            </a:r>
            <a:r>
              <a:rPr lang="en-US" dirty="0" err="1" smtClean="0"/>
              <a:t>jesshmitchell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" action="ppaction://hlinkshowjump?jump=lastslide" tooltip="email jmitchell@ocadu.ca"/>
              </a:rPr>
              <a:t>jmitchell@ocadu.ca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elcome mat" title="Welcom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00" y="102864"/>
            <a:ext cx="9668542" cy="725212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What is Inclusive Design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" title="IDR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738" y="6045200"/>
            <a:ext cx="2413000" cy="889000"/>
          </a:xfrm>
          <a:prstGeom prst="rect">
            <a:avLst/>
          </a:prstGeom>
        </p:spPr>
      </p:pic>
      <p:pic>
        <p:nvPicPr>
          <p:cNvPr id="4" name="Picture 3" descr="logo" title="ID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738" y="5689600"/>
            <a:ext cx="14605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used: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Welcome Mat</a:t>
            </a:r>
          </a:p>
          <a:p>
            <a:pPr lvl="1"/>
            <a:r>
              <a:rPr lang="en-US" dirty="0" smtClean="0">
                <a:hlinkClick r:id="rId4" tooltip="Flickr Image"/>
              </a:rPr>
              <a:t>Flickr Link</a:t>
            </a:r>
            <a:endParaRPr lang="en-US" dirty="0" smtClean="0"/>
          </a:p>
          <a:p>
            <a:r>
              <a:rPr lang="en-US" dirty="0" smtClean="0"/>
              <a:t>Picnic Table</a:t>
            </a:r>
          </a:p>
          <a:p>
            <a:pPr lvl="1"/>
            <a:r>
              <a:rPr lang="en-US" dirty="0" smtClean="0">
                <a:hlinkClick r:id="rId5" tooltip="Wikipedia link"/>
              </a:rPr>
              <a:t>Wikipedia Link</a:t>
            </a:r>
            <a:endParaRPr lang="en-US" dirty="0" smtClean="0"/>
          </a:p>
          <a:p>
            <a:r>
              <a:rPr lang="en-US" dirty="0" smtClean="0"/>
              <a:t>Accessibility images</a:t>
            </a:r>
          </a:p>
          <a:p>
            <a:pPr lvl="1"/>
            <a:r>
              <a:rPr lang="en-US" dirty="0" smtClean="0">
                <a:hlinkClick r:id="rId6" tooltip="Wikipedia image link"/>
              </a:rPr>
              <a:t>Wikipedia image link</a:t>
            </a:r>
            <a:endParaRPr lang="en-US" dirty="0" smtClean="0">
              <a:hlinkClick r:id="rId6"/>
            </a:endParaRPr>
          </a:p>
          <a:p>
            <a:pPr lvl="1"/>
            <a:r>
              <a:rPr lang="en-US" dirty="0" smtClean="0">
                <a:hlinkClick r:id="rId6" tooltip="Wikipedia image link"/>
              </a:rPr>
              <a:t>Wikipedia image link</a:t>
            </a:r>
            <a:endParaRPr lang="en-US" dirty="0" smtClean="0">
              <a:hlinkClick r:id="rId6"/>
            </a:endParaRPr>
          </a:p>
          <a:p>
            <a:pPr lvl="1"/>
            <a:r>
              <a:rPr lang="en-US" dirty="0" smtClean="0">
                <a:hlinkClick r:id="rId6" tooltip="Wikipedia image link"/>
              </a:rPr>
              <a:t>Wikipedia image link</a:t>
            </a:r>
            <a:endParaRPr lang="en-US" dirty="0" smtClean="0"/>
          </a:p>
          <a:p>
            <a:pPr lvl="1"/>
            <a:r>
              <a:rPr lang="en-US" dirty="0" smtClean="0">
                <a:hlinkClick r:id="rId7" tooltip="Wikipedia image link"/>
              </a:rPr>
              <a:t>Wikipedia image link</a:t>
            </a:r>
            <a:endParaRPr lang="en-US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Square Peg – Round Hole</a:t>
            </a:r>
          </a:p>
          <a:p>
            <a:pPr lvl="1"/>
            <a:r>
              <a:rPr lang="en-US" dirty="0">
                <a:hlinkClick r:id="rId8" tooltip="Flickr Link"/>
              </a:rPr>
              <a:t>Flickr Link</a:t>
            </a:r>
            <a:endParaRPr lang="en-US" dirty="0"/>
          </a:p>
          <a:p>
            <a:r>
              <a:rPr lang="en-US" dirty="0"/>
              <a:t>Trampoline</a:t>
            </a:r>
          </a:p>
          <a:p>
            <a:pPr lvl="1"/>
            <a:r>
              <a:rPr lang="en-US" dirty="0">
                <a:hlinkClick r:id="rId9" tooltip="Image Link"/>
              </a:rPr>
              <a:t>Image Link</a:t>
            </a:r>
            <a:endParaRPr lang="it-IT" dirty="0"/>
          </a:p>
          <a:p>
            <a:r>
              <a:rPr lang="it-IT" dirty="0" err="1"/>
              <a:t>Path</a:t>
            </a:r>
            <a:r>
              <a:rPr lang="it-IT" dirty="0"/>
              <a:t> in park</a:t>
            </a:r>
          </a:p>
          <a:p>
            <a:pPr lvl="1"/>
            <a:r>
              <a:rPr lang="it-IT" dirty="0">
                <a:hlinkClick r:id="rId10" tooltip="Image LInk"/>
              </a:rPr>
              <a:t>Image Link</a:t>
            </a:r>
            <a:endParaRPr lang="it-IT" dirty="0"/>
          </a:p>
          <a:p>
            <a:r>
              <a:rPr lang="it-IT" dirty="0"/>
              <a:t>Desk Chair Combo</a:t>
            </a:r>
          </a:p>
          <a:p>
            <a:pPr lvl="1"/>
            <a:r>
              <a:rPr lang="it-IT" dirty="0">
                <a:hlinkClick r:id="rId11" tooltip="Flickr Image"/>
              </a:rPr>
              <a:t>Flickr Image</a:t>
            </a:r>
            <a:endParaRPr lang="sv-SE" dirty="0"/>
          </a:p>
          <a:p>
            <a:r>
              <a:rPr lang="sv-SE" dirty="0" err="1"/>
              <a:t>StopGap</a:t>
            </a:r>
            <a:r>
              <a:rPr lang="sv-SE" dirty="0"/>
              <a:t> </a:t>
            </a:r>
            <a:r>
              <a:rPr lang="sv-SE" dirty="0" err="1"/>
              <a:t>Wedge</a:t>
            </a:r>
            <a:endParaRPr lang="sv-SE" dirty="0"/>
          </a:p>
          <a:p>
            <a:pPr lvl="1"/>
            <a:r>
              <a:rPr lang="sv-SE" u="sng" dirty="0">
                <a:hlinkClick r:id="rId12" tooltip="image link"/>
              </a:rPr>
              <a:t>Image Link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6421" y="2000654"/>
            <a:ext cx="10179158" cy="4229665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are you “accomplishing” or solving for inclusion now?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practical ways you can approach inclusion differently after today?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particular areas of inclusion and accessibility you’d like to address that are not changing?</a:t>
            </a:r>
          </a:p>
        </p:txBody>
      </p:sp>
    </p:spTree>
    <p:extLst>
      <p:ext uri="{BB962C8B-B14F-4D97-AF65-F5344CB8AC3E}">
        <p14:creationId xmlns:p14="http://schemas.microsoft.com/office/powerpoint/2010/main" val="334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Principles of Inclusive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14" y="2296114"/>
            <a:ext cx="9457772" cy="23044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diversity and uniqueness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an inclusive process &amp; inclusive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broader beneficial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hoto of a picnic table on recently mowed grass" title="Picnic Tab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106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52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Sitting at the Table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Table…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33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isn’t here?</a:t>
            </a:r>
          </a:p>
          <a:p>
            <a:r>
              <a:rPr lang="en-US" dirty="0" smtClean="0"/>
              <a:t>Is the table welcoming to all?</a:t>
            </a:r>
          </a:p>
          <a:p>
            <a:pPr lvl="1"/>
            <a:r>
              <a:rPr lang="en-US" dirty="0" smtClean="0"/>
              <a:t>Have they been at the table before?</a:t>
            </a:r>
          </a:p>
          <a:p>
            <a:pPr lvl="1"/>
            <a:r>
              <a:rPr lang="en-US" dirty="0" smtClean="0"/>
              <a:t>Do they know the culture of the table?</a:t>
            </a:r>
          </a:p>
          <a:p>
            <a:pPr lvl="1"/>
            <a:r>
              <a:rPr lang="en-US" dirty="0" smtClean="0"/>
              <a:t>Is the environment the table is in safe, welcoming, open?</a:t>
            </a:r>
          </a:p>
          <a:p>
            <a:r>
              <a:rPr lang="en-US" dirty="0" smtClean="0"/>
              <a:t>How is listening and capturing going to happen at the table?</a:t>
            </a:r>
          </a:p>
          <a:p>
            <a:r>
              <a:rPr lang="en-US" dirty="0" smtClean="0"/>
              <a:t>Do those at the table have real ways to have an impact? Are they empowered to act on what is discussed?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medical model of disability: motor, cognitive, hearing, and seeing" title="4 disabilit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652" y="3694114"/>
            <a:ext cx="2857500" cy="2857500"/>
          </a:xfrm>
          <a:prstGeom prst="rect">
            <a:avLst/>
          </a:prstGeom>
        </p:spPr>
      </p:pic>
      <p:pic>
        <p:nvPicPr>
          <p:cNvPr id="4" name="Picture 3" descr="8 symbols used by the NPS." title="National Parks Service a11y symbo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18" y="3694114"/>
            <a:ext cx="2857500" cy="2857500"/>
          </a:xfrm>
          <a:prstGeom prst="rect">
            <a:avLst/>
          </a:prstGeom>
        </p:spPr>
      </p:pic>
      <p:pic>
        <p:nvPicPr>
          <p:cNvPr id="3" name="Picture 2" descr="An active wheelchair user leaning forward and actively moving" title="New Wheelchair Sig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887" y="1193800"/>
            <a:ext cx="2857500" cy="2857500"/>
          </a:xfrm>
          <a:prstGeom prst="rect">
            <a:avLst/>
          </a:prstGeom>
        </p:spPr>
      </p:pic>
      <p:pic>
        <p:nvPicPr>
          <p:cNvPr id="6" name="Picture 5" descr="Traditional disability sign" title="Wheelchair symbo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62" y="1193800"/>
            <a:ext cx="2857500" cy="2857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0431" y="19367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is Disability?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8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ood board with round holes and round pegs and one square peg that doesn't fit." title="Square Peg, Round Ho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88" y="-24209"/>
            <a:ext cx="9191624" cy="68937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4209"/>
            <a:ext cx="10515600" cy="1325563"/>
          </a:xfrm>
        </p:spPr>
        <p:txBody>
          <a:bodyPr/>
          <a:lstStyle/>
          <a:p>
            <a:r>
              <a:rPr lang="en-US" dirty="0" smtClean="0"/>
              <a:t>Mismatch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23913" y="4479927"/>
            <a:ext cx="10515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Inclusive Design/Thinking can solve mismatch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23913" y="30257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Mismatch is solvable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3913" y="1764507"/>
            <a:ext cx="10515600" cy="1325563"/>
          </a:xfrm>
        </p:spPr>
        <p:txBody>
          <a:bodyPr/>
          <a:lstStyle/>
          <a:p>
            <a:r>
              <a:rPr lang="en-US" smtClean="0"/>
              <a:t>Disability is a mismatch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23913" y="4385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All experience mismatch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do inclusive design and inclusive thinking?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85900" y="2282825"/>
            <a:ext cx="9220200" cy="26606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diversity and uniqueness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an inclusive process &amp; inclusive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a broader beneficial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a11y" id="{06B6F714-2636-664E-97D9-7E5D40A31656}" vid="{F754514B-27EB-FC45-B357-A345B61D8B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Presentationa11y</Template>
  <TotalTime>236</TotalTime>
  <Words>432</Words>
  <Application>Microsoft Macintosh PowerPoint</Application>
  <PresentationFormat>Widescreen</PresentationFormat>
  <Paragraphs>107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Inclusive Design: A Change in Perspective</vt:lpstr>
      <vt:lpstr>What is Inclusive Design</vt:lpstr>
      <vt:lpstr>3 Principles of Inclusive Design</vt:lpstr>
      <vt:lpstr>Sitting at the Table</vt:lpstr>
      <vt:lpstr>About this Table…</vt:lpstr>
      <vt:lpstr>What is Disability?</vt:lpstr>
      <vt:lpstr>Mismatch</vt:lpstr>
      <vt:lpstr>Disability is a mismatch</vt:lpstr>
      <vt:lpstr>How can we do inclusive design and inclusive thinking?</vt:lpstr>
      <vt:lpstr>Principle 1 + Action</vt:lpstr>
      <vt:lpstr>Principle 2 + Action</vt:lpstr>
      <vt:lpstr>Principle 3 + Action</vt:lpstr>
      <vt:lpstr>*This* is innovation</vt:lpstr>
      <vt:lpstr>Trampoline</vt:lpstr>
      <vt:lpstr>Path</vt:lpstr>
      <vt:lpstr>Chair</vt:lpstr>
      <vt:lpstr>StopGap</vt:lpstr>
      <vt:lpstr>Learning</vt:lpstr>
      <vt:lpstr>Contacting Me:</vt:lpstr>
      <vt:lpstr>Images used:</vt:lpstr>
      <vt:lpstr>Discussion Questions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A Change in Perspective</dc:title>
  <dc:creator>Mitchell, Jess</dc:creator>
  <cp:lastModifiedBy>Mitchell, Jess</cp:lastModifiedBy>
  <cp:revision>10</cp:revision>
  <dcterms:created xsi:type="dcterms:W3CDTF">2017-05-26T19:49:42Z</dcterms:created>
  <dcterms:modified xsi:type="dcterms:W3CDTF">2017-05-31T12:26:44Z</dcterms:modified>
</cp:coreProperties>
</file>