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56" r:id="rId2"/>
    <p:sldId id="334" r:id="rId3"/>
    <p:sldId id="336" r:id="rId4"/>
    <p:sldId id="335" r:id="rId5"/>
    <p:sldId id="324" r:id="rId6"/>
    <p:sldId id="287" r:id="rId7"/>
    <p:sldId id="288" r:id="rId8"/>
    <p:sldId id="258" r:id="rId9"/>
    <p:sldId id="325" r:id="rId10"/>
    <p:sldId id="337" r:id="rId11"/>
    <p:sldId id="338" r:id="rId12"/>
    <p:sldId id="339" r:id="rId13"/>
    <p:sldId id="329" r:id="rId14"/>
    <p:sldId id="331" r:id="rId15"/>
    <p:sldId id="275" r:id="rId16"/>
    <p:sldId id="300" r:id="rId17"/>
    <p:sldId id="297" r:id="rId18"/>
    <p:sldId id="302" r:id="rId19"/>
    <p:sldId id="301" r:id="rId20"/>
    <p:sldId id="343" r:id="rId21"/>
    <p:sldId id="293" r:id="rId22"/>
    <p:sldId id="344" r:id="rId23"/>
    <p:sldId id="345" r:id="rId24"/>
    <p:sldId id="330" r:id="rId25"/>
    <p:sldId id="294" r:id="rId26"/>
    <p:sldId id="332" r:id="rId27"/>
    <p:sldId id="259" r:id="rId28"/>
    <p:sldId id="304" r:id="rId29"/>
    <p:sldId id="289" r:id="rId30"/>
    <p:sldId id="282" r:id="rId31"/>
    <p:sldId id="290" r:id="rId32"/>
    <p:sldId id="277" r:id="rId33"/>
    <p:sldId id="279" r:id="rId34"/>
    <p:sldId id="278" r:id="rId35"/>
    <p:sldId id="281" r:id="rId36"/>
    <p:sldId id="280" r:id="rId37"/>
    <p:sldId id="315" r:id="rId38"/>
    <p:sldId id="341" r:id="rId39"/>
    <p:sldId id="340" r:id="rId40"/>
    <p:sldId id="333" r:id="rId41"/>
    <p:sldId id="316" r:id="rId42"/>
    <p:sldId id="342" r:id="rId43"/>
    <p:sldId id="305" r:id="rId44"/>
    <p:sldId id="261" r:id="rId45"/>
    <p:sldId id="263" r:id="rId46"/>
    <p:sldId id="319" r:id="rId47"/>
    <p:sldId id="276" r:id="rId48"/>
    <p:sldId id="264" r:id="rId49"/>
    <p:sldId id="262" r:id="rId50"/>
    <p:sldId id="270" r:id="rId51"/>
    <p:sldId id="322" r:id="rId52"/>
    <p:sldId id="314" r:id="rId53"/>
    <p:sldId id="323" r:id="rId54"/>
    <p:sldId id="260" r:id="rId55"/>
    <p:sldId id="320" r:id="rId56"/>
    <p:sldId id="298" r:id="rId57"/>
    <p:sldId id="317" r:id="rId58"/>
    <p:sldId id="34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77"/>
    <p:restoredTop sz="88785"/>
  </p:normalViewPr>
  <p:slideViewPr>
    <p:cSldViewPr snapToGrid="0" snapToObjects="1">
      <p:cViewPr>
        <p:scale>
          <a:sx n="95" d="100"/>
          <a:sy n="95" d="100"/>
        </p:scale>
        <p:origin x="544"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1C393-D888-1644-A295-657436DFFD30}" type="datetimeFigureOut">
              <a:rPr lang="en-US" smtClean="0"/>
              <a:t>10/25/18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F806D-14B9-BB42-AA8C-AEAEC132BC2A}" type="slidenum">
              <a:rPr lang="en-US" smtClean="0"/>
              <a:t>‹#›</a:t>
            </a:fld>
            <a:endParaRPr lang="en-US"/>
          </a:p>
        </p:txBody>
      </p:sp>
    </p:spTree>
    <p:extLst>
      <p:ext uri="{BB962C8B-B14F-4D97-AF65-F5344CB8AC3E}">
        <p14:creationId xmlns:p14="http://schemas.microsoft.com/office/powerpoint/2010/main" val="1027819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A24F4-0EA3-0D40-A5CE-DC3CB24D99C0}" type="slidenum">
              <a:rPr lang="en-US" smtClean="0"/>
              <a:t>2</a:t>
            </a:fld>
            <a:endParaRPr lang="en-US"/>
          </a:p>
        </p:txBody>
      </p:sp>
    </p:spTree>
    <p:extLst>
      <p:ext uri="{BB962C8B-B14F-4D97-AF65-F5344CB8AC3E}">
        <p14:creationId xmlns:p14="http://schemas.microsoft.com/office/powerpoint/2010/main" val="1160933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14</a:t>
            </a:fld>
            <a:endParaRPr lang="en-US"/>
          </a:p>
        </p:txBody>
      </p:sp>
    </p:spTree>
    <p:extLst>
      <p:ext uri="{BB962C8B-B14F-4D97-AF65-F5344CB8AC3E}">
        <p14:creationId xmlns:p14="http://schemas.microsoft.com/office/powerpoint/2010/main" val="203868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statistics that feel</a:t>
            </a:r>
            <a:r>
              <a:rPr lang="en-US" baseline="0" dirty="0" smtClean="0"/>
              <a:t> like common sense to anyone who has written their own programs, who has felt the fear that comes with realizing that a seemingly simple functional change may result in cascading, fundamental effects throughout a hard-earned code base.</a:t>
            </a:r>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15</a:t>
            </a:fld>
            <a:endParaRPr lang="en-US"/>
          </a:p>
        </p:txBody>
      </p:sp>
    </p:spTree>
    <p:extLst>
      <p:ext uri="{BB962C8B-B14F-4D97-AF65-F5344CB8AC3E}">
        <p14:creationId xmlns:p14="http://schemas.microsoft.com/office/powerpoint/2010/main" val="131870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change is hard for those</a:t>
            </a:r>
            <a:r>
              <a:rPr lang="en-US" baseline="0" dirty="0" smtClean="0"/>
              <a:t> of us who design and implement software systems, </a:t>
            </a:r>
            <a:r>
              <a:rPr lang="en-US" dirty="0" smtClean="0"/>
              <a:t>what is change like for users?</a:t>
            </a:r>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18</a:t>
            </a:fld>
            <a:endParaRPr lang="en-US"/>
          </a:p>
        </p:txBody>
      </p:sp>
    </p:spTree>
    <p:extLst>
      <p:ext uri="{BB962C8B-B14F-4D97-AF65-F5344CB8AC3E}">
        <p14:creationId xmlns:p14="http://schemas.microsoft.com/office/powerpoint/2010/main" val="106126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C0F806D-14B9-BB42-AA8C-AEAEC132BC2A}" type="slidenum">
              <a:rPr lang="en-US" smtClean="0"/>
              <a:t>19</a:t>
            </a:fld>
            <a:endParaRPr lang="en-US"/>
          </a:p>
        </p:txBody>
      </p:sp>
    </p:spTree>
    <p:extLst>
      <p:ext uri="{BB962C8B-B14F-4D97-AF65-F5344CB8AC3E}">
        <p14:creationId xmlns:p14="http://schemas.microsoft.com/office/powerpoint/2010/main" val="1272013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26</a:t>
            </a:fld>
            <a:endParaRPr lang="en-US"/>
          </a:p>
        </p:txBody>
      </p:sp>
    </p:spTree>
    <p:extLst>
      <p:ext uri="{BB962C8B-B14F-4D97-AF65-F5344CB8AC3E}">
        <p14:creationId xmlns:p14="http://schemas.microsoft.com/office/powerpoint/2010/main" val="94527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7A24F4-0EA3-0D40-A5CE-DC3CB24D99C0}" type="slidenum">
              <a:rPr lang="en-US" smtClean="0"/>
              <a:t>29</a:t>
            </a:fld>
            <a:endParaRPr lang="en-US"/>
          </a:p>
        </p:txBody>
      </p:sp>
    </p:spTree>
    <p:extLst>
      <p:ext uri="{BB962C8B-B14F-4D97-AF65-F5344CB8AC3E}">
        <p14:creationId xmlns:p14="http://schemas.microsoft.com/office/powerpoint/2010/main" val="29532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7A24F4-0EA3-0D40-A5CE-DC3CB24D99C0}" type="slidenum">
              <a:rPr lang="en-US" smtClean="0"/>
              <a:t>31</a:t>
            </a:fld>
            <a:endParaRPr lang="en-US"/>
          </a:p>
        </p:txBody>
      </p:sp>
    </p:spTree>
    <p:extLst>
      <p:ext uri="{BB962C8B-B14F-4D97-AF65-F5344CB8AC3E}">
        <p14:creationId xmlns:p14="http://schemas.microsoft.com/office/powerpoint/2010/main" val="58464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15389-7FFF-E545-8FDE-689C406C7EDB}" type="slidenum">
              <a:rPr lang="en-US" smtClean="0"/>
              <a:t>41</a:t>
            </a:fld>
            <a:endParaRPr lang="en-US"/>
          </a:p>
        </p:txBody>
      </p:sp>
    </p:spTree>
    <p:extLst>
      <p:ext uri="{BB962C8B-B14F-4D97-AF65-F5344CB8AC3E}">
        <p14:creationId xmlns:p14="http://schemas.microsoft.com/office/powerpoint/2010/main" val="1536502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0F806D-14B9-BB42-AA8C-AEAEC132BC2A}" type="slidenum">
              <a:rPr lang="en-US" smtClean="0"/>
              <a:t>44</a:t>
            </a:fld>
            <a:endParaRPr lang="en-US"/>
          </a:p>
        </p:txBody>
      </p:sp>
    </p:spTree>
    <p:extLst>
      <p:ext uri="{BB962C8B-B14F-4D97-AF65-F5344CB8AC3E}">
        <p14:creationId xmlns:p14="http://schemas.microsoft.com/office/powerpoint/2010/main" val="147795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45</a:t>
            </a:fld>
            <a:endParaRPr lang="en-US"/>
          </a:p>
        </p:txBody>
      </p:sp>
    </p:spTree>
    <p:extLst>
      <p:ext uri="{BB962C8B-B14F-4D97-AF65-F5344CB8AC3E}">
        <p14:creationId xmlns:p14="http://schemas.microsoft.com/office/powerpoint/2010/main" val="20324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3</a:t>
            </a:fld>
            <a:endParaRPr lang="en-US"/>
          </a:p>
        </p:txBody>
      </p:sp>
    </p:spTree>
    <p:extLst>
      <p:ext uri="{BB962C8B-B14F-4D97-AF65-F5344CB8AC3E}">
        <p14:creationId xmlns:p14="http://schemas.microsoft.com/office/powerpoint/2010/main" val="90029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A24F4-0EA3-0D40-A5CE-DC3CB24D99C0}" type="slidenum">
              <a:rPr lang="en-US" smtClean="0"/>
              <a:t>4</a:t>
            </a:fld>
            <a:endParaRPr lang="en-US"/>
          </a:p>
        </p:txBody>
      </p:sp>
    </p:spTree>
    <p:extLst>
      <p:ext uri="{BB962C8B-B14F-4D97-AF65-F5344CB8AC3E}">
        <p14:creationId xmlns:p14="http://schemas.microsoft.com/office/powerpoint/2010/main" val="89752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5</a:t>
            </a:fld>
            <a:endParaRPr lang="en-US"/>
          </a:p>
        </p:txBody>
      </p:sp>
    </p:spTree>
    <p:extLst>
      <p:ext uri="{BB962C8B-B14F-4D97-AF65-F5344CB8AC3E}">
        <p14:creationId xmlns:p14="http://schemas.microsoft.com/office/powerpoint/2010/main" val="1909793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A24F4-0EA3-0D40-A5CE-DC3CB24D99C0}" type="slidenum">
              <a:rPr lang="en-US" smtClean="0"/>
              <a:t>6</a:t>
            </a:fld>
            <a:endParaRPr lang="en-US"/>
          </a:p>
        </p:txBody>
      </p:sp>
    </p:spTree>
    <p:extLst>
      <p:ext uri="{BB962C8B-B14F-4D97-AF65-F5344CB8AC3E}">
        <p14:creationId xmlns:p14="http://schemas.microsoft.com/office/powerpoint/2010/main" val="99922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A24F4-0EA3-0D40-A5CE-DC3CB24D99C0}" type="slidenum">
              <a:rPr lang="en-US" smtClean="0"/>
              <a:t>7</a:t>
            </a:fld>
            <a:endParaRPr lang="en-US"/>
          </a:p>
        </p:txBody>
      </p:sp>
    </p:spTree>
    <p:extLst>
      <p:ext uri="{BB962C8B-B14F-4D97-AF65-F5344CB8AC3E}">
        <p14:creationId xmlns:p14="http://schemas.microsoft.com/office/powerpoint/2010/main" val="192794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This is to say, and perhaps I’m pointing out the obvious, that the ways in which we create our technologies—the techniques and values and social dynamics that we practice with, and invest within them—will have fundamental shaping effects on the kinds of technologies we can create, and on what can be done and expressed with them. Put</a:t>
            </a:r>
            <a:r>
              <a:rPr lang="en-US" b="0" baseline="0" dirty="0" smtClean="0">
                <a:effectLst/>
              </a:rPr>
              <a:t> simply, too simply, </a:t>
            </a:r>
            <a:r>
              <a:rPr lang="en-US" b="0" i="1" baseline="0" dirty="0" smtClean="0">
                <a:effectLst/>
              </a:rPr>
              <a:t>how</a:t>
            </a:r>
            <a:r>
              <a:rPr lang="en-US" b="0" baseline="0" dirty="0" smtClean="0">
                <a:effectLst/>
              </a:rPr>
              <a:t> we design is </a:t>
            </a:r>
            <a:r>
              <a:rPr lang="en-US" b="0" i="1" baseline="0" dirty="0" smtClean="0">
                <a:effectLst/>
              </a:rPr>
              <a:t>what</a:t>
            </a:r>
            <a:r>
              <a:rPr lang="en-US" b="0" baseline="0" dirty="0" smtClean="0">
                <a:effectLst/>
              </a:rPr>
              <a:t> we design.</a:t>
            </a:r>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8</a:t>
            </a:fld>
            <a:endParaRPr lang="en-US"/>
          </a:p>
        </p:txBody>
      </p:sp>
    </p:spTree>
    <p:extLst>
      <p:ext uri="{BB962C8B-B14F-4D97-AF65-F5344CB8AC3E}">
        <p14:creationId xmlns:p14="http://schemas.microsoft.com/office/powerpoint/2010/main" val="6064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7A24F4-0EA3-0D40-A5CE-DC3CB24D99C0}" type="slidenum">
              <a:rPr lang="en-US" smtClean="0"/>
              <a:t>9</a:t>
            </a:fld>
            <a:endParaRPr lang="en-US"/>
          </a:p>
        </p:txBody>
      </p:sp>
    </p:spTree>
    <p:extLst>
      <p:ext uri="{BB962C8B-B14F-4D97-AF65-F5344CB8AC3E}">
        <p14:creationId xmlns:p14="http://schemas.microsoft.com/office/powerpoint/2010/main" val="1035220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F806D-14B9-BB42-AA8C-AEAEC132BC2A}" type="slidenum">
              <a:rPr lang="en-US" smtClean="0"/>
              <a:t>13</a:t>
            </a:fld>
            <a:endParaRPr lang="en-US"/>
          </a:p>
        </p:txBody>
      </p:sp>
    </p:spTree>
    <p:extLst>
      <p:ext uri="{BB962C8B-B14F-4D97-AF65-F5344CB8AC3E}">
        <p14:creationId xmlns:p14="http://schemas.microsoft.com/office/powerpoint/2010/main" val="203652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AC78FA-DE0C-5C49-B7DD-C4BF1B194F5A}" type="datetimeFigureOut">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AC78FA-DE0C-5C49-B7DD-C4BF1B194F5A}" type="datetimeFigureOut">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AC78FA-DE0C-5C49-B7DD-C4BF1B194F5A}" type="datetimeFigureOut">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lvl1pPr>
              <a:defRPr>
                <a:solidFill>
                  <a:srgbClr val="D6D6D6"/>
                </a:solidFill>
                <a:latin typeface="+mn-lt"/>
                <a:ea typeface="+mn-ea"/>
                <a:cs typeface="+mn-cs"/>
                <a:sym typeface="Garamond"/>
              </a:defRPr>
            </a:lvl1pPr>
          </a:lstStyle>
          <a:p>
            <a:r>
              <a:t>Title Text</a:t>
            </a:r>
          </a:p>
        </p:txBody>
      </p:sp>
      <p:sp>
        <p:nvSpPr>
          <p:cNvPr id="23" name="Body Level One…"/>
          <p:cNvSpPr txBox="1">
            <a:spLocks noGrp="1"/>
          </p:cNvSpPr>
          <p:nvPr>
            <p:ph type="body" idx="1"/>
          </p:nvPr>
        </p:nvSpPr>
        <p:spPr>
          <a:xfrm>
            <a:off x="1190625" y="1946672"/>
            <a:ext cx="9810750" cy="4018359"/>
          </a:xfrm>
          <a:prstGeom prst="rect">
            <a:avLst/>
          </a:prstGeom>
        </p:spPr>
        <p:txBody>
          <a:bodyPr/>
          <a:lstStyle>
            <a:lvl1pPr>
              <a:spcBef>
                <a:spcPts val="1687"/>
              </a:spcBef>
              <a:defRPr>
                <a:solidFill>
                  <a:srgbClr val="D6D6D6"/>
                </a:solidFill>
              </a:defRPr>
            </a:lvl1pPr>
            <a:lvl2pPr>
              <a:spcBef>
                <a:spcPts val="1687"/>
              </a:spcBef>
              <a:defRPr>
                <a:solidFill>
                  <a:srgbClr val="D6D6D6"/>
                </a:solidFill>
              </a:defRPr>
            </a:lvl2pPr>
            <a:lvl3pPr>
              <a:spcBef>
                <a:spcPts val="1687"/>
              </a:spcBef>
              <a:defRPr>
                <a:solidFill>
                  <a:srgbClr val="D6D6D6"/>
                </a:solidFill>
              </a:defRPr>
            </a:lvl3pPr>
            <a:lvl4pPr>
              <a:spcBef>
                <a:spcPts val="1687"/>
              </a:spcBef>
              <a:defRPr>
                <a:solidFill>
                  <a:srgbClr val="D6D6D6"/>
                </a:solidFill>
              </a:defRPr>
            </a:lvl4pPr>
            <a:lvl5pPr>
              <a:spcBef>
                <a:spcPts val="1687"/>
              </a:spcBef>
              <a:defRPr>
                <a:solidFill>
                  <a:srgbClr val="D6D6D6"/>
                </a:solidFill>
              </a:defRPr>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49569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Calibri Light" charset="0"/>
                <a:ea typeface="Calibri Light" charset="0"/>
                <a:cs typeface="Calibri Light" charset="0"/>
              </a:defRPr>
            </a:lvl1pPr>
            <a:lvl2pPr>
              <a:defRPr b="0" i="0">
                <a:latin typeface="Calibri Light" charset="0"/>
                <a:ea typeface="Calibri Light" charset="0"/>
                <a:cs typeface="Calibri Light" charset="0"/>
              </a:defRPr>
            </a:lvl2pPr>
            <a:lvl3pPr>
              <a:defRPr b="0" i="0">
                <a:latin typeface="Calibri Light" charset="0"/>
                <a:ea typeface="Calibri Light" charset="0"/>
                <a:cs typeface="Calibri Light" charset="0"/>
              </a:defRPr>
            </a:lvl3pPr>
            <a:lvl4pPr>
              <a:defRPr b="0" i="0">
                <a:latin typeface="Calibri Light" charset="0"/>
                <a:ea typeface="Calibri Light" charset="0"/>
                <a:cs typeface="Calibri Light" charset="0"/>
              </a:defRPr>
            </a:lvl4pPr>
            <a:lvl5pPr>
              <a:defRPr b="0" i="0">
                <a:latin typeface="Calibri Light" charset="0"/>
                <a:ea typeface="Calibri Light" charset="0"/>
                <a:cs typeface="Calibri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3AC78FA-DE0C-5C49-B7DD-C4BF1B194F5A}" type="datetimeFigureOut">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AC78FA-DE0C-5C49-B7DD-C4BF1B194F5A}" type="datetimeFigureOut">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3AC78FA-DE0C-5C49-B7DD-C4BF1B194F5A}" type="datetimeFigureOut">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AC78FA-DE0C-5C49-B7DD-C4BF1B194F5A}" type="datetimeFigureOut">
              <a:rPr lang="en-US" smtClean="0"/>
              <a:t>10/25/18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AC78FA-DE0C-5C49-B7DD-C4BF1B194F5A}" type="datetimeFigureOut">
              <a:rPr lang="en-US" smtClean="0"/>
              <a:t>10/25/18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C78FA-DE0C-5C49-B7DD-C4BF1B194F5A}" type="datetimeFigureOut">
              <a:rPr lang="en-US" smtClean="0"/>
              <a:t>10/25/18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AC78FA-DE0C-5C49-B7DD-C4BF1B194F5A}" type="datetimeFigureOut">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AC78FA-DE0C-5C49-B7DD-C4BF1B194F5A}" type="datetimeFigureOut">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89B66-5229-204B-9B81-6B4D6AB53B4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C78FA-DE0C-5C49-B7DD-C4BF1B194F5A}" type="datetimeFigureOut">
              <a:rPr lang="en-US" smtClean="0"/>
              <a:t>10/25/18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89B66-5229-204B-9B81-6B4D6AB53B4A}" type="slidenum">
              <a:rPr lang="en-US" smtClean="0"/>
              <a:t>‹#›</a:t>
            </a:fld>
            <a:endParaRPr lang="en-US"/>
          </a:p>
        </p:txBody>
      </p:sp>
    </p:spTree>
    <p:extLst>
      <p:ext uri="{BB962C8B-B14F-4D97-AF65-F5344CB8AC3E}">
        <p14:creationId xmlns:p14="http://schemas.microsoft.com/office/powerpoint/2010/main" val="7531503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Calibri Light" charset="0"/>
          <a:cs typeface="Calibr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Calibri Light" charset="0"/>
          <a:cs typeface="Calibr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Calibri Light" charset="0"/>
          <a:cs typeface="Calibr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Calibri Light" charset="0"/>
          <a:cs typeface="Calibr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f"/></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12.xml"/><Relationship Id="rId2" Type="http://schemas.openxmlformats.org/officeDocument/2006/relationships/image" Target="../media/image13.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cclark@ocadu.c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96479"/>
            <a:ext cx="9144000" cy="2387600"/>
          </a:xfrm>
        </p:spPr>
        <p:txBody>
          <a:bodyPr>
            <a:normAutofit/>
          </a:bodyPr>
          <a:lstStyle/>
          <a:p>
            <a:r>
              <a:rPr lang="en-US" dirty="0" smtClean="0"/>
              <a:t>Inclusive Design: Perspectives in Action</a:t>
            </a:r>
            <a:endParaRPr lang="en-US" dirty="0"/>
          </a:p>
        </p:txBody>
      </p:sp>
      <p:sp>
        <p:nvSpPr>
          <p:cNvPr id="3" name="Subtitle 2"/>
          <p:cNvSpPr>
            <a:spLocks noGrp="1"/>
          </p:cNvSpPr>
          <p:nvPr>
            <p:ph type="subTitle" idx="1"/>
          </p:nvPr>
        </p:nvSpPr>
        <p:spPr/>
        <p:txBody>
          <a:bodyPr>
            <a:noAutofit/>
          </a:bodyPr>
          <a:lstStyle/>
          <a:p>
            <a:endParaRPr lang="en-US" dirty="0" smtClean="0"/>
          </a:p>
          <a:p>
            <a:endParaRPr lang="en-US" dirty="0"/>
          </a:p>
          <a:p>
            <a:r>
              <a:rPr lang="en-US" b="1" dirty="0" smtClean="0">
                <a:latin typeface="Calibri" charset="0"/>
                <a:ea typeface="Calibri" charset="0"/>
                <a:cs typeface="Calibri" charset="0"/>
              </a:rPr>
              <a:t>Colin Clark, Lead Software Architect</a:t>
            </a:r>
          </a:p>
          <a:p>
            <a:r>
              <a:rPr lang="en-US" dirty="0" smtClean="0"/>
              <a:t>Inclusive </a:t>
            </a:r>
            <a:r>
              <a:rPr lang="en-US" dirty="0" smtClean="0"/>
              <a:t>Design Research Centre, OCAD University</a:t>
            </a:r>
          </a:p>
          <a:p>
            <a:endParaRPr lang="en-US" dirty="0"/>
          </a:p>
        </p:txBody>
      </p:sp>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thinking Disability"/>
          <p:cNvSpPr txBox="1">
            <a:spLocks noGrp="1"/>
          </p:cNvSpPr>
          <p:nvPr>
            <p:ph type="title"/>
          </p:nvPr>
        </p:nvSpPr>
        <p:spPr>
          <a:prstGeom prst="rect">
            <a:avLst/>
          </a:prstGeom>
        </p:spPr>
        <p:txBody>
          <a:bodyPr/>
          <a:lstStyle/>
          <a:p>
            <a:r>
              <a:t>Rethinking Disability</a:t>
            </a:r>
          </a:p>
        </p:txBody>
      </p:sp>
      <p:pic>
        <p:nvPicPr>
          <p:cNvPr id="266" name="2038512161_30b90e67e3_z.jpg" descr="2038512161_30b90e67e3_z.jpg"/>
          <p:cNvPicPr>
            <a:picLocks noChangeAspect="1"/>
          </p:cNvPicPr>
          <p:nvPr/>
        </p:nvPicPr>
        <p:blipFill>
          <a:blip r:embed="rId2">
            <a:extLst/>
          </a:blip>
          <a:stretch>
            <a:fillRect/>
          </a:stretch>
        </p:blipFill>
        <p:spPr>
          <a:xfrm>
            <a:off x="3649266" y="2223493"/>
            <a:ext cx="4884539" cy="3663404"/>
          </a:xfrm>
          <a:prstGeom prst="rect">
            <a:avLst/>
          </a:prstGeom>
          <a:ln w="12700">
            <a:miter lim="400000"/>
          </a:ln>
        </p:spPr>
      </p:pic>
      <p:sp>
        <p:nvSpPr>
          <p:cNvPr id="267" name="Circle"/>
          <p:cNvSpPr/>
          <p:nvPr/>
        </p:nvSpPr>
        <p:spPr>
          <a:xfrm>
            <a:off x="4015383" y="1973461"/>
            <a:ext cx="4143375" cy="4143375"/>
          </a:xfrm>
          <a:prstGeom prst="ellipse">
            <a:avLst/>
          </a:prstGeom>
          <a:ln w="317500">
            <a:solidFill>
              <a:srgbClr val="9D504D"/>
            </a:solidFill>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68" name="Line"/>
          <p:cNvSpPr/>
          <p:nvPr/>
        </p:nvSpPr>
        <p:spPr>
          <a:xfrm>
            <a:off x="4560094" y="2696766"/>
            <a:ext cx="2839641" cy="2911078"/>
          </a:xfrm>
          <a:prstGeom prst="line">
            <a:avLst/>
          </a:prstGeom>
          <a:ln w="317500">
            <a:solidFill>
              <a:srgbClr val="9D504D"/>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Tree>
    <p:extLst>
      <p:ext uri="{BB962C8B-B14F-4D97-AF65-F5344CB8AC3E}">
        <p14:creationId xmlns:p14="http://schemas.microsoft.com/office/powerpoint/2010/main" val="35853743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thinking Disability"/>
          <p:cNvSpPr txBox="1">
            <a:spLocks noGrp="1"/>
          </p:cNvSpPr>
          <p:nvPr>
            <p:ph type="title"/>
          </p:nvPr>
        </p:nvSpPr>
        <p:spPr>
          <a:prstGeom prst="rect">
            <a:avLst/>
          </a:prstGeom>
        </p:spPr>
        <p:txBody>
          <a:bodyPr/>
          <a:lstStyle/>
          <a:p>
            <a:r>
              <a:t>Rethinking Disability</a:t>
            </a:r>
          </a:p>
        </p:txBody>
      </p:sp>
      <p:sp>
        <p:nvSpPr>
          <p:cNvPr id="271" name="A mismatch between the…"/>
          <p:cNvSpPr txBox="1">
            <a:spLocks noGrp="1"/>
          </p:cNvSpPr>
          <p:nvPr>
            <p:ph type="body" sz="half" idx="1"/>
          </p:nvPr>
        </p:nvSpPr>
        <p:spPr>
          <a:xfrm>
            <a:off x="2464498" y="1957950"/>
            <a:ext cx="7287387" cy="4563070"/>
          </a:xfrm>
          <a:prstGeom prst="rect">
            <a:avLst/>
          </a:prstGeom>
        </p:spPr>
        <p:txBody>
          <a:bodyPr/>
          <a:lstStyle/>
          <a:p>
            <a:pPr marL="0" indent="0">
              <a:buSzTx/>
              <a:buNone/>
              <a:defRPr sz="4800"/>
            </a:pPr>
            <a:r>
              <a:rPr dirty="0"/>
              <a:t>A </a:t>
            </a:r>
            <a:r>
              <a:rPr dirty="0">
                <a:solidFill>
                  <a:srgbClr val="9D504D"/>
                </a:solidFill>
              </a:rPr>
              <a:t>mismatch</a:t>
            </a:r>
            <a:r>
              <a:rPr dirty="0"/>
              <a:t> between the </a:t>
            </a:r>
          </a:p>
          <a:p>
            <a:pPr marL="0" indent="0">
              <a:buSzTx/>
              <a:buNone/>
              <a:defRPr sz="4800"/>
            </a:pPr>
            <a:r>
              <a:rPr dirty="0"/>
              <a:t>    </a:t>
            </a:r>
            <a:r>
              <a:rPr dirty="0">
                <a:solidFill>
                  <a:srgbClr val="FFB665"/>
                </a:solidFill>
              </a:rPr>
              <a:t>individual</a:t>
            </a:r>
            <a:r>
              <a:rPr dirty="0"/>
              <a:t> </a:t>
            </a:r>
          </a:p>
          <a:p>
            <a:pPr marL="0" indent="0">
              <a:buSzTx/>
              <a:buNone/>
              <a:defRPr sz="4800"/>
            </a:pPr>
            <a:r>
              <a:rPr dirty="0"/>
              <a:t>and the </a:t>
            </a:r>
          </a:p>
          <a:p>
            <a:pPr marL="0" lvl="1" indent="535762">
              <a:buNone/>
              <a:defRPr sz="4800">
                <a:solidFill>
                  <a:srgbClr val="FFB665"/>
                </a:solidFill>
              </a:defRPr>
            </a:pPr>
            <a:r>
              <a:rPr dirty="0"/>
              <a:t>environment</a:t>
            </a:r>
          </a:p>
        </p:txBody>
      </p:sp>
    </p:spTree>
    <p:extLst>
      <p:ext uri="{BB962C8B-B14F-4D97-AF65-F5344CB8AC3E}">
        <p14:creationId xmlns:p14="http://schemas.microsoft.com/office/powerpoint/2010/main" val="9952294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Accessibility is..."/>
          <p:cNvSpPr txBox="1">
            <a:spLocks noGrp="1"/>
          </p:cNvSpPr>
          <p:nvPr>
            <p:ph type="title"/>
          </p:nvPr>
        </p:nvSpPr>
        <p:spPr>
          <a:prstGeom prst="rect">
            <a:avLst/>
          </a:prstGeom>
        </p:spPr>
        <p:txBody>
          <a:bodyPr/>
          <a:lstStyle/>
          <a:p>
            <a:r>
              <a:t>Accessibility is...</a:t>
            </a:r>
          </a:p>
        </p:txBody>
      </p:sp>
      <p:sp>
        <p:nvSpPr>
          <p:cNvPr id="274" name="the ability of the environment…"/>
          <p:cNvSpPr txBox="1">
            <a:spLocks noGrp="1"/>
          </p:cNvSpPr>
          <p:nvPr>
            <p:ph type="body" idx="1"/>
          </p:nvPr>
        </p:nvSpPr>
        <p:spPr>
          <a:xfrm>
            <a:off x="1133826" y="2673181"/>
            <a:ext cx="9626032" cy="4018359"/>
          </a:xfrm>
          <a:prstGeom prst="rect">
            <a:avLst/>
          </a:prstGeom>
        </p:spPr>
        <p:txBody>
          <a:bodyPr/>
          <a:lstStyle/>
          <a:p>
            <a:pPr marL="0" indent="0" algn="ctr">
              <a:buSzTx/>
              <a:buNone/>
              <a:defRPr sz="4800"/>
            </a:pPr>
            <a:r>
              <a:rPr dirty="0"/>
              <a:t>the </a:t>
            </a:r>
            <a:r>
              <a:rPr dirty="0">
                <a:solidFill>
                  <a:srgbClr val="FFB665"/>
                </a:solidFill>
              </a:rPr>
              <a:t>ability of the environment </a:t>
            </a:r>
          </a:p>
          <a:p>
            <a:pPr marL="0" indent="0" algn="ctr">
              <a:buSzTx/>
              <a:buNone/>
              <a:defRPr sz="4800"/>
            </a:pPr>
            <a:r>
              <a:rPr dirty="0"/>
              <a:t>to </a:t>
            </a:r>
            <a:r>
              <a:rPr lang="en-CA" dirty="0" smtClean="0">
                <a:solidFill>
                  <a:srgbClr val="9D504D"/>
                </a:solidFill>
              </a:rPr>
              <a:t>meet </a:t>
            </a:r>
            <a:r>
              <a:rPr dirty="0" smtClean="0">
                <a:solidFill>
                  <a:srgbClr val="9D504D"/>
                </a:solidFill>
              </a:rPr>
              <a:t>the </a:t>
            </a:r>
            <a:r>
              <a:rPr dirty="0">
                <a:solidFill>
                  <a:srgbClr val="9D504D"/>
                </a:solidFill>
              </a:rPr>
              <a:t>needs of the individual</a:t>
            </a:r>
          </a:p>
        </p:txBody>
      </p:sp>
    </p:spTree>
    <p:extLst>
      <p:ext uri="{BB962C8B-B14F-4D97-AF65-F5344CB8AC3E}">
        <p14:creationId xmlns:p14="http://schemas.microsoft.com/office/powerpoint/2010/main" val="193992647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Dimensions of Inclusiv</a:t>
            </a:r>
            <a:r>
              <a:rPr lang="en-US" dirty="0" smtClean="0"/>
              <a:t>e Design</a:t>
            </a:r>
            <a:endParaRPr lang="en-US" dirty="0"/>
          </a:p>
        </p:txBody>
      </p:sp>
      <p:sp>
        <p:nvSpPr>
          <p:cNvPr id="3" name="Content Placeholder 2"/>
          <p:cNvSpPr>
            <a:spLocks noGrp="1"/>
          </p:cNvSpPr>
          <p:nvPr>
            <p:ph idx="1"/>
          </p:nvPr>
        </p:nvSpPr>
        <p:spPr>
          <a:xfrm>
            <a:off x="838200" y="1543237"/>
            <a:ext cx="10515600" cy="4351338"/>
          </a:xfrm>
        </p:spPr>
        <p:txBody>
          <a:bodyPr>
            <a:noAutofit/>
          </a:bodyPr>
          <a:lstStyle/>
          <a:p>
            <a:pPr marL="514350" indent="-514350">
              <a:buFont typeface="+mj-lt"/>
              <a:buAutoNum type="arabicPeriod"/>
            </a:pPr>
            <a:r>
              <a:rPr lang="en-US" sz="3600" dirty="0"/>
              <a:t>Recognize, respect, and design for human uniqueness and variability. </a:t>
            </a:r>
            <a:endParaRPr lang="en-US" sz="3600" dirty="0" smtClean="0"/>
          </a:p>
          <a:p>
            <a:pPr marL="514350" indent="-514350">
              <a:buFont typeface="+mj-lt"/>
              <a:buAutoNum type="arabicPeriod"/>
            </a:pPr>
            <a:r>
              <a:rPr lang="en-US" sz="3600" dirty="0" smtClean="0"/>
              <a:t>Use </a:t>
            </a:r>
            <a:r>
              <a:rPr lang="en-US" sz="3600" dirty="0"/>
              <a:t>inclusive, open &amp; transparent processes, and co-design with people who have a diversity of perspectives, including people that can’t use or have difficulty using the current environments. </a:t>
            </a:r>
            <a:endParaRPr lang="en-US" sz="3600" dirty="0" smtClean="0"/>
          </a:p>
          <a:p>
            <a:pPr marL="514350" indent="-514350">
              <a:buFont typeface="+mj-lt"/>
              <a:buAutoNum type="arabicPeriod"/>
            </a:pPr>
            <a:r>
              <a:rPr lang="en-US" sz="3600" dirty="0" smtClean="0"/>
              <a:t>Realize </a:t>
            </a:r>
            <a:r>
              <a:rPr lang="en-US" sz="3600" dirty="0"/>
              <a:t>that you are designing in a complex adaptive system</a:t>
            </a:r>
            <a:endParaRPr lang="en-US" sz="3600" dirty="0"/>
          </a:p>
        </p:txBody>
      </p:sp>
    </p:spTree>
    <p:extLst>
      <p:ext uri="{BB962C8B-B14F-4D97-AF65-F5344CB8AC3E}">
        <p14:creationId xmlns:p14="http://schemas.microsoft.com/office/powerpoint/2010/main" val="1163003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26" y="2324871"/>
            <a:ext cx="10709229" cy="1789930"/>
          </a:xfrm>
        </p:spPr>
        <p:txBody>
          <a:bodyPr>
            <a:normAutofit/>
          </a:bodyPr>
          <a:lstStyle/>
          <a:p>
            <a:pPr marL="0" indent="0" algn="ctr">
              <a:buNone/>
            </a:pPr>
            <a:r>
              <a:rPr lang="en-US" sz="6500" dirty="0" smtClean="0">
                <a:latin typeface="+mj-lt"/>
              </a:rPr>
              <a:t>Reflecting on our power</a:t>
            </a:r>
            <a:endParaRPr lang="en-US" sz="6500" dirty="0" smtClean="0">
              <a:latin typeface="+mj-lt"/>
            </a:endParaRPr>
          </a:p>
          <a:p>
            <a:pPr marL="0" indent="0" algn="r">
              <a:buNone/>
            </a:pPr>
            <a:endParaRPr lang="en-US" sz="7200" dirty="0" smtClean="0"/>
          </a:p>
        </p:txBody>
      </p:sp>
    </p:spTree>
    <p:extLst>
      <p:ext uri="{BB962C8B-B14F-4D97-AF65-F5344CB8AC3E}">
        <p14:creationId xmlns:p14="http://schemas.microsoft.com/office/powerpoint/2010/main" val="106428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Tyranny of Change</a:t>
            </a:r>
            <a:endParaRPr lang="en-US" dirty="0"/>
          </a:p>
        </p:txBody>
      </p:sp>
      <p:sp>
        <p:nvSpPr>
          <p:cNvPr id="3" name="Content Placeholder 2"/>
          <p:cNvSpPr>
            <a:spLocks noGrp="1"/>
          </p:cNvSpPr>
          <p:nvPr>
            <p:ph idx="1"/>
          </p:nvPr>
        </p:nvSpPr>
        <p:spPr>
          <a:xfrm>
            <a:off x="838200" y="1543237"/>
            <a:ext cx="10515600" cy="4351338"/>
          </a:xfrm>
        </p:spPr>
        <p:txBody>
          <a:bodyPr>
            <a:noAutofit/>
          </a:bodyPr>
          <a:lstStyle/>
          <a:p>
            <a:r>
              <a:rPr lang="en-US" sz="3200" dirty="0" smtClean="0"/>
              <a:t>More than </a:t>
            </a:r>
            <a:r>
              <a:rPr lang="en-US" sz="3200" dirty="0"/>
              <a:t>80% of the total cost of software development is devoted to software </a:t>
            </a:r>
            <a:r>
              <a:rPr lang="en-US" sz="3200" dirty="0" smtClean="0"/>
              <a:t>maintenance</a:t>
            </a:r>
            <a:r>
              <a:rPr lang="mr-IN" sz="3200" dirty="0" smtClean="0"/>
              <a:t>…</a:t>
            </a:r>
            <a:r>
              <a:rPr lang="en-US" sz="3200" dirty="0" smtClean="0"/>
              <a:t> </a:t>
            </a:r>
            <a:r>
              <a:rPr lang="en-US" sz="3200" dirty="0"/>
              <a:t>mainly due to the need for software systems to evolve in the face of changing </a:t>
            </a:r>
            <a:r>
              <a:rPr lang="en-US" sz="3200" dirty="0" smtClean="0"/>
              <a:t>requirements</a:t>
            </a:r>
            <a:r>
              <a:rPr lang="en-CA" sz="3200" dirty="0" smtClean="0"/>
              <a:t>.</a:t>
            </a:r>
          </a:p>
          <a:p>
            <a:r>
              <a:rPr lang="en-US" sz="3200" dirty="0" smtClean="0"/>
              <a:t>Unanticipated </a:t>
            </a:r>
            <a:r>
              <a:rPr lang="en-US" sz="3200" dirty="0"/>
              <a:t>requirement </a:t>
            </a:r>
            <a:r>
              <a:rPr lang="en-US" sz="3200" dirty="0" smtClean="0"/>
              <a:t>changes</a:t>
            </a:r>
            <a:r>
              <a:rPr lang="mr-IN" sz="3200" dirty="0" smtClean="0"/>
              <a:t>…</a:t>
            </a:r>
            <a:r>
              <a:rPr lang="en-CA" sz="3200" dirty="0" smtClean="0"/>
              <a:t> </a:t>
            </a:r>
            <a:r>
              <a:rPr lang="en-US" sz="3200" dirty="0" smtClean="0"/>
              <a:t>account </a:t>
            </a:r>
            <a:r>
              <a:rPr lang="en-US" sz="3200" dirty="0"/>
              <a:t>for most of the technical complications and related costs of evolving software. </a:t>
            </a:r>
            <a:endParaRPr lang="en-US" sz="3200" dirty="0" smtClean="0"/>
          </a:p>
          <a:p>
            <a:r>
              <a:rPr lang="en-US" sz="3200" dirty="0" err="1"/>
              <a:t>Kniesel</a:t>
            </a:r>
            <a:r>
              <a:rPr lang="en-US" sz="3200" dirty="0"/>
              <a:t>, et. al. (2002) “Unanticipated Software Evolution.” </a:t>
            </a:r>
            <a:r>
              <a:rPr lang="en-US" sz="3200" dirty="0" smtClean="0"/>
              <a:t>In </a:t>
            </a:r>
            <a:r>
              <a:rPr lang="en-US" sz="3200" dirty="0"/>
              <a:t>J. Hernandez and A. Moreira (Eds.): ECOOP 2002 Workshops, LNCS 2548, pp. 92–106.</a:t>
            </a:r>
          </a:p>
          <a:p>
            <a:endParaRPr lang="en-US" sz="3200" dirty="0"/>
          </a:p>
          <a:p>
            <a:endParaRPr lang="en-US" sz="3200" dirty="0"/>
          </a:p>
        </p:txBody>
      </p:sp>
    </p:spTree>
    <p:extLst>
      <p:ext uri="{BB962C8B-B14F-4D97-AF65-F5344CB8AC3E}">
        <p14:creationId xmlns:p14="http://schemas.microsoft.com/office/powerpoint/2010/main" val="1308533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Hard for Designers</a:t>
            </a:r>
            <a:r>
              <a:rPr lang="mr-IN" dirty="0" smtClean="0"/>
              <a:t>…</a:t>
            </a:r>
            <a:endParaRPr lang="en-US" dirty="0"/>
          </a:p>
        </p:txBody>
      </p:sp>
      <p:sp>
        <p:nvSpPr>
          <p:cNvPr id="3" name="Content Placeholder 2"/>
          <p:cNvSpPr>
            <a:spLocks noGrp="1"/>
          </p:cNvSpPr>
          <p:nvPr>
            <p:ph idx="1"/>
          </p:nvPr>
        </p:nvSpPr>
        <p:spPr>
          <a:xfrm>
            <a:off x="838200" y="1825624"/>
            <a:ext cx="8144435" cy="4655857"/>
          </a:xfrm>
        </p:spPr>
        <p:txBody>
          <a:bodyPr/>
          <a:lstStyle/>
          <a:p>
            <a:r>
              <a:rPr lang="en-US" dirty="0" smtClean="0"/>
              <a:t>Change has, from the perspective of software practice, inordinately been treated as something to </a:t>
            </a:r>
            <a:r>
              <a:rPr lang="en-US" b="1" dirty="0" smtClean="0">
                <a:latin typeface="Calibri" charset="0"/>
                <a:ea typeface="Calibri" charset="0"/>
                <a:cs typeface="Calibri" charset="0"/>
              </a:rPr>
              <a:t>avoid</a:t>
            </a:r>
            <a:r>
              <a:rPr lang="en-US" dirty="0" smtClean="0"/>
              <a:t>, </a:t>
            </a:r>
            <a:r>
              <a:rPr lang="en-US" b="1" dirty="0" smtClean="0">
                <a:latin typeface="Calibri" charset="0"/>
                <a:ea typeface="Calibri" charset="0"/>
                <a:cs typeface="Calibri" charset="0"/>
              </a:rPr>
              <a:t>minimize</a:t>
            </a:r>
            <a:r>
              <a:rPr lang="en-US" dirty="0" smtClean="0"/>
              <a:t>, </a:t>
            </a:r>
            <a:r>
              <a:rPr lang="en-US" b="1" dirty="0" smtClean="0">
                <a:latin typeface="Calibri" charset="0"/>
                <a:ea typeface="Calibri" charset="0"/>
                <a:cs typeface="Calibri" charset="0"/>
              </a:rPr>
              <a:t>control</a:t>
            </a:r>
            <a:r>
              <a:rPr lang="en-US" dirty="0" smtClean="0"/>
              <a:t>, or </a:t>
            </a:r>
            <a:r>
              <a:rPr lang="en-US" b="1" dirty="0" smtClean="0">
                <a:latin typeface="Calibri" charset="0"/>
                <a:ea typeface="Calibri" charset="0"/>
                <a:cs typeface="Calibri" charset="0"/>
              </a:rPr>
              <a:t>manage</a:t>
            </a:r>
            <a:r>
              <a:rPr lang="en-US" dirty="0" smtClean="0"/>
              <a:t>.</a:t>
            </a:r>
          </a:p>
          <a:p>
            <a:r>
              <a:rPr lang="en-US" dirty="0" smtClean="0"/>
              <a:t>On one hand, methods for requirements management that aim to get it right from the start, and freeze it—change, here, is cast as </a:t>
            </a:r>
            <a:r>
              <a:rPr lang="en-US" b="1" dirty="0" smtClean="0">
                <a:latin typeface="Calibri" charset="0"/>
                <a:ea typeface="Calibri" charset="0"/>
                <a:cs typeface="Calibri" charset="0"/>
              </a:rPr>
              <a:t>risk</a:t>
            </a:r>
          </a:p>
          <a:p>
            <a:r>
              <a:rPr lang="en-US" dirty="0" smtClean="0"/>
              <a:t>On the other hand, agile methods cast their gaze inwards; teams “embrace change” but only within a bounded scope—change becomes a choice to be wielded by expert designers and developers alone</a:t>
            </a:r>
            <a:endParaRPr lang="en-US" dirty="0"/>
          </a:p>
        </p:txBody>
      </p:sp>
      <p:pic>
        <p:nvPicPr>
          <p:cNvPr id="4" name="Picture 2" descr="mage result for embrace change kent b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9170" y="3240742"/>
            <a:ext cx="2798424" cy="350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338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tps://hbr.org/resources/images/article_assets/2016/04/apr16-01-4599235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48087" cy="700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02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1365" y="-441126"/>
            <a:ext cx="12465424" cy="7399188"/>
          </a:xfrm>
          <a:prstGeom prst="rect">
            <a:avLst/>
          </a:prstGeom>
        </p:spPr>
      </p:pic>
    </p:spTree>
    <p:extLst>
      <p:ext uri="{BB962C8B-B14F-4D97-AF65-F5344CB8AC3E}">
        <p14:creationId xmlns:p14="http://schemas.microsoft.com/office/powerpoint/2010/main" val="2122653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smtClean="0"/>
              <a:t>…</a:t>
            </a:r>
            <a:r>
              <a:rPr lang="en-CA" dirty="0"/>
              <a:t>B</a:t>
            </a:r>
            <a:r>
              <a:rPr lang="en-CA" dirty="0" smtClean="0"/>
              <a:t>ut c</a:t>
            </a:r>
            <a:r>
              <a:rPr lang="en-US" dirty="0" err="1" smtClean="0"/>
              <a:t>hange</a:t>
            </a:r>
            <a:r>
              <a:rPr lang="en-US" dirty="0" smtClean="0"/>
              <a:t> is Intolerable for Users</a:t>
            </a:r>
            <a:endParaRPr lang="en-US" dirty="0"/>
          </a:p>
        </p:txBody>
      </p:sp>
      <p:sp>
        <p:nvSpPr>
          <p:cNvPr id="3" name="Content Placeholder 2"/>
          <p:cNvSpPr>
            <a:spLocks noGrp="1"/>
          </p:cNvSpPr>
          <p:nvPr>
            <p:ph idx="1"/>
          </p:nvPr>
        </p:nvSpPr>
        <p:spPr/>
        <p:txBody>
          <a:bodyPr>
            <a:normAutofit/>
          </a:bodyPr>
          <a:lstStyle/>
          <a:p>
            <a:r>
              <a:rPr lang="en-US" dirty="0" smtClean="0"/>
              <a:t>For users, </a:t>
            </a:r>
            <a:r>
              <a:rPr lang="en-GB" dirty="0"/>
              <a:t>software products tend to be a “take it or leave it” </a:t>
            </a:r>
            <a:r>
              <a:rPr lang="en-GB" dirty="0" smtClean="0"/>
              <a:t>proposition</a:t>
            </a:r>
            <a:r>
              <a:rPr lang="en-US" dirty="0" smtClean="0"/>
              <a:t>; </a:t>
            </a:r>
            <a:r>
              <a:rPr lang="en-GB" dirty="0" smtClean="0"/>
              <a:t>if someone </a:t>
            </a:r>
            <a:r>
              <a:rPr lang="en-GB" dirty="0"/>
              <a:t>needs something different, often their only recourse is to look elsewhere, at other products</a:t>
            </a:r>
            <a:r>
              <a:rPr lang="en-US" dirty="0"/>
              <a:t> </a:t>
            </a:r>
            <a:endParaRPr lang="en-US" dirty="0" smtClean="0"/>
          </a:p>
          <a:p>
            <a:r>
              <a:rPr lang="en-GB" dirty="0"/>
              <a:t>Beloved features may disappear, move, or be recast by software designers at any time and without notice or permission, leaving users to adapt or relearn their hard-earned </a:t>
            </a:r>
            <a:r>
              <a:rPr lang="en-GB" dirty="0" smtClean="0"/>
              <a:t>workflows</a:t>
            </a:r>
            <a:endParaRPr lang="en-US" dirty="0" smtClean="0"/>
          </a:p>
          <a:p>
            <a:r>
              <a:rPr lang="en-GB" dirty="0"/>
              <a:t>T</a:t>
            </a:r>
            <a:r>
              <a:rPr lang="en-GB" dirty="0" smtClean="0"/>
              <a:t>he </a:t>
            </a:r>
            <a:r>
              <a:rPr lang="en-GB" dirty="0"/>
              <a:t>power to enact (or forgo) changes, to manage their impacts, scales and timing, rests overwhelmingly in the hands of those who initially created the </a:t>
            </a:r>
            <a:r>
              <a:rPr lang="en-GB" dirty="0" smtClean="0"/>
              <a:t>software—this is, I believe, what constitutes </a:t>
            </a:r>
            <a:r>
              <a:rPr lang="en-GB" b="1" dirty="0" smtClean="0">
                <a:latin typeface="Calibri" charset="0"/>
                <a:ea typeface="Calibri" charset="0"/>
                <a:cs typeface="Calibri" charset="0"/>
              </a:rPr>
              <a:t>substantive ownership </a:t>
            </a:r>
            <a:r>
              <a:rPr lang="en-GB" dirty="0" smtClean="0"/>
              <a:t>of software</a:t>
            </a:r>
            <a:endParaRPr lang="en-US" dirty="0" smtClean="0"/>
          </a:p>
        </p:txBody>
      </p:sp>
    </p:spTree>
    <p:extLst>
      <p:ext uri="{BB962C8B-B14F-4D97-AF65-F5344CB8AC3E}">
        <p14:creationId xmlns:p14="http://schemas.microsoft.com/office/powerpoint/2010/main" val="1346011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82" y="249382"/>
            <a:ext cx="9692640" cy="835511"/>
          </a:xfrm>
        </p:spPr>
        <p:txBody>
          <a:bodyPr/>
          <a:lstStyle/>
          <a:p>
            <a:pPr algn="ctr"/>
            <a:r>
              <a:rPr lang="en-US" sz="5400" dirty="0" smtClean="0"/>
              <a:t>Ethics, in themselves, are boring</a:t>
            </a:r>
            <a:r>
              <a:rPr lang="mr-IN" sz="5400" dirty="0" smtClean="0"/>
              <a:t>…</a:t>
            </a:r>
            <a:endParaRPr lang="en-US" sz="5400" dirty="0"/>
          </a:p>
        </p:txBody>
      </p:sp>
      <p:sp>
        <p:nvSpPr>
          <p:cNvPr id="3" name="Content Placeholder 2"/>
          <p:cNvSpPr>
            <a:spLocks noGrp="1"/>
          </p:cNvSpPr>
          <p:nvPr>
            <p:ph idx="1"/>
          </p:nvPr>
        </p:nvSpPr>
        <p:spPr>
          <a:xfrm>
            <a:off x="896111" y="1426529"/>
            <a:ext cx="9877183" cy="4351337"/>
          </a:xfrm>
        </p:spPr>
        <p:txBody>
          <a:bodyPr>
            <a:noAutofit/>
          </a:bodyPr>
          <a:lstStyle/>
          <a:p>
            <a:r>
              <a:rPr lang="en-US" sz="4400" dirty="0" smtClean="0"/>
              <a:t>Inclusion is a catalyst for change and innovation, not a constraint or just a professional obligation</a:t>
            </a:r>
          </a:p>
          <a:p>
            <a:r>
              <a:rPr lang="en-US" sz="4400" dirty="0" smtClean="0"/>
              <a:t>You can’t separate the context of the work, and the values you practice, from the ethics</a:t>
            </a:r>
          </a:p>
          <a:p>
            <a:r>
              <a:rPr lang="en-US" sz="4400" dirty="0" smtClean="0"/>
              <a:t>You have to look at </a:t>
            </a:r>
            <a:r>
              <a:rPr lang="en-US" sz="4400" b="1" i="1" dirty="0" smtClean="0"/>
              <a:t>power</a:t>
            </a:r>
          </a:p>
          <a:p>
            <a:r>
              <a:rPr lang="en-US" sz="4400" b="1" dirty="0" smtClean="0"/>
              <a:t>How do you put your values into practice?</a:t>
            </a:r>
          </a:p>
          <a:p>
            <a:endParaRPr lang="en-US" sz="4400" dirty="0"/>
          </a:p>
        </p:txBody>
      </p:sp>
    </p:spTree>
    <p:extLst>
      <p:ext uri="{BB962C8B-B14F-4D97-AF65-F5344CB8AC3E}">
        <p14:creationId xmlns:p14="http://schemas.microsoft.com/office/powerpoint/2010/main" val="1446078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rtistic photograph by Colin Clark, combining images in motion of four different people, all layered on top of each other to create a blurry, unrecognizable effect." title="Composite of people in mo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844"/>
            <a:ext cx="12192000" cy="7512454"/>
          </a:xfrm>
          <a:prstGeom prst="rect">
            <a:avLst/>
          </a:prstGeom>
        </p:spPr>
      </p:pic>
    </p:spTree>
    <p:extLst>
      <p:ext uri="{BB962C8B-B14F-4D97-AF65-F5344CB8AC3E}">
        <p14:creationId xmlns:p14="http://schemas.microsoft.com/office/powerpoint/2010/main" val="7398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User” “Modelling”"/>
          <p:cNvSpPr txBox="1">
            <a:spLocks noGrp="1"/>
          </p:cNvSpPr>
          <p:nvPr>
            <p:ph type="title"/>
          </p:nvPr>
        </p:nvSpPr>
        <p:spPr>
          <a:xfrm>
            <a:off x="1384128" y="-185002"/>
            <a:ext cx="9220900" cy="1714501"/>
          </a:xfrm>
          <a:prstGeom prst="rect">
            <a:avLst/>
          </a:prstGeom>
        </p:spPr>
        <p:txBody>
          <a:bodyPr/>
          <a:lstStyle>
            <a:lvl1pPr>
              <a:defRPr sz="6800"/>
            </a:lvl1pPr>
          </a:lstStyle>
          <a:p>
            <a:pPr algn="ctr"/>
            <a:r>
              <a:rPr lang="en-CA" dirty="0" smtClean="0"/>
              <a:t>The Failure of Models</a:t>
            </a:r>
            <a:endParaRPr dirty="0"/>
          </a:p>
        </p:txBody>
      </p:sp>
      <p:sp>
        <p:nvSpPr>
          <p:cNvPr id="277" name="Personas typically “blur” individuals by representing multiples as one—they’re static…"/>
          <p:cNvSpPr txBox="1"/>
          <p:nvPr/>
        </p:nvSpPr>
        <p:spPr>
          <a:xfrm>
            <a:off x="651353" y="1089166"/>
            <a:ext cx="10672175" cy="573337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p>
            <a:pPr marL="401822" indent="-401822">
              <a:spcBef>
                <a:spcPts val="1687"/>
              </a:spcBef>
              <a:buSzPct val="171000"/>
              <a:buChar char="•"/>
              <a:defRPr sz="4400">
                <a:solidFill>
                  <a:srgbClr val="FFFFFF"/>
                </a:solidFill>
              </a:defRPr>
            </a:pPr>
            <a:r>
              <a:rPr sz="3094" dirty="0">
                <a:latin typeface="Calibri Light" charset="0"/>
                <a:ea typeface="Calibri Light" charset="0"/>
                <a:cs typeface="Calibri Light" charset="0"/>
              </a:rPr>
              <a:t>Personas typically “blur” individuals by representing multiples as one—they’re static</a:t>
            </a:r>
          </a:p>
          <a:p>
            <a:pPr marL="401822" indent="-401822">
              <a:spcBef>
                <a:spcPts val="1687"/>
              </a:spcBef>
              <a:buSzPct val="171000"/>
              <a:buChar char="•"/>
              <a:defRPr sz="4400">
                <a:solidFill>
                  <a:srgbClr val="FFFFFF"/>
                </a:solidFill>
              </a:defRPr>
            </a:pPr>
            <a:r>
              <a:rPr sz="3094" dirty="0" smtClean="0">
                <a:latin typeface="Calibri Light" charset="0"/>
                <a:ea typeface="Calibri Light" charset="0"/>
                <a:cs typeface="Calibri Light" charset="0"/>
              </a:rPr>
              <a:t>However</a:t>
            </a:r>
            <a:r>
              <a:rPr sz="3094" dirty="0">
                <a:latin typeface="Calibri Light" charset="0"/>
                <a:ea typeface="Calibri Light" charset="0"/>
                <a:cs typeface="Calibri Light" charset="0"/>
              </a:rPr>
              <a:t>, we are all multiplicities: dynamic, evolving, and with changing needs and preferences under different circumstances and in different </a:t>
            </a:r>
            <a:r>
              <a:rPr sz="3094" dirty="0" smtClean="0">
                <a:latin typeface="Calibri Light" charset="0"/>
                <a:ea typeface="Calibri Light" charset="0"/>
                <a:cs typeface="Calibri Light" charset="0"/>
              </a:rPr>
              <a:t>environments</a:t>
            </a:r>
            <a:endParaRPr lang="en-CA" sz="3094" dirty="0" smtClean="0">
              <a:latin typeface="Calibri Light" charset="0"/>
              <a:ea typeface="Calibri Light" charset="0"/>
              <a:cs typeface="Calibri Light" charset="0"/>
            </a:endParaRPr>
          </a:p>
          <a:p>
            <a:pPr marL="401822" indent="-401822">
              <a:spcBef>
                <a:spcPts val="1687"/>
              </a:spcBef>
              <a:buSzPct val="171000"/>
              <a:buFontTx/>
              <a:buChar char="•"/>
              <a:defRPr sz="4400">
                <a:solidFill>
                  <a:srgbClr val="FFFFFF"/>
                </a:solidFill>
              </a:defRPr>
            </a:pPr>
            <a:r>
              <a:rPr lang="en-CA" sz="3094" dirty="0">
                <a:latin typeface="Calibri Light" charset="0"/>
                <a:ea typeface="Calibri Light" charset="0"/>
                <a:cs typeface="Calibri Light" charset="0"/>
              </a:rPr>
              <a:t>Industrial design literature emphasizes using personas to reduce diversity and avoid edge cases (See </a:t>
            </a:r>
            <a:r>
              <a:rPr lang="en-CA" sz="3094" i="1" dirty="0">
                <a:latin typeface="Calibri Light" charset="0"/>
                <a:ea typeface="Calibri Light" charset="0"/>
                <a:cs typeface="Calibri Light" charset="0"/>
              </a:rPr>
              <a:t>About Face</a:t>
            </a:r>
            <a:r>
              <a:rPr lang="en-CA" sz="3094" dirty="0">
                <a:latin typeface="Calibri Light" charset="0"/>
                <a:ea typeface="Calibri Light" charset="0"/>
                <a:cs typeface="Calibri Light" charset="0"/>
              </a:rPr>
              <a:t>, Alan Cooper</a:t>
            </a:r>
            <a:r>
              <a:rPr lang="en-CA" sz="3094" dirty="0" smtClean="0">
                <a:latin typeface="Calibri Light" charset="0"/>
                <a:ea typeface="Calibri Light" charset="0"/>
                <a:cs typeface="Calibri Light" charset="0"/>
              </a:rPr>
              <a:t>)</a:t>
            </a:r>
            <a:endParaRPr sz="3094" dirty="0">
              <a:latin typeface="Calibri Light" charset="0"/>
              <a:ea typeface="Calibri Light" charset="0"/>
              <a:cs typeface="Calibri Light" charset="0"/>
            </a:endParaRPr>
          </a:p>
          <a:p>
            <a:pPr marL="401822" indent="-401822">
              <a:spcBef>
                <a:spcPts val="1687"/>
              </a:spcBef>
              <a:buSzPct val="171000"/>
              <a:buChar char="•"/>
              <a:defRPr sz="4400">
                <a:solidFill>
                  <a:srgbClr val="FFFFFF"/>
                </a:solidFill>
              </a:defRPr>
            </a:pPr>
            <a:r>
              <a:rPr lang="en-CA" sz="3094" dirty="0" smtClean="0">
                <a:latin typeface="Calibri Light" charset="0"/>
                <a:ea typeface="Calibri Light" charset="0"/>
                <a:cs typeface="Calibri Light" charset="0"/>
              </a:rPr>
              <a:t>More importantly, if personas stand in for our absent users during the design process, </a:t>
            </a:r>
            <a:r>
              <a:rPr lang="en-CA" sz="4000" b="1" dirty="0" smtClean="0">
                <a:latin typeface="Calibri Light" charset="0"/>
                <a:ea typeface="Calibri Light" charset="0"/>
                <a:cs typeface="Calibri Light" charset="0"/>
              </a:rPr>
              <a:t>where are they</a:t>
            </a:r>
            <a:r>
              <a:rPr lang="en-CA" sz="3094" dirty="0" smtClean="0">
                <a:latin typeface="Calibri Light" charset="0"/>
                <a:ea typeface="Calibri Light" charset="0"/>
                <a:cs typeface="Calibri Light" charset="0"/>
              </a:rPr>
              <a:t>?</a:t>
            </a:r>
            <a:endParaRPr sz="3094" dirty="0">
              <a:latin typeface="Calibri Light" charset="0"/>
              <a:ea typeface="Calibri Light" charset="0"/>
              <a:cs typeface="Calibri Light" charset="0"/>
            </a:endParaRPr>
          </a:p>
        </p:txBody>
      </p:sp>
    </p:spTree>
    <p:extLst>
      <p:ext uri="{BB962C8B-B14F-4D97-AF65-F5344CB8AC3E}">
        <p14:creationId xmlns:p14="http://schemas.microsoft.com/office/powerpoint/2010/main" val="69947358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images-1.medium.com/max/1200/1*ZilTBAcDpG2EUDf2tAcI5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9013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2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dn-images-1.medium.com/max/1200/1*-VKuYN3tDwYa1rVeQYLzZ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988" y="747"/>
            <a:ext cx="6908427" cy="685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748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User” “Modelling”"/>
          <p:cNvSpPr txBox="1">
            <a:spLocks noGrp="1"/>
          </p:cNvSpPr>
          <p:nvPr>
            <p:ph type="title"/>
          </p:nvPr>
        </p:nvSpPr>
        <p:spPr>
          <a:xfrm>
            <a:off x="897268" y="-144661"/>
            <a:ext cx="10180343" cy="1714501"/>
          </a:xfrm>
          <a:prstGeom prst="rect">
            <a:avLst/>
          </a:prstGeom>
        </p:spPr>
        <p:txBody>
          <a:bodyPr>
            <a:normAutofit/>
          </a:bodyPr>
          <a:lstStyle>
            <a:lvl1pPr>
              <a:defRPr sz="6800"/>
            </a:lvl1pPr>
          </a:lstStyle>
          <a:p>
            <a:pPr algn="ctr"/>
            <a:r>
              <a:rPr lang="en-CA" dirty="0" smtClean="0"/>
              <a:t>Machine Ignorance</a:t>
            </a:r>
            <a:endParaRPr dirty="0"/>
          </a:p>
        </p:txBody>
      </p:sp>
      <p:sp>
        <p:nvSpPr>
          <p:cNvPr id="277" name="Personas typically “blur” individuals by representing multiples as one—they’re static…"/>
          <p:cNvSpPr txBox="1"/>
          <p:nvPr/>
        </p:nvSpPr>
        <p:spPr>
          <a:xfrm>
            <a:off x="651353" y="1089166"/>
            <a:ext cx="10672175" cy="573337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p>
            <a:pPr marL="401822" indent="-401822">
              <a:spcBef>
                <a:spcPts val="1687"/>
              </a:spcBef>
              <a:buSzPct val="171000"/>
              <a:buChar char="•"/>
              <a:defRPr sz="4400">
                <a:solidFill>
                  <a:srgbClr val="FFFFFF"/>
                </a:solidFill>
              </a:defRPr>
            </a:pPr>
            <a:endParaRPr sz="3094" dirty="0">
              <a:latin typeface="Calibri Light" charset="0"/>
              <a:ea typeface="Calibri Light" charset="0"/>
              <a:cs typeface="Calibri Light" charset="0"/>
            </a:endParaRPr>
          </a:p>
        </p:txBody>
      </p:sp>
      <p:sp>
        <p:nvSpPr>
          <p:cNvPr id="6" name="Personas typically “blur” individuals by representing multiples as one—they’re static…"/>
          <p:cNvSpPr txBox="1"/>
          <p:nvPr/>
        </p:nvSpPr>
        <p:spPr>
          <a:xfrm>
            <a:off x="803753" y="1241566"/>
            <a:ext cx="10672175" cy="573337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p>
            <a:pPr marL="401822" indent="-401822">
              <a:spcBef>
                <a:spcPts val="1687"/>
              </a:spcBef>
              <a:buSzPct val="171000"/>
              <a:buChar char="•"/>
              <a:defRPr sz="4400">
                <a:solidFill>
                  <a:srgbClr val="FFFFFF"/>
                </a:solidFill>
              </a:defRPr>
            </a:pPr>
            <a:r>
              <a:rPr lang="en-CA" sz="2800" dirty="0" smtClean="0">
                <a:latin typeface="Calibri Light" charset="0"/>
                <a:ea typeface="Calibri Light" charset="0"/>
                <a:cs typeface="Calibri Light" charset="0"/>
              </a:rPr>
              <a:t>Put simply, people on the margins are </a:t>
            </a:r>
            <a:r>
              <a:rPr lang="en-CA" sz="2800" i="1" dirty="0" smtClean="0">
                <a:latin typeface="Calibri Light" charset="0"/>
                <a:ea typeface="Calibri Light" charset="0"/>
                <a:cs typeface="Calibri Light" charset="0"/>
              </a:rPr>
              <a:t>different</a:t>
            </a:r>
          </a:p>
          <a:p>
            <a:pPr marL="401822" indent="-401822">
              <a:spcBef>
                <a:spcPts val="1687"/>
              </a:spcBef>
              <a:buSzPct val="171000"/>
              <a:buChar char="•"/>
              <a:defRPr sz="4400">
                <a:solidFill>
                  <a:srgbClr val="FFFFFF"/>
                </a:solidFill>
              </a:defRPr>
            </a:pPr>
            <a:r>
              <a:rPr lang="en-CA" sz="2800" dirty="0" smtClean="0">
                <a:latin typeface="Calibri Light" charset="0"/>
                <a:ea typeface="Calibri Light" charset="0"/>
                <a:cs typeface="Calibri Light" charset="0"/>
              </a:rPr>
              <a:t>Machine learning algorithms, inherited from quantitative and statistics-based research, too often assume that there is a “norm,” and treats outlier data as just “noise.”</a:t>
            </a:r>
          </a:p>
          <a:p>
            <a:pPr marL="401822" indent="-401822">
              <a:spcBef>
                <a:spcPts val="1687"/>
              </a:spcBef>
              <a:buSzPct val="171000"/>
              <a:buChar char="•"/>
              <a:defRPr sz="4400">
                <a:solidFill>
                  <a:srgbClr val="FFFFFF"/>
                </a:solidFill>
              </a:defRPr>
            </a:pPr>
            <a:r>
              <a:rPr lang="en-CA" sz="2800" dirty="0">
                <a:latin typeface="Calibri Light" charset="0"/>
                <a:ea typeface="Calibri Light" charset="0"/>
                <a:cs typeface="Calibri Light" charset="0"/>
              </a:rPr>
              <a:t>Yet </a:t>
            </a:r>
            <a:r>
              <a:rPr lang="en-CA" sz="2800" dirty="0" smtClean="0">
                <a:latin typeface="Calibri Light" charset="0"/>
                <a:ea typeface="Calibri Light" charset="0"/>
                <a:cs typeface="Calibri Light" charset="0"/>
              </a:rPr>
              <a:t>these algorithms are increasingly  </a:t>
            </a:r>
            <a:r>
              <a:rPr lang="en-CA" sz="2800" dirty="0">
                <a:latin typeface="Calibri Light" charset="0"/>
                <a:ea typeface="Calibri Light" charset="0"/>
                <a:cs typeface="Calibri Light" charset="0"/>
              </a:rPr>
              <a:t>used  to  recognize  speech,  faces,  illnesses,  or  to  predict  loan  and  credit  worthiness, academic potential, terrorists and future employment </a:t>
            </a:r>
            <a:r>
              <a:rPr lang="en-CA" sz="2800" dirty="0" smtClean="0">
                <a:latin typeface="Calibri Light" charset="0"/>
                <a:ea typeface="Calibri Light" charset="0"/>
                <a:cs typeface="Calibri Light" charset="0"/>
              </a:rPr>
              <a:t>performance!</a:t>
            </a:r>
          </a:p>
          <a:p>
            <a:pPr marL="401822" indent="-401822">
              <a:spcBef>
                <a:spcPts val="1687"/>
              </a:spcBef>
              <a:buSzPct val="171000"/>
              <a:buChar char="•"/>
              <a:defRPr sz="4400">
                <a:solidFill>
                  <a:srgbClr val="FFFFFF"/>
                </a:solidFill>
              </a:defRPr>
            </a:pPr>
            <a:r>
              <a:rPr lang="en-CA" sz="2800" dirty="0" smtClean="0">
                <a:latin typeface="Calibri Light" charset="0"/>
                <a:ea typeface="Calibri Light" charset="0"/>
                <a:cs typeface="Calibri Light" charset="0"/>
              </a:rPr>
              <a:t>Think about privacy in this context, too!</a:t>
            </a:r>
          </a:p>
          <a:p>
            <a:pPr marL="401822" indent="-401822">
              <a:spcBef>
                <a:spcPts val="1687"/>
              </a:spcBef>
              <a:buSzPct val="171000"/>
              <a:buChar char="•"/>
              <a:defRPr sz="4400">
                <a:solidFill>
                  <a:srgbClr val="FFFFFF"/>
                </a:solidFill>
              </a:defRPr>
            </a:pPr>
            <a:r>
              <a:rPr lang="en-CA" sz="2800" dirty="0" smtClean="0">
                <a:latin typeface="Calibri Light" charset="0"/>
                <a:ea typeface="Calibri Light" charset="0"/>
                <a:cs typeface="Calibri Light" charset="0"/>
              </a:rPr>
              <a:t>We need to develop new approaches to big data/ML that explicitly account for diversity—and new metaphors other than intelligence, learning, etc.</a:t>
            </a:r>
            <a:endParaRPr lang="en-CA" sz="2800" dirty="0" smtClean="0">
              <a:latin typeface="Calibri Light" charset="0"/>
              <a:ea typeface="Calibri Light" charset="0"/>
              <a:cs typeface="Calibri Light" charset="0"/>
            </a:endParaRPr>
          </a:p>
        </p:txBody>
      </p:sp>
    </p:spTree>
    <p:extLst>
      <p:ext uri="{BB962C8B-B14F-4D97-AF65-F5344CB8AC3E}">
        <p14:creationId xmlns:p14="http://schemas.microsoft.com/office/powerpoint/2010/main" val="1522276454"/>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HCI has an unusually narrow focus. Much of the rhetoric is about empowerment and the sovereignty of the user… [However], it should be asked what model of a persona, what 'human,' is engineered by HCI.”"/>
          <p:cNvSpPr txBox="1"/>
          <p:nvPr/>
        </p:nvSpPr>
        <p:spPr>
          <a:xfrm>
            <a:off x="1370483" y="248915"/>
            <a:ext cx="9602317" cy="576857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p>
            <a:pPr>
              <a:spcBef>
                <a:spcPts val="1687"/>
              </a:spcBef>
              <a:defRPr sz="4800">
                <a:solidFill>
                  <a:srgbClr val="D6D6D6"/>
                </a:solidFill>
              </a:defRPr>
            </a:pPr>
            <a:r>
              <a:rPr lang="en-US" sz="3375" dirty="0" smtClean="0"/>
              <a:t>“The </a:t>
            </a:r>
            <a:r>
              <a:rPr lang="en-US" sz="3375" dirty="0"/>
              <a:t>single story creates stereotypes, and the problem with stereotypes is not that they are untrue, but that they are incomplete. They make one story become the only story." </a:t>
            </a:r>
            <a:endParaRPr sz="3375" dirty="0"/>
          </a:p>
        </p:txBody>
      </p:sp>
      <p:sp>
        <p:nvSpPr>
          <p:cNvPr id="274" name="Matthew Fuller, Behind the Blip (12)"/>
          <p:cNvSpPr txBox="1"/>
          <p:nvPr/>
        </p:nvSpPr>
        <p:spPr>
          <a:xfrm>
            <a:off x="3448025" y="4768694"/>
            <a:ext cx="7311833" cy="851067"/>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lgn="r">
              <a:defRPr sz="3600">
                <a:solidFill>
                  <a:srgbClr val="FFB665"/>
                </a:solidFill>
              </a:defRPr>
            </a:pPr>
            <a:r>
              <a:rPr lang="en-CA" sz="2531" dirty="0" err="1" smtClean="0"/>
              <a:t>Chimamanda</a:t>
            </a:r>
            <a:r>
              <a:rPr lang="en-CA" sz="2531" dirty="0" smtClean="0"/>
              <a:t> </a:t>
            </a:r>
            <a:r>
              <a:rPr lang="en-CA" sz="2531" dirty="0" err="1" smtClean="0"/>
              <a:t>Ngozi</a:t>
            </a:r>
            <a:r>
              <a:rPr lang="en-CA" sz="2531" dirty="0" smtClean="0"/>
              <a:t> </a:t>
            </a:r>
            <a:r>
              <a:rPr lang="en-CA" sz="2531" dirty="0" err="1" smtClean="0"/>
              <a:t>Adichie</a:t>
            </a:r>
            <a:r>
              <a:rPr lang="en-CA" sz="2531" dirty="0"/>
              <a:t>, </a:t>
            </a:r>
            <a:endParaRPr lang="en-CA" sz="2531" dirty="0" smtClean="0"/>
          </a:p>
          <a:p>
            <a:pPr algn="r">
              <a:defRPr sz="3600">
                <a:solidFill>
                  <a:srgbClr val="FFB665"/>
                </a:solidFill>
              </a:defRPr>
            </a:pPr>
            <a:r>
              <a:rPr lang="en-CA" sz="2531" dirty="0" smtClean="0"/>
              <a:t>“The </a:t>
            </a:r>
            <a:r>
              <a:rPr lang="en-CA" sz="2531" dirty="0"/>
              <a:t>Danger of a Single </a:t>
            </a:r>
            <a:r>
              <a:rPr lang="en-CA" sz="2531" dirty="0" smtClean="0"/>
              <a:t>Story”</a:t>
            </a:r>
            <a:endParaRPr sz="2531" dirty="0"/>
          </a:p>
        </p:txBody>
      </p:sp>
    </p:spTree>
    <p:extLst>
      <p:ext uri="{BB962C8B-B14F-4D97-AF65-F5344CB8AC3E}">
        <p14:creationId xmlns:p14="http://schemas.microsoft.com/office/powerpoint/2010/main" val="84872556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26" y="2324871"/>
            <a:ext cx="10709229" cy="1789930"/>
          </a:xfrm>
        </p:spPr>
        <p:txBody>
          <a:bodyPr>
            <a:normAutofit/>
          </a:bodyPr>
          <a:lstStyle/>
          <a:p>
            <a:pPr marL="0" indent="0" algn="ctr">
              <a:buNone/>
            </a:pPr>
            <a:r>
              <a:rPr lang="en-US" sz="6500" dirty="0" smtClean="0">
                <a:latin typeface="+mj-lt"/>
              </a:rPr>
              <a:t>Changing the status quo</a:t>
            </a:r>
            <a:endParaRPr lang="en-US" sz="6500" dirty="0" smtClean="0">
              <a:latin typeface="+mj-lt"/>
            </a:endParaRPr>
          </a:p>
          <a:p>
            <a:pPr marL="0" indent="0" algn="r">
              <a:buNone/>
            </a:pPr>
            <a:endParaRPr lang="en-US" sz="7200" dirty="0" smtClean="0"/>
          </a:p>
        </p:txBody>
      </p:sp>
    </p:spTree>
    <p:extLst>
      <p:ext uri="{BB962C8B-B14F-4D97-AF65-F5344CB8AC3E}">
        <p14:creationId xmlns:p14="http://schemas.microsoft.com/office/powerpoint/2010/main" val="1708383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354" y="2187388"/>
            <a:ext cx="10775576" cy="4351337"/>
          </a:xfrm>
        </p:spPr>
        <p:txBody>
          <a:bodyPr>
            <a:normAutofit fontScale="92500" lnSpcReduction="10000"/>
          </a:bodyPr>
          <a:lstStyle/>
          <a:p>
            <a:pPr marL="0" indent="0" algn="ctr">
              <a:buNone/>
            </a:pPr>
            <a:r>
              <a:rPr lang="en-US" sz="4800" dirty="0"/>
              <a:t>An open </a:t>
            </a:r>
            <a:r>
              <a:rPr lang="en-US" sz="4800" dirty="0" smtClean="0"/>
              <a:t>community </a:t>
            </a:r>
            <a:r>
              <a:rPr lang="en-US" sz="4800" dirty="0"/>
              <a:t>for </a:t>
            </a:r>
            <a:r>
              <a:rPr lang="en-US" sz="4800" dirty="0" smtClean="0"/>
              <a:t>co-design, including designers</a:t>
            </a:r>
            <a:r>
              <a:rPr lang="en-US" sz="4800" dirty="0"/>
              <a:t>, users, artists, testers, accessibility experts, thinkers, and all the other people who don’t usually fit </a:t>
            </a:r>
            <a:r>
              <a:rPr lang="en-US" sz="4800" dirty="0" smtClean="0"/>
              <a:t>in open source software communities.</a:t>
            </a:r>
            <a:r>
              <a:rPr lang="en-US" sz="4800" dirty="0"/>
              <a:t> </a:t>
            </a:r>
            <a:endParaRPr lang="en-US" sz="4800" dirty="0" smtClean="0"/>
          </a:p>
          <a:p>
            <a:pPr marL="0" indent="0" algn="ctr">
              <a:buNone/>
            </a:pPr>
            <a:endParaRPr lang="en-US" sz="4800" dirty="0"/>
          </a:p>
          <a:p>
            <a:pPr marL="0" indent="0" algn="ctr">
              <a:buNone/>
            </a:pPr>
            <a:r>
              <a:rPr lang="en-US" sz="4800" dirty="0" err="1" smtClean="0">
                <a:solidFill>
                  <a:schemeClr val="accent3"/>
                </a:solidFill>
              </a:rPr>
              <a:t>fluidproject.org</a:t>
            </a:r>
            <a:endParaRPr lang="en-US" sz="4800" dirty="0">
              <a:solidFill>
                <a:schemeClr val="accent3"/>
              </a:solidFill>
            </a:endParaRPr>
          </a:p>
          <a:p>
            <a:endParaRPr lang="en-US" dirty="0" smtClean="0"/>
          </a:p>
          <a:p>
            <a:endParaRPr lang="en-US" dirty="0"/>
          </a:p>
        </p:txBody>
      </p:sp>
      <p:pic>
        <p:nvPicPr>
          <p:cNvPr id="4" name="Picture 3" descr="The logo of the Fluid project, consisting of the world &quot;fluid&quot; in lower case letters, with a star floating above the letter &quot;i&quot;." title="Fluid logo"/>
          <p:cNvPicPr>
            <a:picLocks noChangeAspect="1"/>
          </p:cNvPicPr>
          <p:nvPr/>
        </p:nvPicPr>
        <p:blipFill>
          <a:blip r:embed="rId2"/>
          <a:stretch>
            <a:fillRect/>
          </a:stretch>
        </p:blipFill>
        <p:spPr>
          <a:xfrm>
            <a:off x="5075892" y="310403"/>
            <a:ext cx="1968500" cy="1181100"/>
          </a:xfrm>
          <a:prstGeom prst="rect">
            <a:avLst/>
          </a:prstGeom>
        </p:spPr>
      </p:pic>
    </p:spTree>
    <p:extLst>
      <p:ext uri="{BB962C8B-B14F-4D97-AF65-F5344CB8AC3E}">
        <p14:creationId xmlns:p14="http://schemas.microsoft.com/office/powerpoint/2010/main" val="1313567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630"/>
            <a:ext cx="10515600" cy="1325563"/>
          </a:xfrm>
        </p:spPr>
        <p:txBody>
          <a:bodyPr/>
          <a:lstStyle/>
          <a:p>
            <a:r>
              <a:rPr lang="en-US" dirty="0" smtClean="0"/>
              <a:t>Co-Design and Community</a:t>
            </a:r>
            <a:endParaRPr lang="en-US" dirty="0"/>
          </a:p>
        </p:txBody>
      </p:sp>
      <p:sp>
        <p:nvSpPr>
          <p:cNvPr id="3" name="Content Placeholder 2"/>
          <p:cNvSpPr>
            <a:spLocks noGrp="1"/>
          </p:cNvSpPr>
          <p:nvPr>
            <p:ph idx="1"/>
          </p:nvPr>
        </p:nvSpPr>
        <p:spPr>
          <a:xfrm>
            <a:off x="838200" y="1314637"/>
            <a:ext cx="10515600" cy="4351338"/>
          </a:xfrm>
        </p:spPr>
        <p:txBody>
          <a:bodyPr>
            <a:noAutofit/>
          </a:bodyPr>
          <a:lstStyle/>
          <a:p>
            <a:r>
              <a:rPr lang="en-US" sz="2600" dirty="0"/>
              <a:t>Co-design is designing </a:t>
            </a:r>
            <a:r>
              <a:rPr lang="en-US" sz="2600" b="1" dirty="0">
                <a:latin typeface="Calibri" charset="0"/>
                <a:ea typeface="Calibri" charset="0"/>
                <a:cs typeface="Calibri" charset="0"/>
              </a:rPr>
              <a:t>with</a:t>
            </a:r>
            <a:r>
              <a:rPr lang="en-US" sz="2600" dirty="0"/>
              <a:t>, not simply </a:t>
            </a:r>
            <a:r>
              <a:rPr lang="en-US" sz="2600" b="1" dirty="0">
                <a:latin typeface="Calibri" charset="0"/>
                <a:ea typeface="Calibri" charset="0"/>
                <a:cs typeface="Calibri" charset="0"/>
              </a:rPr>
              <a:t>for</a:t>
            </a:r>
            <a:r>
              <a:rPr lang="en-US" sz="2600" dirty="0"/>
              <a:t>. It involves asking the people who might otherwise just be "users," particularly those on the margins of today’s technology experiences, to be part of the design </a:t>
            </a:r>
            <a:r>
              <a:rPr lang="en-US" sz="2600" dirty="0" smtClean="0"/>
              <a:t>process.</a:t>
            </a:r>
          </a:p>
          <a:p>
            <a:r>
              <a:rPr lang="en-US" sz="2600" dirty="0"/>
              <a:t>C</a:t>
            </a:r>
            <a:r>
              <a:rPr lang="en-US" sz="2600" dirty="0" smtClean="0"/>
              <a:t>o-design </a:t>
            </a:r>
            <a:r>
              <a:rPr lang="en-US" sz="2600" dirty="0"/>
              <a:t>typically starts with a process of discovering and negotiating roles—asking participants how, when, and how often they want to be involved, and making space to accommodate different “scales” of investment and </a:t>
            </a:r>
            <a:r>
              <a:rPr lang="en-US" sz="2600" dirty="0" smtClean="0"/>
              <a:t>engagement. It takes time.</a:t>
            </a:r>
          </a:p>
          <a:p>
            <a:r>
              <a:rPr lang="en-US" sz="2600" dirty="0" smtClean="0"/>
              <a:t>It demands </a:t>
            </a:r>
            <a:r>
              <a:rPr lang="en-US" sz="2600" dirty="0"/>
              <a:t>that all participants have equal access to the information—plans, ideas, prototypes, and works in progress—that is essential for full decision-making and responsible contribution. </a:t>
            </a:r>
          </a:p>
          <a:p>
            <a:r>
              <a:rPr lang="en-US" sz="2600" dirty="0" smtClean="0"/>
              <a:t>A </a:t>
            </a:r>
            <a:r>
              <a:rPr lang="en-US" sz="2600" dirty="0"/>
              <a:t>starting point for this involves an opening up of </a:t>
            </a:r>
            <a:r>
              <a:rPr lang="en-US" sz="2600" dirty="0" err="1"/>
              <a:t>agile’s</a:t>
            </a:r>
            <a:r>
              <a:rPr lang="en-US" sz="2600" dirty="0"/>
              <a:t> iterative and incremental processes </a:t>
            </a:r>
            <a:r>
              <a:rPr lang="en-US" sz="2600" dirty="0" smtClean="0"/>
              <a:t>and open source’s collaboration to </a:t>
            </a:r>
            <a:r>
              <a:rPr lang="en-US" sz="2600" dirty="0"/>
              <a:t>be more porous and include a broader range of team participants and modes of </a:t>
            </a:r>
            <a:r>
              <a:rPr lang="en-US" sz="2600" dirty="0" smtClean="0"/>
              <a:t>engagement.</a:t>
            </a:r>
          </a:p>
        </p:txBody>
      </p:sp>
    </p:spTree>
    <p:extLst>
      <p:ext uri="{BB962C8B-B14F-4D97-AF65-F5344CB8AC3E}">
        <p14:creationId xmlns:p14="http://schemas.microsoft.com/office/powerpoint/2010/main" val="1192948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ght rungs on the ladder of citizen participation"/>
          <p:cNvPicPr>
            <a:picLocks noChangeAspect="1" noChangeArrowheads="1"/>
          </p:cNvPicPr>
          <p:nvPr/>
        </p:nvPicPr>
        <p:blipFill rotWithShape="1">
          <a:blip r:embed="rId3">
            <a:extLst>
              <a:ext uri="{28A0092B-C50C-407E-A947-70E740481C1C}">
                <a14:useLocalDpi xmlns:a14="http://schemas.microsoft.com/office/drawing/2010/main" val="0"/>
              </a:ext>
            </a:extLst>
          </a:blip>
          <a:srcRect t="5496" b="5727"/>
          <a:stretch/>
        </p:blipFill>
        <p:spPr bwMode="auto">
          <a:xfrm>
            <a:off x="2813333" y="-38152"/>
            <a:ext cx="6330666" cy="689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64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3/3f/Ritual_of_the_Calling_of_an_Engineer_O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52" y="-887507"/>
            <a:ext cx="13397753" cy="803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613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782" y="205946"/>
            <a:ext cx="10936267" cy="6073253"/>
          </a:xfrm>
        </p:spPr>
        <p:txBody>
          <a:bodyPr>
            <a:normAutofit/>
          </a:bodyPr>
          <a:lstStyle/>
          <a:p>
            <a:r>
              <a:rPr lang="en-GB" sz="2800" dirty="0" smtClean="0"/>
              <a:t>“C</a:t>
            </a:r>
            <a:r>
              <a:rPr lang="en-US" sz="2800" dirty="0" err="1" smtClean="0"/>
              <a:t>itizen</a:t>
            </a:r>
            <a:r>
              <a:rPr lang="en-US" sz="2800" dirty="0" smtClean="0"/>
              <a:t> participation is</a:t>
            </a:r>
            <a:r>
              <a:rPr lang="mr-IN" sz="2800" dirty="0" smtClean="0"/>
              <a:t>…</a:t>
            </a:r>
            <a:r>
              <a:rPr lang="en-CA" sz="2800" dirty="0" smtClean="0"/>
              <a:t> </a:t>
            </a:r>
            <a:r>
              <a:rPr lang="en-US" sz="2800" dirty="0" smtClean="0"/>
              <a:t>citizen power. It is the redistribution of power that enables the have-not citizens, presently excluded from the political and economic processes, to be deliberately included in the future. It is the strategy by which the have-nots join in determining how information is shared, goals and policies are set</a:t>
            </a:r>
            <a:r>
              <a:rPr lang="mr-IN" sz="2800" dirty="0" smtClean="0"/>
              <a:t>…</a:t>
            </a:r>
            <a:r>
              <a:rPr lang="en-CA" sz="2800" dirty="0" smtClean="0"/>
              <a:t> </a:t>
            </a:r>
            <a:r>
              <a:rPr lang="en-US" sz="2800" dirty="0" smtClean="0"/>
              <a:t>resources are allocated, programs are operated, and benefits</a:t>
            </a:r>
            <a:r>
              <a:rPr lang="mr-IN" sz="2800" dirty="0" smtClean="0"/>
              <a:t>…</a:t>
            </a:r>
            <a:r>
              <a:rPr lang="en-CA" sz="2800" dirty="0" smtClean="0"/>
              <a:t> </a:t>
            </a:r>
            <a:r>
              <a:rPr lang="en-US" sz="2800" dirty="0" smtClean="0"/>
              <a:t>are parceled out. In short, it is the means by which they can induce significant social reform which enables them to share in the benefits.”</a:t>
            </a:r>
            <a:br>
              <a:rPr lang="en-US" sz="2800" dirty="0" smtClean="0"/>
            </a:br>
            <a:endParaRPr lang="en-US" sz="2800" dirty="0"/>
          </a:p>
        </p:txBody>
      </p:sp>
      <p:sp>
        <p:nvSpPr>
          <p:cNvPr id="4" name="Rectangle 3"/>
          <p:cNvSpPr/>
          <p:nvPr/>
        </p:nvSpPr>
        <p:spPr>
          <a:xfrm>
            <a:off x="3686827" y="5448202"/>
            <a:ext cx="7887222" cy="830997"/>
          </a:xfrm>
          <a:prstGeom prst="rect">
            <a:avLst/>
          </a:prstGeom>
        </p:spPr>
        <p:txBody>
          <a:bodyPr wrap="square">
            <a:spAutoFit/>
          </a:bodyPr>
          <a:lstStyle/>
          <a:p>
            <a:pPr algn="r"/>
            <a:r>
              <a:rPr lang="en-US" sz="2400" dirty="0" err="1" smtClean="0">
                <a:latin typeface="Calibri Light" charset="0"/>
                <a:ea typeface="Calibri Light" charset="0"/>
                <a:cs typeface="Calibri Light" charset="0"/>
              </a:rPr>
              <a:t>Arnstein</a:t>
            </a:r>
            <a:r>
              <a:rPr lang="en-US" sz="2400" dirty="0" smtClean="0">
                <a:latin typeface="Calibri Light" charset="0"/>
                <a:ea typeface="Calibri Light" charset="0"/>
                <a:cs typeface="Calibri Light" charset="0"/>
              </a:rPr>
              <a:t>, Sherry. (1969). “A Ladder of Citizen Participation.” AIP, Vol. 35, No. 4, July 1969, pp. 216-224.</a:t>
            </a:r>
            <a:endParaRPr lang="en-US" sz="2400" dirty="0">
              <a:latin typeface="Calibri Light" charset="0"/>
              <a:ea typeface="Calibri Light" charset="0"/>
              <a:cs typeface="Calibri Light" charset="0"/>
            </a:endParaRPr>
          </a:p>
        </p:txBody>
      </p:sp>
    </p:spTree>
    <p:extLst>
      <p:ext uri="{BB962C8B-B14F-4D97-AF65-F5344CB8AC3E}">
        <p14:creationId xmlns:p14="http://schemas.microsoft.com/office/powerpoint/2010/main" val="2128846002"/>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ght rungs on the ladder of citizen participation"/>
          <p:cNvPicPr>
            <a:picLocks noChangeAspect="1" noChangeArrowheads="1"/>
          </p:cNvPicPr>
          <p:nvPr/>
        </p:nvPicPr>
        <p:blipFill rotWithShape="1">
          <a:blip r:embed="rId3">
            <a:extLst>
              <a:ext uri="{28A0092B-C50C-407E-A947-70E740481C1C}">
                <a14:useLocalDpi xmlns:a14="http://schemas.microsoft.com/office/drawing/2010/main" val="0"/>
              </a:ext>
            </a:extLst>
          </a:blip>
          <a:srcRect t="5496" b="5727"/>
          <a:stretch/>
        </p:blipFill>
        <p:spPr bwMode="auto">
          <a:xfrm>
            <a:off x="2813333" y="-38152"/>
            <a:ext cx="6330666" cy="689615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247053" y="-38152"/>
            <a:ext cx="3153747" cy="2650723"/>
          </a:xfrm>
          <a:prstGeom prst="ellipse">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096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5562"/>
            <a:ext cx="12192000" cy="7097878"/>
          </a:xfrm>
          <a:prstGeom prst="rect">
            <a:avLst/>
          </a:prstGeom>
        </p:spPr>
      </p:pic>
      <p:sp>
        <p:nvSpPr>
          <p:cNvPr id="6" name="Title 1"/>
          <p:cNvSpPr>
            <a:spLocks noGrp="1"/>
          </p:cNvSpPr>
          <p:nvPr>
            <p:ph type="title"/>
          </p:nvPr>
        </p:nvSpPr>
        <p:spPr>
          <a:xfrm>
            <a:off x="838200" y="0"/>
            <a:ext cx="10515600" cy="1325563"/>
          </a:xfrm>
        </p:spPr>
        <p:txBody>
          <a:bodyPr/>
          <a:lstStyle/>
          <a:p>
            <a:pPr algn="ctr"/>
            <a:r>
              <a:rPr lang="en-US" smtClean="0"/>
              <a:t>cities.inclusivedesign.ca</a:t>
            </a:r>
            <a:endParaRPr lang="en-US" dirty="0"/>
          </a:p>
        </p:txBody>
      </p:sp>
    </p:spTree>
    <p:extLst>
      <p:ext uri="{BB962C8B-B14F-4D97-AF65-F5344CB8AC3E}">
        <p14:creationId xmlns:p14="http://schemas.microsoft.com/office/powerpoint/2010/main" val="205788084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16843"/>
            <a:ext cx="12192000" cy="4024313"/>
          </a:xfrm>
          <a:prstGeom prst="rect">
            <a:avLst/>
          </a:prstGeom>
        </p:spPr>
      </p:pic>
    </p:spTree>
    <p:extLst>
      <p:ext uri="{BB962C8B-B14F-4D97-AF65-F5344CB8AC3E}">
        <p14:creationId xmlns:p14="http://schemas.microsoft.com/office/powerpoint/2010/main" val="17723779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048499" cy="5286373"/>
          </a:xfrm>
          <a:prstGeom prst="rect">
            <a:avLst/>
          </a:prstGeom>
        </p:spPr>
      </p:pic>
      <p:pic>
        <p:nvPicPr>
          <p:cNvPr id="5" name="Picture 4"/>
          <p:cNvPicPr>
            <a:picLocks noChangeAspect="1"/>
          </p:cNvPicPr>
          <p:nvPr/>
        </p:nvPicPr>
        <p:blipFill>
          <a:blip r:embed="rId3"/>
          <a:stretch>
            <a:fillRect/>
          </a:stretch>
        </p:blipFill>
        <p:spPr>
          <a:xfrm>
            <a:off x="3463658" y="3779705"/>
            <a:ext cx="4104394" cy="3078295"/>
          </a:xfrm>
          <a:prstGeom prst="rect">
            <a:avLst/>
          </a:prstGeom>
        </p:spPr>
      </p:pic>
      <p:pic>
        <p:nvPicPr>
          <p:cNvPr id="6" name="Picture 5"/>
          <p:cNvPicPr>
            <a:picLocks noChangeAspect="1"/>
          </p:cNvPicPr>
          <p:nvPr/>
        </p:nvPicPr>
        <p:blipFill rotWithShape="1">
          <a:blip r:embed="rId4"/>
          <a:srcRect l="8983" t="9747" r="18902"/>
          <a:stretch/>
        </p:blipFill>
        <p:spPr>
          <a:xfrm>
            <a:off x="-78182" y="3779705"/>
            <a:ext cx="3620022" cy="3508628"/>
          </a:xfrm>
          <a:prstGeom prst="rect">
            <a:avLst/>
          </a:prstGeom>
        </p:spPr>
      </p:pic>
      <p:pic>
        <p:nvPicPr>
          <p:cNvPr id="7" name="Picture 6"/>
          <p:cNvPicPr>
            <a:picLocks noChangeAspect="1"/>
          </p:cNvPicPr>
          <p:nvPr/>
        </p:nvPicPr>
        <p:blipFill>
          <a:blip r:embed="rId5"/>
          <a:stretch>
            <a:fillRect/>
          </a:stretch>
        </p:blipFill>
        <p:spPr>
          <a:xfrm>
            <a:off x="7048499" y="0"/>
            <a:ext cx="5143501" cy="6858000"/>
          </a:xfrm>
          <a:prstGeom prst="rect">
            <a:avLst/>
          </a:prstGeom>
        </p:spPr>
      </p:pic>
    </p:spTree>
    <p:extLst>
      <p:ext uri="{BB962C8B-B14F-4D97-AF65-F5344CB8AC3E}">
        <p14:creationId xmlns:p14="http://schemas.microsoft.com/office/powerpoint/2010/main" val="96531600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of Co-Design</a:t>
            </a:r>
            <a:endParaRPr lang="en-US" dirty="0"/>
          </a:p>
        </p:txBody>
      </p:sp>
      <p:sp>
        <p:nvSpPr>
          <p:cNvPr id="3" name="Text Placeholder 2"/>
          <p:cNvSpPr>
            <a:spLocks noGrp="1"/>
          </p:cNvSpPr>
          <p:nvPr>
            <p:ph type="body" idx="1"/>
          </p:nvPr>
        </p:nvSpPr>
        <p:spPr/>
        <p:txBody>
          <a:bodyPr>
            <a:normAutofit lnSpcReduction="10000"/>
          </a:bodyPr>
          <a:lstStyle/>
          <a:p>
            <a:pPr marL="514350" indent="-514350">
              <a:buFont typeface="+mj-lt"/>
              <a:buAutoNum type="arabicPeriod"/>
            </a:pPr>
            <a:r>
              <a:rPr lang="en-US" dirty="0" smtClean="0"/>
              <a:t>Workshops and synchronous events led by facilitators</a:t>
            </a:r>
          </a:p>
          <a:p>
            <a:pPr marL="514350" indent="-514350">
              <a:buFont typeface="+mj-lt"/>
              <a:buAutoNum type="arabicPeriod"/>
            </a:pPr>
            <a:r>
              <a:rPr lang="en-US" dirty="0" smtClean="0"/>
              <a:t>Embedded co-design toolkits (led by community members themselves)</a:t>
            </a:r>
          </a:p>
          <a:p>
            <a:pPr marL="514350" indent="-514350">
              <a:buFont typeface="+mj-lt"/>
              <a:buAutoNum type="arabicPeriod"/>
            </a:pPr>
            <a:r>
              <a:rPr lang="en-US" dirty="0" smtClean="0"/>
              <a:t>Open Studio methods and </a:t>
            </a:r>
            <a:r>
              <a:rPr lang="en-US" dirty="0" err="1" smtClean="0"/>
              <a:t>crits</a:t>
            </a:r>
            <a:r>
              <a:rPr lang="en-US" dirty="0" smtClean="0"/>
              <a:t> (open source designing)</a:t>
            </a:r>
          </a:p>
          <a:p>
            <a:pPr marL="514350" indent="-514350">
              <a:buFont typeface="+mj-lt"/>
              <a:buAutoNum type="arabicPeriod"/>
            </a:pPr>
            <a:r>
              <a:rPr lang="en-US" dirty="0" smtClean="0"/>
              <a:t>Paired designer/user methods (working together on day-to-day designs)</a:t>
            </a:r>
          </a:p>
          <a:p>
            <a:pPr marL="514350" indent="-514350">
              <a:buFont typeface="+mj-lt"/>
              <a:buAutoNum type="arabicPeriod"/>
            </a:pPr>
            <a:endParaRPr lang="en-US" dirty="0" smtClean="0"/>
          </a:p>
          <a:p>
            <a:pPr marL="0" indent="0">
              <a:buNone/>
            </a:pPr>
            <a:r>
              <a:rPr lang="mr-IN" i="1" dirty="0" smtClean="0"/>
              <a:t>…</a:t>
            </a:r>
            <a:r>
              <a:rPr lang="en-US" i="1" dirty="0" smtClean="0"/>
              <a:t>Users designing it themselves</a:t>
            </a:r>
          </a:p>
          <a:p>
            <a:endParaRPr lang="en-US" dirty="0" smtClean="0"/>
          </a:p>
          <a:p>
            <a:endParaRPr lang="en-US" dirty="0"/>
          </a:p>
        </p:txBody>
      </p:sp>
    </p:spTree>
    <p:extLst>
      <p:ext uri="{BB962C8B-B14F-4D97-AF65-F5344CB8AC3E}">
        <p14:creationId xmlns:p14="http://schemas.microsoft.com/office/powerpoint/2010/main" val="632165634"/>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845" y="-275051"/>
            <a:ext cx="7508310" cy="7508310"/>
          </a:xfrm>
          <a:prstGeom prst="rect">
            <a:avLst/>
          </a:prstGeom>
        </p:spPr>
      </p:pic>
    </p:spTree>
    <p:extLst>
      <p:ext uri="{BB962C8B-B14F-4D97-AF65-F5344CB8AC3E}">
        <p14:creationId xmlns:p14="http://schemas.microsoft.com/office/powerpoint/2010/main" val="705014975"/>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0"/>
            <a:ext cx="9449502" cy="6858000"/>
          </a:xfrm>
          <a:prstGeom prst="rect">
            <a:avLst/>
          </a:prstGeom>
        </p:spPr>
      </p:pic>
    </p:spTree>
    <p:extLst>
      <p:ext uri="{BB962C8B-B14F-4D97-AF65-F5344CB8AC3E}">
        <p14:creationId xmlns:p14="http://schemas.microsoft.com/office/powerpoint/2010/main" val="1463130814"/>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a:t>
            </a:r>
            <a:r>
              <a:rPr lang="en-US" dirty="0" err="1" smtClean="0"/>
              <a:t>Labour</a:t>
            </a:r>
            <a:r>
              <a:rPr lang="en-US" dirty="0" smtClean="0"/>
              <a:t> Today</a:t>
            </a:r>
            <a:endParaRPr lang="en-US" dirty="0"/>
          </a:p>
        </p:txBody>
      </p:sp>
      <p:sp>
        <p:nvSpPr>
          <p:cNvPr id="3" name="Text Placeholder 2"/>
          <p:cNvSpPr>
            <a:spLocks noGrp="1"/>
          </p:cNvSpPr>
          <p:nvPr>
            <p:ph type="body" idx="1"/>
          </p:nvPr>
        </p:nvSpPr>
        <p:spPr>
          <a:xfrm>
            <a:off x="1190624" y="1946672"/>
            <a:ext cx="9903199" cy="4548257"/>
          </a:xfrm>
        </p:spPr>
        <p:txBody>
          <a:bodyPr>
            <a:normAutofit/>
          </a:bodyPr>
          <a:lstStyle/>
          <a:p>
            <a:r>
              <a:rPr lang="en-US" dirty="0" smtClean="0"/>
              <a:t>Inequality and rise in </a:t>
            </a:r>
            <a:r>
              <a:rPr lang="en-US" dirty="0" err="1" smtClean="0"/>
              <a:t>precarity</a:t>
            </a:r>
            <a:r>
              <a:rPr lang="en-US" dirty="0" smtClean="0"/>
              <a:t> of </a:t>
            </a:r>
            <a:r>
              <a:rPr lang="en-US" dirty="0" err="1" smtClean="0"/>
              <a:t>labour</a:t>
            </a:r>
            <a:endParaRPr lang="en-US" dirty="0" smtClean="0"/>
          </a:p>
          <a:p>
            <a:r>
              <a:rPr lang="en-US" dirty="0"/>
              <a:t>Online </a:t>
            </a:r>
            <a:r>
              <a:rPr lang="en-US" dirty="0" err="1"/>
              <a:t>labour</a:t>
            </a:r>
            <a:r>
              <a:rPr lang="en-US" dirty="0"/>
              <a:t> brokerages enable wage theft, discrimination, and </a:t>
            </a:r>
            <a:r>
              <a:rPr lang="en-US" dirty="0" smtClean="0"/>
              <a:t>exploitation (e.g. </a:t>
            </a:r>
            <a:r>
              <a:rPr lang="en-US" dirty="0" err="1" smtClean="0"/>
              <a:t>Taskrabbit</a:t>
            </a:r>
            <a:r>
              <a:rPr lang="en-US" dirty="0" smtClean="0"/>
              <a:t>, </a:t>
            </a:r>
            <a:r>
              <a:rPr lang="en-US" dirty="0" err="1" smtClean="0"/>
              <a:t>care.com</a:t>
            </a:r>
            <a:r>
              <a:rPr lang="en-US" dirty="0" smtClean="0"/>
              <a:t>, Airbnb, Uber)</a:t>
            </a:r>
          </a:p>
          <a:p>
            <a:r>
              <a:rPr lang="en-US" dirty="0" smtClean="0"/>
              <a:t>Lack of workplace democracy</a:t>
            </a:r>
          </a:p>
          <a:p>
            <a:r>
              <a:rPr lang="en-US" dirty="0" smtClean="0"/>
              <a:t>Stalled worker rights</a:t>
            </a:r>
          </a:p>
          <a:p>
            <a:r>
              <a:rPr lang="en-US" dirty="0" smtClean="0"/>
              <a:t>Rise of “gig economy”</a:t>
            </a:r>
          </a:p>
          <a:p>
            <a:r>
              <a:rPr lang="en-US" dirty="0" smtClean="0"/>
              <a:t>Stagnating wages</a:t>
            </a:r>
          </a:p>
        </p:txBody>
      </p:sp>
    </p:spTree>
    <p:extLst>
      <p:ext uri="{BB962C8B-B14F-4D97-AF65-F5344CB8AC3E}">
        <p14:creationId xmlns:p14="http://schemas.microsoft.com/office/powerpoint/2010/main" val="91133803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12192000" cy="5730697"/>
          </a:xfrm>
          <a:prstGeom prst="rect">
            <a:avLst/>
          </a:prstGeom>
        </p:spPr>
      </p:pic>
    </p:spTree>
    <p:extLst>
      <p:ext uri="{BB962C8B-B14F-4D97-AF65-F5344CB8AC3E}">
        <p14:creationId xmlns:p14="http://schemas.microsoft.com/office/powerpoint/2010/main" val="119546729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82" y="249382"/>
            <a:ext cx="9692640" cy="835511"/>
          </a:xfrm>
        </p:spPr>
        <p:txBody>
          <a:bodyPr/>
          <a:lstStyle/>
          <a:p>
            <a:pPr algn="ctr"/>
            <a:r>
              <a:rPr lang="en-CA" sz="5400" dirty="0" smtClean="0"/>
              <a:t>The Calling of an Engineer</a:t>
            </a:r>
            <a:endParaRPr lang="en-US" sz="5400" dirty="0"/>
          </a:p>
        </p:txBody>
      </p:sp>
      <p:sp>
        <p:nvSpPr>
          <p:cNvPr id="3" name="Content Placeholder 2"/>
          <p:cNvSpPr>
            <a:spLocks noGrp="1"/>
          </p:cNvSpPr>
          <p:nvPr>
            <p:ph idx="1"/>
          </p:nvPr>
        </p:nvSpPr>
        <p:spPr>
          <a:xfrm>
            <a:off x="896111" y="1426529"/>
            <a:ext cx="9877183" cy="4351337"/>
          </a:xfrm>
        </p:spPr>
        <p:txBody>
          <a:bodyPr>
            <a:noAutofit/>
          </a:bodyPr>
          <a:lstStyle/>
          <a:p>
            <a:r>
              <a:rPr lang="en-US" sz="4400" dirty="0" smtClean="0"/>
              <a:t>Not an oath, but an obligation to:</a:t>
            </a:r>
            <a:endParaRPr lang="en-CA" sz="4400" dirty="0" smtClean="0"/>
          </a:p>
          <a:p>
            <a:pPr lvl="1"/>
            <a:r>
              <a:rPr lang="en-CA" sz="4000" dirty="0" smtClean="0"/>
              <a:t>Workmanship</a:t>
            </a:r>
          </a:p>
          <a:p>
            <a:pPr lvl="1"/>
            <a:r>
              <a:rPr lang="en-CA" sz="4000" dirty="0" smtClean="0"/>
              <a:t>Material</a:t>
            </a:r>
          </a:p>
          <a:p>
            <a:pPr lvl="1"/>
            <a:r>
              <a:rPr lang="en-CA" sz="4000" dirty="0" smtClean="0"/>
              <a:t>The honour, use, stability, and perfection of any works</a:t>
            </a:r>
          </a:p>
          <a:p>
            <a:r>
              <a:rPr lang="en-CA" sz="4400" dirty="0" smtClean="0"/>
              <a:t>An obligation to built objects, but what about to </a:t>
            </a:r>
            <a:r>
              <a:rPr lang="en-CA" sz="4400" b="1" dirty="0" smtClean="0"/>
              <a:t>people </a:t>
            </a:r>
            <a:r>
              <a:rPr lang="en-CA" sz="4400" dirty="0" smtClean="0"/>
              <a:t>and the </a:t>
            </a:r>
            <a:r>
              <a:rPr lang="en-CA" sz="4400" b="1" dirty="0" smtClean="0"/>
              <a:t>environment</a:t>
            </a:r>
            <a:r>
              <a:rPr lang="en-CA" sz="4400" dirty="0" smtClean="0"/>
              <a:t>?</a:t>
            </a:r>
            <a:endParaRPr lang="en-US" sz="4400" dirty="0"/>
          </a:p>
        </p:txBody>
      </p:sp>
    </p:spTree>
    <p:extLst>
      <p:ext uri="{BB962C8B-B14F-4D97-AF65-F5344CB8AC3E}">
        <p14:creationId xmlns:p14="http://schemas.microsoft.com/office/powerpoint/2010/main" val="1044343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r>
              <a:rPr lang="en-US" dirty="0" err="1" smtClean="0"/>
              <a:t>CoRise</a:t>
            </a:r>
            <a:r>
              <a:rPr lang="en-US" dirty="0" smtClean="0"/>
              <a:t> Cooperative</a:t>
            </a:r>
            <a:endParaRPr lang="en-US" dirty="0"/>
          </a:p>
        </p:txBody>
      </p:sp>
      <p:sp>
        <p:nvSpPr>
          <p:cNvPr id="3" name="Text Placeholder 2"/>
          <p:cNvSpPr>
            <a:spLocks noGrp="1"/>
          </p:cNvSpPr>
          <p:nvPr>
            <p:ph type="body" idx="1"/>
          </p:nvPr>
        </p:nvSpPr>
        <p:spPr>
          <a:xfrm>
            <a:off x="1190624" y="1946672"/>
            <a:ext cx="9903199" cy="4548257"/>
          </a:xfrm>
        </p:spPr>
        <p:txBody>
          <a:bodyPr>
            <a:normAutofit lnSpcReduction="10000"/>
          </a:bodyPr>
          <a:lstStyle/>
          <a:p>
            <a:r>
              <a:rPr lang="en-CA" dirty="0" smtClean="0"/>
              <a:t>A cooperative for childcare workers in Illinois</a:t>
            </a:r>
            <a:endParaRPr lang="en-US" i="1" dirty="0" smtClean="0"/>
          </a:p>
          <a:p>
            <a:r>
              <a:rPr lang="en-US" dirty="0" smtClean="0"/>
              <a:t>Average childcare worker makes $16,000 USD/year</a:t>
            </a:r>
          </a:p>
          <a:p>
            <a:r>
              <a:rPr lang="en-US" dirty="0" smtClean="0"/>
              <a:t>Works 67 hours/week</a:t>
            </a:r>
          </a:p>
          <a:p>
            <a:r>
              <a:rPr lang="en-US" dirty="0" smtClean="0"/>
              <a:t>Depends on subsidies from the state, yet the state pays inconsistently</a:t>
            </a:r>
          </a:p>
          <a:p>
            <a:r>
              <a:rPr lang="en-US" dirty="0" smtClean="0"/>
              <a:t>Huge burden of paperwork and licensing bureaucracy</a:t>
            </a:r>
          </a:p>
          <a:p>
            <a:r>
              <a:rPr lang="en-US" dirty="0" smtClean="0"/>
              <a:t>A cooperative will support matching of parents to caregivers, economies of scale for supplies, user-friendly form processing, and payment smoothing via collective loans</a:t>
            </a:r>
            <a:endParaRPr lang="en-US" dirty="0" smtClean="0"/>
          </a:p>
          <a:p>
            <a:endParaRPr lang="en-US" dirty="0"/>
          </a:p>
        </p:txBody>
      </p:sp>
    </p:spTree>
    <p:extLst>
      <p:ext uri="{BB962C8B-B14F-4D97-AF65-F5344CB8AC3E}">
        <p14:creationId xmlns:p14="http://schemas.microsoft.com/office/powerpoint/2010/main" val="192599905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22547"/>
          </a:xfrm>
        </p:spPr>
        <p:txBody>
          <a:bodyPr>
            <a:normAutofit/>
          </a:bodyPr>
          <a:lstStyle/>
          <a:p>
            <a:pPr algn="ctr"/>
            <a:r>
              <a:rPr lang="en-US" sz="3600" dirty="0"/>
              <a:t>The Digital Economy</a:t>
            </a:r>
          </a:p>
        </p:txBody>
      </p:sp>
      <p:sp>
        <p:nvSpPr>
          <p:cNvPr id="3" name="Content Placeholder 2"/>
          <p:cNvSpPr>
            <a:spLocks noGrp="1"/>
          </p:cNvSpPr>
          <p:nvPr>
            <p:ph idx="1"/>
          </p:nvPr>
        </p:nvSpPr>
        <p:spPr>
          <a:xfrm>
            <a:off x="2521187" y="1129837"/>
            <a:ext cx="7036741" cy="845723"/>
          </a:xfrm>
        </p:spPr>
        <p:txBody>
          <a:bodyPr>
            <a:normAutofit lnSpcReduction="10000"/>
          </a:bodyPr>
          <a:lstStyle/>
          <a:p>
            <a:pPr marL="0" indent="0">
              <a:buNone/>
            </a:pPr>
            <a:r>
              <a:rPr lang="en-US" sz="2800" dirty="0">
                <a:solidFill>
                  <a:srgbClr val="FFFFFF"/>
                </a:solidFill>
              </a:rPr>
              <a:t>Imagine a digital economy that would follow the 7 co-operative principles</a:t>
            </a:r>
          </a:p>
        </p:txBody>
      </p:sp>
      <p:sp>
        <p:nvSpPr>
          <p:cNvPr id="4" name="TextBox 3"/>
          <p:cNvSpPr txBox="1"/>
          <p:nvPr/>
        </p:nvSpPr>
        <p:spPr>
          <a:xfrm>
            <a:off x="3165485" y="2108211"/>
            <a:ext cx="6392443" cy="2930033"/>
          </a:xfrm>
          <a:prstGeom prst="rect">
            <a:avLst/>
          </a:prstGeom>
          <a:noFill/>
        </p:spPr>
        <p:txBody>
          <a:bodyPr wrap="square" rtlCol="0">
            <a:spAutoFit/>
          </a:bodyPr>
          <a:lstStyle/>
          <a:p>
            <a:pPr>
              <a:lnSpc>
                <a:spcPct val="110000"/>
              </a:lnSpc>
            </a:pPr>
            <a:r>
              <a:rPr lang="en-US" sz="2400" dirty="0">
                <a:solidFill>
                  <a:srgbClr val="FFFFFF"/>
                </a:solidFill>
                <a:latin typeface="Gill Sans"/>
              </a:rPr>
              <a:t>1.	Voluntary and Open Membership</a:t>
            </a:r>
          </a:p>
          <a:p>
            <a:pPr>
              <a:lnSpc>
                <a:spcPct val="110000"/>
              </a:lnSpc>
            </a:pPr>
            <a:r>
              <a:rPr lang="en-US" sz="2400" dirty="0">
                <a:solidFill>
                  <a:srgbClr val="FFFFFF"/>
                </a:solidFill>
                <a:latin typeface="Gill Sans"/>
              </a:rPr>
              <a:t>2.	Democratic Member Control</a:t>
            </a:r>
          </a:p>
          <a:p>
            <a:pPr>
              <a:lnSpc>
                <a:spcPct val="110000"/>
              </a:lnSpc>
            </a:pPr>
            <a:r>
              <a:rPr lang="en-US" sz="2400" dirty="0">
                <a:solidFill>
                  <a:srgbClr val="FFFFFF"/>
                </a:solidFill>
                <a:latin typeface="Gill Sans"/>
              </a:rPr>
              <a:t>3.	Member Economic Participation</a:t>
            </a:r>
          </a:p>
          <a:p>
            <a:pPr>
              <a:lnSpc>
                <a:spcPct val="110000"/>
              </a:lnSpc>
            </a:pPr>
            <a:r>
              <a:rPr lang="en-US" sz="2400" dirty="0">
                <a:solidFill>
                  <a:srgbClr val="FFFFFF"/>
                </a:solidFill>
                <a:latin typeface="Gill Sans"/>
              </a:rPr>
              <a:t>4.	Autonomy and Independence</a:t>
            </a:r>
          </a:p>
          <a:p>
            <a:pPr>
              <a:lnSpc>
                <a:spcPct val="110000"/>
              </a:lnSpc>
            </a:pPr>
            <a:r>
              <a:rPr lang="en-US" sz="2400" dirty="0">
                <a:solidFill>
                  <a:srgbClr val="FFFFFF"/>
                </a:solidFill>
                <a:latin typeface="Gill Sans"/>
              </a:rPr>
              <a:t>5.	Education, Training, and Information</a:t>
            </a:r>
          </a:p>
          <a:p>
            <a:pPr>
              <a:lnSpc>
                <a:spcPct val="110000"/>
              </a:lnSpc>
            </a:pPr>
            <a:r>
              <a:rPr lang="en-US" sz="2400" dirty="0">
                <a:solidFill>
                  <a:srgbClr val="FFFFFF"/>
                </a:solidFill>
                <a:latin typeface="Gill Sans"/>
              </a:rPr>
              <a:t>6.	Cooperation among Cooperatives</a:t>
            </a:r>
          </a:p>
          <a:p>
            <a:pPr>
              <a:lnSpc>
                <a:spcPct val="110000"/>
              </a:lnSpc>
            </a:pPr>
            <a:r>
              <a:rPr lang="en-US" sz="2400" dirty="0">
                <a:solidFill>
                  <a:srgbClr val="FFFFFF"/>
                </a:solidFill>
                <a:latin typeface="Gill Sans"/>
              </a:rPr>
              <a:t>7.	Concern for Community</a:t>
            </a:r>
          </a:p>
        </p:txBody>
      </p:sp>
      <p:pic>
        <p:nvPicPr>
          <p:cNvPr id="7" name="Picture 6"/>
          <p:cNvPicPr>
            <a:picLocks noChangeAspect="1"/>
          </p:cNvPicPr>
          <p:nvPr/>
        </p:nvPicPr>
        <p:blipFill>
          <a:blip r:embed="rId3"/>
          <a:stretch>
            <a:fillRect/>
          </a:stretch>
        </p:blipFill>
        <p:spPr>
          <a:xfrm>
            <a:off x="1524000" y="5298374"/>
            <a:ext cx="9144000" cy="1559626"/>
          </a:xfrm>
          <a:prstGeom prst="rect">
            <a:avLst/>
          </a:prstGeom>
        </p:spPr>
      </p:pic>
    </p:spTree>
    <p:extLst>
      <p:ext uri="{BB962C8B-B14F-4D97-AF65-F5344CB8AC3E}">
        <p14:creationId xmlns:p14="http://schemas.microsoft.com/office/powerpoint/2010/main" val="4700411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06" y="-189587"/>
            <a:ext cx="10797988" cy="7237173"/>
          </a:xfrm>
          <a:prstGeom prst="rect">
            <a:avLst/>
          </a:prstGeom>
        </p:spPr>
      </p:pic>
    </p:spTree>
    <p:extLst>
      <p:ext uri="{BB962C8B-B14F-4D97-AF65-F5344CB8AC3E}">
        <p14:creationId xmlns:p14="http://schemas.microsoft.com/office/powerpoint/2010/main" val="1991235022"/>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0101"/>
            <a:ext cx="10515600" cy="1325563"/>
          </a:xfrm>
        </p:spPr>
        <p:txBody>
          <a:bodyPr/>
          <a:lstStyle/>
          <a:p>
            <a:pPr algn="ctr"/>
            <a:r>
              <a:rPr lang="en-US" dirty="0" smtClean="0"/>
              <a:t>The power to create</a:t>
            </a:r>
            <a:endParaRPr lang="en-US" dirty="0"/>
          </a:p>
        </p:txBody>
      </p:sp>
    </p:spTree>
    <p:extLst>
      <p:ext uri="{BB962C8B-B14F-4D97-AF65-F5344CB8AC3E}">
        <p14:creationId xmlns:p14="http://schemas.microsoft.com/office/powerpoint/2010/main" val="1052453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827275" cy="6871029"/>
          </a:xfrm>
          <a:prstGeom prst="rect">
            <a:avLst/>
          </a:prstGeom>
        </p:spPr>
      </p:pic>
    </p:spTree>
    <p:extLst>
      <p:ext uri="{BB962C8B-B14F-4D97-AF65-F5344CB8AC3E}">
        <p14:creationId xmlns:p14="http://schemas.microsoft.com/office/powerpoint/2010/main" val="528427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756" y="0"/>
            <a:ext cx="14395964" cy="7705677"/>
          </a:xfrm>
          <a:prstGeom prst="rect">
            <a:avLst/>
          </a:prstGeom>
        </p:spPr>
      </p:pic>
    </p:spTree>
    <p:extLst>
      <p:ext uri="{BB962C8B-B14F-4D97-AF65-F5344CB8AC3E}">
        <p14:creationId xmlns:p14="http://schemas.microsoft.com/office/powerpoint/2010/main" val="808481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Case Study: Mads </a:t>
            </a:r>
            <a:r>
              <a:rPr lang="en-US" dirty="0" err="1" smtClean="0"/>
              <a:t>Dahlke</a:t>
            </a:r>
            <a:endParaRPr lang="en-US" dirty="0"/>
          </a:p>
        </p:txBody>
      </p:sp>
      <p:sp>
        <p:nvSpPr>
          <p:cNvPr id="3" name="Content Placeholder 2"/>
          <p:cNvSpPr>
            <a:spLocks noGrp="1"/>
          </p:cNvSpPr>
          <p:nvPr>
            <p:ph idx="1"/>
          </p:nvPr>
        </p:nvSpPr>
        <p:spPr>
          <a:xfrm>
            <a:off x="838200" y="1690688"/>
            <a:ext cx="10515600" cy="4351338"/>
          </a:xfrm>
        </p:spPr>
        <p:txBody>
          <a:bodyPr>
            <a:noAutofit/>
          </a:bodyPr>
          <a:lstStyle/>
          <a:p>
            <a:r>
              <a:rPr lang="en-US" sz="2000" dirty="0" smtClean="0"/>
              <a:t>Mads </a:t>
            </a:r>
            <a:r>
              <a:rPr lang="en-US" sz="2000" dirty="0" err="1" smtClean="0"/>
              <a:t>Dahlke</a:t>
            </a:r>
            <a:r>
              <a:rPr lang="en-US" sz="2000" dirty="0" smtClean="0"/>
              <a:t> is the host </a:t>
            </a:r>
            <a:r>
              <a:rPr lang="en-US" sz="2000" dirty="0"/>
              <a:t>of the YouTube channel </a:t>
            </a:r>
            <a:r>
              <a:rPr lang="en-US" sz="2000" i="1" dirty="0"/>
              <a:t>Sail </a:t>
            </a:r>
            <a:r>
              <a:rPr lang="en-US" sz="2000" i="1" dirty="0" smtClean="0"/>
              <a:t>Life, </a:t>
            </a:r>
            <a:r>
              <a:rPr lang="en-US" sz="2000" dirty="0" smtClean="0"/>
              <a:t>and (coincidentally) a </a:t>
            </a:r>
            <a:r>
              <a:rPr lang="en-US" sz="2000" dirty="0"/>
              <a:t>software developer. </a:t>
            </a:r>
            <a:endParaRPr lang="en-US" sz="2000" dirty="0" smtClean="0"/>
          </a:p>
          <a:p>
            <a:r>
              <a:rPr lang="en-US" sz="2000" dirty="0"/>
              <a:t>H</a:t>
            </a:r>
            <a:r>
              <a:rPr lang="en-US" sz="2000" dirty="0" smtClean="0"/>
              <a:t>e’s </a:t>
            </a:r>
            <a:r>
              <a:rPr lang="en-US" sz="2000" dirty="0"/>
              <a:t>doing something with his </a:t>
            </a:r>
            <a:r>
              <a:rPr lang="en-US" sz="2000" dirty="0" smtClean="0"/>
              <a:t>sailboat, I argue, that  </a:t>
            </a:r>
            <a:r>
              <a:rPr lang="en-US" sz="2000" dirty="0"/>
              <a:t>simply can’t be done with software. </a:t>
            </a:r>
            <a:endParaRPr lang="en-US" sz="2000" dirty="0" smtClean="0"/>
          </a:p>
          <a:p>
            <a:r>
              <a:rPr lang="en-CA" sz="2000" dirty="0" err="1" smtClean="0"/>
              <a:t>Dahlke</a:t>
            </a:r>
            <a:r>
              <a:rPr lang="en-CA" sz="2000" dirty="0" smtClean="0"/>
              <a:t> has customized his boat substantively, including:</a:t>
            </a:r>
          </a:p>
          <a:p>
            <a:pPr lvl="1"/>
            <a:r>
              <a:rPr lang="en-CA" sz="2000" dirty="0" smtClean="0"/>
              <a:t>removing </a:t>
            </a:r>
            <a:r>
              <a:rPr lang="en-CA" sz="2000" dirty="0"/>
              <a:t>and </a:t>
            </a:r>
            <a:r>
              <a:rPr lang="en-CA" sz="2000" dirty="0" smtClean="0"/>
              <a:t>replacing </a:t>
            </a:r>
            <a:r>
              <a:rPr lang="en-CA" sz="2000" dirty="0"/>
              <a:t>the boat’s entire </a:t>
            </a:r>
            <a:r>
              <a:rPr lang="en-CA" sz="2000" dirty="0" smtClean="0"/>
              <a:t>deck</a:t>
            </a:r>
          </a:p>
          <a:p>
            <a:pPr lvl="1"/>
            <a:r>
              <a:rPr lang="en-CA" sz="2000" dirty="0"/>
              <a:t>d</a:t>
            </a:r>
            <a:r>
              <a:rPr lang="en-CA" sz="2000" dirty="0" smtClean="0"/>
              <a:t>esigning </a:t>
            </a:r>
            <a:r>
              <a:rPr lang="en-CA" sz="2000" dirty="0"/>
              <a:t>custom-fit fuel </a:t>
            </a:r>
            <a:r>
              <a:rPr lang="en-CA" sz="2000" dirty="0" smtClean="0"/>
              <a:t>tanks</a:t>
            </a:r>
          </a:p>
          <a:p>
            <a:pPr lvl="1"/>
            <a:r>
              <a:rPr lang="en-CA" sz="2000" dirty="0" smtClean="0"/>
              <a:t>completely reconfiguring </a:t>
            </a:r>
            <a:r>
              <a:rPr lang="en-CA" sz="2000" dirty="0"/>
              <a:t>the layout of a cabin to better suit his needs as a </a:t>
            </a:r>
            <a:r>
              <a:rPr lang="en-CA" sz="2000" dirty="0" smtClean="0"/>
              <a:t>workspace</a:t>
            </a:r>
          </a:p>
          <a:p>
            <a:pPr lvl="1"/>
            <a:r>
              <a:rPr lang="en-CA" sz="2000" dirty="0" smtClean="0"/>
              <a:t>repaired and redesigned many </a:t>
            </a:r>
            <a:r>
              <a:rPr lang="en-CA" sz="2000" dirty="0"/>
              <a:t>flaws resulting from oversights or cut corners during the boat’s original design and construction. </a:t>
            </a:r>
            <a:endParaRPr lang="en-CA" sz="2000" dirty="0" smtClean="0"/>
          </a:p>
          <a:p>
            <a:r>
              <a:rPr lang="en-CA" sz="2000" dirty="0" smtClean="0"/>
              <a:t>Indeed </a:t>
            </a:r>
            <a:r>
              <a:rPr lang="en-CA" sz="2000" dirty="0"/>
              <a:t>the boat’s original designers </a:t>
            </a:r>
            <a:r>
              <a:rPr lang="en-CA" sz="2000" dirty="0" smtClean="0"/>
              <a:t>likely never </a:t>
            </a:r>
            <a:r>
              <a:rPr lang="en-CA" sz="2000" dirty="0"/>
              <a:t>conceived that their product would still be in active use today, nor did they design it with any intention of it being modified in the ways that </a:t>
            </a:r>
            <a:r>
              <a:rPr lang="en-CA" sz="2000" dirty="0" err="1"/>
              <a:t>Dahlke</a:t>
            </a:r>
            <a:r>
              <a:rPr lang="en-CA" sz="2000" dirty="0"/>
              <a:t> has </a:t>
            </a:r>
            <a:r>
              <a:rPr lang="en-CA" sz="2000" dirty="0" smtClean="0"/>
              <a:t>accomplished</a:t>
            </a:r>
          </a:p>
          <a:p>
            <a:r>
              <a:rPr lang="en-CA" sz="2000" dirty="0" smtClean="0"/>
              <a:t>Yet </a:t>
            </a:r>
            <a:r>
              <a:rPr lang="en-CA" sz="2000" dirty="0" err="1"/>
              <a:t>Dahlke</a:t>
            </a:r>
            <a:r>
              <a:rPr lang="en-CA" sz="2000" dirty="0"/>
              <a:t> </a:t>
            </a:r>
            <a:r>
              <a:rPr lang="en-CA" sz="2000" dirty="0" smtClean="0"/>
              <a:t>is </a:t>
            </a:r>
            <a:r>
              <a:rPr lang="en-CA" sz="2000" dirty="0"/>
              <a:t>not a professional boat builder or expert restorer. He has pursued his project by acquiring some generalized technical skills and commodity tools, while participating in a larger community of other sailors and do-it-</a:t>
            </a:r>
            <a:r>
              <a:rPr lang="en-CA" sz="2000" dirty="0" err="1"/>
              <a:t>yourselfers</a:t>
            </a:r>
            <a:r>
              <a:rPr lang="en-CA" sz="2000" dirty="0"/>
              <a:t> who have worked on similar projects and shared their own learnings</a:t>
            </a:r>
            <a:r>
              <a:rPr lang="en-CA" sz="2000" dirty="0" smtClean="0"/>
              <a:t>.</a:t>
            </a:r>
            <a:endParaRPr lang="en-US" sz="2000" dirty="0"/>
          </a:p>
        </p:txBody>
      </p:sp>
    </p:spTree>
    <p:extLst>
      <p:ext uri="{BB962C8B-B14F-4D97-AF65-F5344CB8AC3E}">
        <p14:creationId xmlns:p14="http://schemas.microsoft.com/office/powerpoint/2010/main" val="2234277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01" y="0"/>
            <a:ext cx="14101901" cy="6858000"/>
          </a:xfrm>
          <a:prstGeom prst="rect">
            <a:avLst/>
          </a:prstGeom>
        </p:spPr>
      </p:pic>
    </p:spTree>
    <p:extLst>
      <p:ext uri="{BB962C8B-B14F-4D97-AF65-F5344CB8AC3E}">
        <p14:creationId xmlns:p14="http://schemas.microsoft.com/office/powerpoint/2010/main" val="7669015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09" y="-169928"/>
            <a:ext cx="13132479" cy="7027928"/>
          </a:xfrm>
          <a:prstGeom prst="rect">
            <a:avLst/>
          </a:prstGeom>
        </p:spPr>
      </p:pic>
    </p:spTree>
    <p:extLst>
      <p:ext uri="{BB962C8B-B14F-4D97-AF65-F5344CB8AC3E}">
        <p14:creationId xmlns:p14="http://schemas.microsoft.com/office/powerpoint/2010/main" val="18034324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561" b="24284"/>
          <a:stretch/>
        </p:blipFill>
        <p:spPr>
          <a:xfrm>
            <a:off x="0" y="0"/>
            <a:ext cx="12192001" cy="3970751"/>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4" t="33191" r="-1584" b="15647"/>
          <a:stretch/>
        </p:blipFill>
        <p:spPr>
          <a:xfrm>
            <a:off x="0" y="3463446"/>
            <a:ext cx="12388242" cy="3394554"/>
          </a:xfrm>
          <a:prstGeom prst="rect">
            <a:avLst/>
          </a:prstGeom>
        </p:spPr>
      </p:pic>
      <p:cxnSp>
        <p:nvCxnSpPr>
          <p:cNvPr id="11" name="Straight Connector 10"/>
          <p:cNvCxnSpPr/>
          <p:nvPr/>
        </p:nvCxnSpPr>
        <p:spPr>
          <a:xfrm>
            <a:off x="0" y="3463446"/>
            <a:ext cx="1219200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05" t="11217" r="805" b="-11217"/>
          <a:stretch/>
        </p:blipFill>
        <p:spPr>
          <a:xfrm>
            <a:off x="-100208" y="3464904"/>
            <a:ext cx="12292208" cy="5967185"/>
          </a:xfrm>
          <a:prstGeom prst="rect">
            <a:avLst/>
          </a:prstGeom>
        </p:spPr>
      </p:pic>
    </p:spTree>
    <p:extLst>
      <p:ext uri="{BB962C8B-B14F-4D97-AF65-F5344CB8AC3E}">
        <p14:creationId xmlns:p14="http://schemas.microsoft.com/office/powerpoint/2010/main" val="224993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26" y="2324871"/>
            <a:ext cx="10709229" cy="1789930"/>
          </a:xfrm>
        </p:spPr>
        <p:txBody>
          <a:bodyPr>
            <a:normAutofit/>
          </a:bodyPr>
          <a:lstStyle/>
          <a:p>
            <a:pPr marL="0" indent="0" algn="ctr">
              <a:buNone/>
            </a:pPr>
            <a:r>
              <a:rPr lang="en-US" sz="6500" dirty="0" smtClean="0">
                <a:latin typeface="+mj-lt"/>
              </a:rPr>
              <a:t>Context matters</a:t>
            </a:r>
            <a:endParaRPr lang="en-US" sz="6500" dirty="0" smtClean="0">
              <a:latin typeface="+mj-lt"/>
            </a:endParaRPr>
          </a:p>
          <a:p>
            <a:pPr marL="0" indent="0" algn="r">
              <a:buNone/>
            </a:pPr>
            <a:endParaRPr lang="en-US" sz="7200" dirty="0" smtClean="0"/>
          </a:p>
        </p:txBody>
      </p:sp>
    </p:spTree>
    <p:extLst>
      <p:ext uri="{BB962C8B-B14F-4D97-AF65-F5344CB8AC3E}">
        <p14:creationId xmlns:p14="http://schemas.microsoft.com/office/powerpoint/2010/main" val="5348443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How can we give an individual the power to (re)make this decision?"/>
          <p:cNvSpPr txBox="1">
            <a:spLocks noGrp="1"/>
          </p:cNvSpPr>
          <p:nvPr>
            <p:ph type="title"/>
          </p:nvPr>
        </p:nvSpPr>
        <p:spPr>
          <a:xfrm>
            <a:off x="1640156" y="376518"/>
            <a:ext cx="8947548" cy="1431243"/>
          </a:xfrm>
          <a:prstGeom prst="rect">
            <a:avLst/>
          </a:prstGeom>
        </p:spPr>
        <p:txBody>
          <a:bodyPr>
            <a:normAutofit/>
          </a:bodyPr>
          <a:lstStyle>
            <a:lvl1pPr>
              <a:defRPr sz="7200">
                <a:solidFill>
                  <a:srgbClr val="FFFFFF"/>
                </a:solidFill>
              </a:defRPr>
            </a:lvl1pPr>
          </a:lstStyle>
          <a:p>
            <a:r>
              <a:rPr sz="4800" dirty="0"/>
              <a:t>How can we give an individual the power to (re)make this decision?</a:t>
            </a:r>
          </a:p>
        </p:txBody>
      </p:sp>
      <p:sp>
        <p:nvSpPr>
          <p:cNvPr id="344" name="What communities might arise around this design choice?"/>
          <p:cNvSpPr txBox="1"/>
          <p:nvPr/>
        </p:nvSpPr>
        <p:spPr>
          <a:xfrm>
            <a:off x="1640156" y="5064316"/>
            <a:ext cx="8947548" cy="164966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7200">
                <a:solidFill>
                  <a:srgbClr val="FFFFFF"/>
                </a:solidFill>
                <a:latin typeface="+mn-lt"/>
                <a:ea typeface="+mn-ea"/>
                <a:cs typeface="+mn-cs"/>
                <a:sym typeface="Garamond"/>
              </a:defRPr>
            </a:lvl1pPr>
          </a:lstStyle>
          <a:p>
            <a:r>
              <a:rPr sz="4800" dirty="0"/>
              <a:t>What communities might arise around this design choice?</a:t>
            </a:r>
          </a:p>
        </p:txBody>
      </p:sp>
      <p:sp>
        <p:nvSpPr>
          <p:cNvPr id="345" name="How can we support the serendipitous, unexpected, and informal?"/>
          <p:cNvSpPr txBox="1"/>
          <p:nvPr/>
        </p:nvSpPr>
        <p:spPr>
          <a:xfrm>
            <a:off x="1640156" y="2294411"/>
            <a:ext cx="8947548" cy="228325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7200">
                <a:solidFill>
                  <a:srgbClr val="FFFFFF"/>
                </a:solidFill>
                <a:latin typeface="+mn-lt"/>
                <a:ea typeface="+mn-ea"/>
                <a:cs typeface="+mn-cs"/>
                <a:sym typeface="Garamond"/>
              </a:defRPr>
            </a:lvl1pPr>
          </a:lstStyle>
          <a:p>
            <a:r>
              <a:rPr sz="4800" dirty="0"/>
              <a:t>How can we support the serendipitous, unexpected, and informal?</a:t>
            </a:r>
          </a:p>
        </p:txBody>
      </p:sp>
    </p:spTree>
    <p:extLst>
      <p:ext uri="{BB962C8B-B14F-4D97-AF65-F5344CB8AC3E}">
        <p14:creationId xmlns:p14="http://schemas.microsoft.com/office/powerpoint/2010/main" val="11281544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Design and Accessibility</a:t>
            </a:r>
            <a:endParaRPr lang="en-US" dirty="0"/>
          </a:p>
        </p:txBody>
      </p:sp>
      <p:sp>
        <p:nvSpPr>
          <p:cNvPr id="3" name="Content Placeholder 2"/>
          <p:cNvSpPr>
            <a:spLocks noGrp="1"/>
          </p:cNvSpPr>
          <p:nvPr>
            <p:ph idx="1"/>
          </p:nvPr>
        </p:nvSpPr>
        <p:spPr>
          <a:xfrm>
            <a:off x="838200" y="1690688"/>
            <a:ext cx="10515600" cy="4351338"/>
          </a:xfrm>
        </p:spPr>
        <p:txBody>
          <a:bodyPr>
            <a:noAutofit/>
          </a:bodyPr>
          <a:lstStyle/>
          <a:p>
            <a:r>
              <a:rPr lang="en-CA" sz="2600" dirty="0" smtClean="0"/>
              <a:t>Accessibility is the primary use case, and driver of innovation, for design continuation tools</a:t>
            </a:r>
          </a:p>
          <a:p>
            <a:r>
              <a:rPr lang="en-CA" sz="2600" dirty="0" smtClean="0"/>
              <a:t>Assistive technologies like screen readers, literacy tools, etc. support largely unanticipated alternative modes of presentation and control</a:t>
            </a:r>
          </a:p>
          <a:p>
            <a:r>
              <a:rPr lang="en-CA" sz="2600" dirty="0" smtClean="0"/>
              <a:t>“Extreme users” tend to push the boundary of customizations, as well as repurposing tools unexpected and satisficing with those they can’t customize enough</a:t>
            </a:r>
          </a:p>
          <a:p>
            <a:r>
              <a:rPr lang="en-CA" sz="2600" dirty="0"/>
              <a:t>e</a:t>
            </a:r>
            <a:r>
              <a:rPr lang="en-CA" sz="2600" dirty="0" smtClean="0"/>
              <a:t>.g. JAWS scripts</a:t>
            </a:r>
          </a:p>
          <a:p>
            <a:r>
              <a:rPr lang="en-CA" sz="2600" dirty="0" smtClean="0"/>
              <a:t>Greater acknowledgement of mixed agency—community, collaboration, assistance</a:t>
            </a:r>
          </a:p>
        </p:txBody>
      </p:sp>
    </p:spTree>
    <p:extLst>
      <p:ext uri="{BB962C8B-B14F-4D97-AF65-F5344CB8AC3E}">
        <p14:creationId xmlns:p14="http://schemas.microsoft.com/office/powerpoint/2010/main" val="20910588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How can we give an individual the power to (re)make this decision?"/>
          <p:cNvSpPr txBox="1">
            <a:spLocks noGrp="1"/>
          </p:cNvSpPr>
          <p:nvPr>
            <p:ph type="title"/>
          </p:nvPr>
        </p:nvSpPr>
        <p:spPr>
          <a:xfrm>
            <a:off x="1640156" y="2312895"/>
            <a:ext cx="8947548" cy="1431243"/>
          </a:xfrm>
          <a:prstGeom prst="rect">
            <a:avLst/>
          </a:prstGeom>
        </p:spPr>
        <p:txBody>
          <a:bodyPr>
            <a:normAutofit/>
          </a:bodyPr>
          <a:lstStyle>
            <a:lvl1pPr>
              <a:defRPr sz="7200">
                <a:solidFill>
                  <a:srgbClr val="FFFFFF"/>
                </a:solidFill>
              </a:defRPr>
            </a:lvl1pPr>
          </a:lstStyle>
          <a:p>
            <a:pPr algn="ctr"/>
            <a:r>
              <a:rPr lang="en-CA" sz="4800" dirty="0" smtClean="0"/>
              <a:t>User Interface Options Demo</a:t>
            </a:r>
            <a:endParaRPr sz="4800" dirty="0"/>
          </a:p>
        </p:txBody>
      </p:sp>
    </p:spTree>
    <p:extLst>
      <p:ext uri="{BB962C8B-B14F-4D97-AF65-F5344CB8AC3E}">
        <p14:creationId xmlns:p14="http://schemas.microsoft.com/office/powerpoint/2010/main" val="145527365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90F0271-2D7F-476B-9218-C7D2267C2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2453"/>
            <a:ext cx="12192000" cy="7668434"/>
          </a:xfrm>
          <a:prstGeom prst="rect">
            <a:avLst/>
          </a:prstGeom>
        </p:spPr>
      </p:pic>
    </p:spTree>
    <p:extLst>
      <p:ext uri="{BB962C8B-B14F-4D97-AF65-F5344CB8AC3E}">
        <p14:creationId xmlns:p14="http://schemas.microsoft.com/office/powerpoint/2010/main" val="1730644059"/>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graph of a cardigan created by Amy Twigger-Holroyd, illustrating her re-knitting technique. The cardigan has been made by taking a machine-made conventional sweater, cutting it, and splicing in new hems, buttons, and ornaments." title="Re-knitted cardig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916" y="0"/>
            <a:ext cx="9260379" cy="6875653"/>
          </a:xfrm>
          <a:prstGeom prst="rect">
            <a:avLst/>
          </a:prstGeom>
        </p:spPr>
      </p:pic>
    </p:spTree>
    <p:extLst>
      <p:ext uri="{BB962C8B-B14F-4D97-AF65-F5344CB8AC3E}">
        <p14:creationId xmlns:p14="http://schemas.microsoft.com/office/powerpoint/2010/main" val="9901064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Case Study: Amy </a:t>
            </a:r>
            <a:r>
              <a:rPr lang="en-US" dirty="0" err="1" smtClean="0"/>
              <a:t>Twigger</a:t>
            </a:r>
            <a:r>
              <a:rPr lang="en-US" dirty="0" smtClean="0"/>
              <a:t>-Holroyd</a:t>
            </a:r>
            <a:endParaRPr lang="en-US" dirty="0"/>
          </a:p>
        </p:txBody>
      </p:sp>
      <p:sp>
        <p:nvSpPr>
          <p:cNvPr id="3" name="Content Placeholder 2"/>
          <p:cNvSpPr>
            <a:spLocks noGrp="1"/>
          </p:cNvSpPr>
          <p:nvPr>
            <p:ph idx="1"/>
          </p:nvPr>
        </p:nvSpPr>
        <p:spPr>
          <a:xfrm>
            <a:off x="838200" y="1690688"/>
            <a:ext cx="10515600" cy="4351338"/>
          </a:xfrm>
        </p:spPr>
        <p:txBody>
          <a:bodyPr>
            <a:noAutofit/>
          </a:bodyPr>
          <a:lstStyle/>
          <a:p>
            <a:r>
              <a:rPr lang="en-CA" sz="2600" dirty="0" smtClean="0"/>
              <a:t>Amy’s </a:t>
            </a:r>
            <a:r>
              <a:rPr lang="en-CA" sz="2600" i="1" dirty="0" smtClean="0"/>
              <a:t>reknitting</a:t>
            </a:r>
            <a:r>
              <a:rPr lang="en-CA" sz="2600" dirty="0" smtClean="0"/>
              <a:t> methods provide knitters with a way to modify, add to, or subtract from already-completed knitted garments (including industrially produced, machine-made)</a:t>
            </a:r>
          </a:p>
          <a:p>
            <a:pPr lvl="1"/>
            <a:r>
              <a:rPr lang="en-CA" sz="2600" dirty="0" smtClean="0"/>
              <a:t>Unravelling</a:t>
            </a:r>
            <a:r>
              <a:rPr lang="en-CA" sz="2600" dirty="0"/>
              <a:t>, cutting, grafting, insertions, stitch hacks, and replacements</a:t>
            </a:r>
            <a:endParaRPr lang="en-CA" sz="2600" dirty="0" smtClean="0"/>
          </a:p>
          <a:p>
            <a:r>
              <a:rPr lang="en-CA" sz="2600" dirty="0" smtClean="0"/>
              <a:t>Knitting, viewed materially, has a remarkably dual quality—you can take yarn and knit a sweater, and you can “frog it,” taking it back to its elements (yarn), and knit something new with its materials</a:t>
            </a:r>
          </a:p>
          <a:p>
            <a:r>
              <a:rPr lang="en-CA" sz="2600" dirty="0"/>
              <a:t>R</a:t>
            </a:r>
            <a:r>
              <a:rPr lang="en-CA" sz="2600" dirty="0" smtClean="0"/>
              <a:t>e-knitting </a:t>
            </a:r>
            <a:r>
              <a:rPr lang="en-CA" sz="2600" dirty="0"/>
              <a:t>is not simply an idiosyncratic personal practice of </a:t>
            </a:r>
            <a:r>
              <a:rPr lang="en-CA" sz="2600" dirty="0" err="1"/>
              <a:t>Twigger</a:t>
            </a:r>
            <a:r>
              <a:rPr lang="en-CA" sz="2600" dirty="0"/>
              <a:t> Holroyd or her colleagues, but “an integral part of the practice of knitting” generally, a characteristic of the medium and the traditional methods of knitting itself</a:t>
            </a:r>
            <a:endParaRPr lang="en-CA" sz="2600" dirty="0" smtClean="0"/>
          </a:p>
          <a:p>
            <a:r>
              <a:rPr lang="en-CA" sz="2600" dirty="0" smtClean="0"/>
              <a:t>A speculative future: what if software was like knitting?</a:t>
            </a:r>
          </a:p>
        </p:txBody>
      </p:sp>
    </p:spTree>
    <p:extLst>
      <p:ext uri="{BB962C8B-B14F-4D97-AF65-F5344CB8AC3E}">
        <p14:creationId xmlns:p14="http://schemas.microsoft.com/office/powerpoint/2010/main" val="12205240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Material Software</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b="1" dirty="0" smtClean="0">
                <a:latin typeface="Calibri" charset="0"/>
                <a:ea typeface="Calibri" charset="0"/>
                <a:cs typeface="Calibri" charset="0"/>
              </a:rPr>
              <a:t>Representation </a:t>
            </a:r>
            <a:r>
              <a:rPr lang="en-US" b="1" dirty="0">
                <a:latin typeface="Calibri" charset="0"/>
                <a:ea typeface="Calibri" charset="0"/>
                <a:cs typeface="Calibri" charset="0"/>
              </a:rPr>
              <a:t>of program code as </a:t>
            </a:r>
            <a:r>
              <a:rPr lang="en-US" b="1" dirty="0" smtClean="0">
                <a:latin typeface="Calibri" charset="0"/>
                <a:ea typeface="Calibri" charset="0"/>
                <a:cs typeface="Calibri" charset="0"/>
              </a:rPr>
              <a:t>data</a:t>
            </a:r>
            <a:r>
              <a:rPr lang="en-US" dirty="0" smtClean="0"/>
              <a:t>—material </a:t>
            </a:r>
            <a:r>
              <a:rPr lang="en-US" dirty="0"/>
              <a:t>for reflection and modification by other programs or by authors who come along later in the process. </a:t>
            </a:r>
            <a:r>
              <a:rPr lang="en-US" dirty="0" smtClean="0"/>
              <a:t>An </a:t>
            </a:r>
            <a:r>
              <a:rPr lang="en-US" dirty="0"/>
              <a:t>ecosystem of authoring and customization </a:t>
            </a:r>
            <a:r>
              <a:rPr lang="en-US" dirty="0" smtClean="0"/>
              <a:t>tools.</a:t>
            </a:r>
          </a:p>
          <a:p>
            <a:pPr marL="514350" indent="-514350">
              <a:buFont typeface="+mj-lt"/>
              <a:buAutoNum type="arabicPeriod"/>
            </a:pPr>
            <a:r>
              <a:rPr lang="en-US" b="1" dirty="0" smtClean="0">
                <a:latin typeface="Calibri" charset="0"/>
                <a:ea typeface="Calibri" charset="0"/>
                <a:cs typeface="Calibri" charset="0"/>
              </a:rPr>
              <a:t>Availability of </a:t>
            </a:r>
            <a:r>
              <a:rPr lang="en-US" b="1" dirty="0">
                <a:latin typeface="Calibri" charset="0"/>
                <a:ea typeface="Calibri" charset="0"/>
                <a:cs typeface="Calibri" charset="0"/>
              </a:rPr>
              <a:t>landmarks</a:t>
            </a:r>
            <a:r>
              <a:rPr lang="en-US" dirty="0"/>
              <a:t>—names or other stable means of reference (e.g. via CSS selectors)—for </a:t>
            </a:r>
            <a:r>
              <a:rPr lang="en-US" dirty="0" err="1" smtClean="0"/>
              <a:t>behavioural</a:t>
            </a:r>
            <a:r>
              <a:rPr lang="en-US" dirty="0" smtClean="0"/>
              <a:t> </a:t>
            </a:r>
            <a:r>
              <a:rPr lang="en-US" dirty="0"/>
              <a:t>and </a:t>
            </a:r>
            <a:r>
              <a:rPr lang="en-US" dirty="0" smtClean="0"/>
              <a:t>compositional </a:t>
            </a:r>
            <a:r>
              <a:rPr lang="en-US" dirty="0"/>
              <a:t>points within program code, such that another author, working outside the original program’s code, can identify these points and issue their own alternative </a:t>
            </a:r>
            <a:r>
              <a:rPr lang="en-US" dirty="0" smtClean="0"/>
              <a:t>logics.</a:t>
            </a:r>
          </a:p>
          <a:p>
            <a:pPr marL="514350" indent="-514350">
              <a:buFont typeface="+mj-lt"/>
              <a:buAutoNum type="arabicPeriod"/>
            </a:pPr>
            <a:r>
              <a:rPr lang="en-US" b="1" dirty="0" smtClean="0">
                <a:latin typeface="Calibri" charset="0"/>
                <a:ea typeface="Calibri" charset="0"/>
                <a:cs typeface="Calibri" charset="0"/>
              </a:rPr>
              <a:t>Complete </a:t>
            </a:r>
            <a:r>
              <a:rPr lang="en-US" b="1" dirty="0">
                <a:latin typeface="Calibri" charset="0"/>
                <a:ea typeface="Calibri" charset="0"/>
                <a:cs typeface="Calibri" charset="0"/>
              </a:rPr>
              <a:t>externalization of program state</a:t>
            </a:r>
            <a:r>
              <a:rPr lang="en-US" dirty="0"/>
              <a:t>, also as data, in a form that it can be understood, manipulated, and modified live by programs located outside of the runtime of the software, so that software can be redesigned piecemeal and from a distance</a:t>
            </a:r>
            <a:r>
              <a:rPr lang="en-US" dirty="0" smtClean="0"/>
              <a:t>.</a:t>
            </a:r>
            <a:endParaRPr lang="en-US" dirty="0"/>
          </a:p>
        </p:txBody>
      </p:sp>
    </p:spTree>
    <p:extLst>
      <p:ext uri="{BB962C8B-B14F-4D97-AF65-F5344CB8AC3E}">
        <p14:creationId xmlns:p14="http://schemas.microsoft.com/office/powerpoint/2010/main" val="16891537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idx="1"/>
          </p:nvPr>
        </p:nvSpPr>
        <p:spPr>
          <a:xfrm>
            <a:off x="838200" y="1825625"/>
            <a:ext cx="10515600" cy="4844116"/>
          </a:xfrm>
        </p:spPr>
        <p:txBody>
          <a:bodyPr>
            <a:normAutofit/>
          </a:bodyPr>
          <a:lstStyle/>
          <a:p>
            <a:r>
              <a:rPr lang="en-US" dirty="0" smtClean="0"/>
              <a:t>Increasingly, our responsibility and engagement needs to be with communities and their environments</a:t>
            </a:r>
          </a:p>
          <a:p>
            <a:r>
              <a:rPr lang="en-US" dirty="0" smtClean="0"/>
              <a:t>Innovation and change will never be found in the familiar and the “normal”—look to the edges</a:t>
            </a:r>
            <a:endParaRPr lang="en-US" dirty="0" smtClean="0"/>
          </a:p>
          <a:p>
            <a:r>
              <a:rPr lang="en-US" dirty="0" smtClean="0"/>
              <a:t>We have to be aware of our power, and design ways to give it up</a:t>
            </a:r>
            <a:endParaRPr lang="en-US" dirty="0" smtClean="0"/>
          </a:p>
          <a:p>
            <a:r>
              <a:rPr lang="en-US" dirty="0" smtClean="0"/>
              <a:t>Our technology discipline(s</a:t>
            </a:r>
            <a:r>
              <a:rPr lang="en-US" dirty="0" smtClean="0"/>
              <a:t>) need </a:t>
            </a:r>
            <a:r>
              <a:rPr lang="en-US" dirty="0" smtClean="0"/>
              <a:t>diversity and change</a:t>
            </a:r>
            <a:r>
              <a:rPr lang="en-US" dirty="0" smtClean="0"/>
              <a:t>, </a:t>
            </a:r>
            <a:r>
              <a:rPr lang="en-US" dirty="0" smtClean="0"/>
              <a:t>and </a:t>
            </a:r>
            <a:r>
              <a:rPr lang="en-US" dirty="0" smtClean="0"/>
              <a:t>we need to bring “users</a:t>
            </a:r>
            <a:r>
              <a:rPr lang="en-US" dirty="0" smtClean="0"/>
              <a:t>” into the process as serious co-creators, and by giving them new powers to continue the design </a:t>
            </a:r>
            <a:r>
              <a:rPr lang="en-US" dirty="0" smtClean="0"/>
              <a:t>process</a:t>
            </a:r>
          </a:p>
        </p:txBody>
      </p:sp>
    </p:spTree>
    <p:extLst>
      <p:ext uri="{BB962C8B-B14F-4D97-AF65-F5344CB8AC3E}">
        <p14:creationId xmlns:p14="http://schemas.microsoft.com/office/powerpoint/2010/main" val="21319127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237996"/>
            <a:ext cx="9418320" cy="2505205"/>
          </a:xfrm>
        </p:spPr>
        <p:txBody>
          <a:bodyPr/>
          <a:lstStyle/>
          <a:p>
            <a:r>
              <a:rPr lang="en-US" dirty="0" smtClean="0"/>
              <a:t>Thank you!</a:t>
            </a:r>
            <a:endParaRPr lang="en-US" sz="5400" dirty="0"/>
          </a:p>
        </p:txBody>
      </p:sp>
      <p:sp>
        <p:nvSpPr>
          <p:cNvPr id="3" name="Subtitle 2"/>
          <p:cNvSpPr>
            <a:spLocks noGrp="1"/>
          </p:cNvSpPr>
          <p:nvPr>
            <p:ph type="subTitle" idx="1"/>
          </p:nvPr>
        </p:nvSpPr>
        <p:spPr>
          <a:xfrm>
            <a:off x="685262" y="2796988"/>
            <a:ext cx="10571540" cy="3971672"/>
          </a:xfrm>
        </p:spPr>
        <p:txBody>
          <a:bodyPr>
            <a:noAutofit/>
          </a:bodyPr>
          <a:lstStyle/>
          <a:p>
            <a:pPr>
              <a:lnSpc>
                <a:spcPct val="100000"/>
              </a:lnSpc>
            </a:pPr>
            <a:r>
              <a:rPr lang="en-US" sz="3200" dirty="0" smtClean="0"/>
              <a:t>Colin Clark</a:t>
            </a:r>
          </a:p>
          <a:p>
            <a:r>
              <a:rPr lang="en-US" sz="3200" dirty="0" smtClean="0"/>
              <a:t>Inclusive Design Research Centre</a:t>
            </a:r>
          </a:p>
          <a:p>
            <a:r>
              <a:rPr lang="en-US" sz="3200" dirty="0" smtClean="0">
                <a:hlinkClick r:id="rId2"/>
              </a:rPr>
              <a:t>cclark@ocadu.ca</a:t>
            </a:r>
            <a:endParaRPr lang="en-US" sz="3200" dirty="0" smtClean="0"/>
          </a:p>
          <a:p>
            <a:pPr algn="r"/>
            <a:r>
              <a:rPr lang="en-US" sz="3200" dirty="0" err="1"/>
              <a:t>c</a:t>
            </a:r>
            <a:r>
              <a:rPr lang="en-US" sz="3200" dirty="0" err="1" smtClean="0"/>
              <a:t>olinclark.org</a:t>
            </a:r>
            <a:endParaRPr lang="en-US" sz="3200" dirty="0" smtClean="0"/>
          </a:p>
          <a:p>
            <a:pPr algn="r"/>
            <a:r>
              <a:rPr lang="en-US" sz="3200" dirty="0" err="1" smtClean="0"/>
              <a:t>fluidproject.org</a:t>
            </a:r>
            <a:endParaRPr lang="en-US" sz="3200" dirty="0" smtClean="0"/>
          </a:p>
          <a:p>
            <a:pPr algn="r"/>
            <a:r>
              <a:rPr lang="en-US" sz="3200" dirty="0" err="1" smtClean="0"/>
              <a:t>cities.inclusivedesign.ca</a:t>
            </a:r>
            <a:endParaRPr lang="en-US" sz="3200" dirty="0" smtClean="0"/>
          </a:p>
          <a:p>
            <a:pPr algn="r"/>
            <a:r>
              <a:rPr lang="en-US" sz="3200" dirty="0" err="1"/>
              <a:t>p</a:t>
            </a:r>
            <a:r>
              <a:rPr lang="en-US" sz="3200" dirty="0" err="1" smtClean="0"/>
              <a:t>latform.coop</a:t>
            </a:r>
            <a:endParaRPr lang="en-US" sz="3200" dirty="0" smtClean="0"/>
          </a:p>
        </p:txBody>
      </p:sp>
    </p:spTree>
    <p:extLst>
      <p:ext uri="{BB962C8B-B14F-4D97-AF65-F5344CB8AC3E}">
        <p14:creationId xmlns:p14="http://schemas.microsoft.com/office/powerpoint/2010/main" val="1324417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440" y="437641"/>
            <a:ext cx="9692640" cy="835511"/>
          </a:xfrm>
        </p:spPr>
        <p:txBody>
          <a:bodyPr/>
          <a:lstStyle/>
          <a:p>
            <a:pPr algn="ctr"/>
            <a:r>
              <a:rPr lang="en-US" sz="5400" dirty="0" smtClean="0"/>
              <a:t>Inequality is Growing</a:t>
            </a:r>
            <a:endParaRPr lang="en-US" sz="5400" dirty="0"/>
          </a:p>
        </p:txBody>
      </p:sp>
      <p:sp>
        <p:nvSpPr>
          <p:cNvPr id="3" name="Content Placeholder 2"/>
          <p:cNvSpPr>
            <a:spLocks noGrp="1"/>
          </p:cNvSpPr>
          <p:nvPr>
            <p:ph idx="1"/>
          </p:nvPr>
        </p:nvSpPr>
        <p:spPr>
          <a:xfrm>
            <a:off x="635945" y="1501685"/>
            <a:ext cx="10783631" cy="4351337"/>
          </a:xfrm>
        </p:spPr>
        <p:txBody>
          <a:bodyPr>
            <a:noAutofit/>
          </a:bodyPr>
          <a:lstStyle/>
          <a:p>
            <a:pPr lvl="1"/>
            <a:r>
              <a:rPr lang="en-US" sz="3600" dirty="0" smtClean="0"/>
              <a:t>85% of post-2008 economic growth was pocketed by the richest 1% </a:t>
            </a:r>
          </a:p>
          <a:p>
            <a:pPr lvl="1"/>
            <a:r>
              <a:rPr lang="en-US" sz="3600" dirty="0" smtClean="0"/>
              <a:t>The U.S. </a:t>
            </a:r>
            <a:r>
              <a:rPr lang="en-US" sz="3600" dirty="0"/>
              <a:t>ranks 35th out of 37 </a:t>
            </a:r>
            <a:r>
              <a:rPr lang="en-US" sz="3600" dirty="0" smtClean="0"/>
              <a:t>OECD countries in </a:t>
            </a:r>
            <a:r>
              <a:rPr lang="en-US" sz="3600" dirty="0"/>
              <a:t>terms </a:t>
            </a:r>
            <a:r>
              <a:rPr lang="en-US" sz="3600" dirty="0" smtClean="0"/>
              <a:t>of </a:t>
            </a:r>
            <a:r>
              <a:rPr lang="en-US" sz="3600" dirty="0"/>
              <a:t>poverty and </a:t>
            </a:r>
            <a:r>
              <a:rPr lang="en-US" sz="3600" dirty="0" smtClean="0"/>
              <a:t>inequality</a:t>
            </a:r>
          </a:p>
          <a:p>
            <a:pPr lvl="1"/>
            <a:r>
              <a:rPr lang="en-US" sz="3600" dirty="0" smtClean="0"/>
              <a:t>More </a:t>
            </a:r>
            <a:r>
              <a:rPr lang="en-US" sz="3600" dirty="0"/>
              <a:t>than </a:t>
            </a:r>
            <a:r>
              <a:rPr lang="en-US" sz="3600" b="1" dirty="0" smtClean="0"/>
              <a:t>1 in </a:t>
            </a:r>
            <a:r>
              <a:rPr lang="en-US" sz="3600" b="1" dirty="0"/>
              <a:t>every </a:t>
            </a:r>
            <a:r>
              <a:rPr lang="en-US" sz="3600" b="1" dirty="0" smtClean="0"/>
              <a:t>8 Americans </a:t>
            </a:r>
            <a:r>
              <a:rPr lang="en-US" sz="3600" b="1" dirty="0"/>
              <a:t>are living in poverty</a:t>
            </a:r>
          </a:p>
          <a:p>
            <a:pPr lvl="1"/>
            <a:r>
              <a:rPr lang="en-US" sz="3600" dirty="0"/>
              <a:t>Only </a:t>
            </a:r>
            <a:r>
              <a:rPr lang="en-US" sz="3600" b="1" dirty="0" smtClean="0"/>
              <a:t>64% of U.S. voting-age population was registered to vote</a:t>
            </a:r>
            <a:r>
              <a:rPr lang="en-US" sz="3600" dirty="0" smtClean="0"/>
              <a:t> in 2016—a smaller </a:t>
            </a:r>
            <a:r>
              <a:rPr lang="en-US" sz="3600" dirty="0"/>
              <a:t>share of potential </a:t>
            </a:r>
            <a:r>
              <a:rPr lang="en-US" sz="3600" dirty="0" smtClean="0"/>
              <a:t>voters than </a:t>
            </a:r>
            <a:r>
              <a:rPr lang="en-US" sz="3600" dirty="0"/>
              <a:t>just about any other OECD country</a:t>
            </a:r>
          </a:p>
        </p:txBody>
      </p:sp>
      <p:sp>
        <p:nvSpPr>
          <p:cNvPr id="4" name="Rectangle 3"/>
          <p:cNvSpPr/>
          <p:nvPr/>
        </p:nvSpPr>
        <p:spPr>
          <a:xfrm>
            <a:off x="2312894" y="6225553"/>
            <a:ext cx="9520517" cy="400110"/>
          </a:xfrm>
          <a:prstGeom prst="rect">
            <a:avLst/>
          </a:prstGeom>
        </p:spPr>
        <p:txBody>
          <a:bodyPr wrap="square">
            <a:spAutoFit/>
          </a:bodyPr>
          <a:lstStyle/>
          <a:p>
            <a:pPr marL="274320" lvl="1" indent="0" algn="r">
              <a:buNone/>
            </a:pPr>
            <a:r>
              <a:rPr lang="en-US" sz="2000" dirty="0" smtClean="0">
                <a:solidFill>
                  <a:schemeClr val="accent4"/>
                </a:solidFill>
              </a:rPr>
              <a:t>Philip Alston, UN OHCHR Report on extreme poverty and human rights</a:t>
            </a:r>
            <a:endParaRPr lang="en-US" sz="2000" dirty="0">
              <a:solidFill>
                <a:schemeClr val="accent4"/>
              </a:solidFill>
            </a:endParaRPr>
          </a:p>
        </p:txBody>
      </p:sp>
    </p:spTree>
    <p:extLst>
      <p:ext uri="{BB962C8B-B14F-4D97-AF65-F5344CB8AC3E}">
        <p14:creationId xmlns:p14="http://schemas.microsoft.com/office/powerpoint/2010/main" val="550761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82" y="249382"/>
            <a:ext cx="9692640" cy="835511"/>
          </a:xfrm>
        </p:spPr>
        <p:txBody>
          <a:bodyPr/>
          <a:lstStyle/>
          <a:p>
            <a:pPr algn="ctr"/>
            <a:r>
              <a:rPr lang="en-US" sz="5400" dirty="0" smtClean="0"/>
              <a:t>Our Technologies are Complicit</a:t>
            </a:r>
            <a:endParaRPr lang="en-US" sz="5400" dirty="0"/>
          </a:p>
        </p:txBody>
      </p:sp>
      <p:sp>
        <p:nvSpPr>
          <p:cNvPr id="3" name="Content Placeholder 2"/>
          <p:cNvSpPr>
            <a:spLocks noGrp="1"/>
          </p:cNvSpPr>
          <p:nvPr>
            <p:ph idx="1"/>
          </p:nvPr>
        </p:nvSpPr>
        <p:spPr>
          <a:xfrm>
            <a:off x="896111" y="1426529"/>
            <a:ext cx="10263301" cy="4351337"/>
          </a:xfrm>
        </p:spPr>
        <p:txBody>
          <a:bodyPr>
            <a:noAutofit/>
          </a:bodyPr>
          <a:lstStyle/>
          <a:p>
            <a:pPr marL="274320" lvl="1" indent="0">
              <a:buNone/>
            </a:pPr>
            <a:r>
              <a:rPr lang="en-US" sz="3200" dirty="0" smtClean="0"/>
              <a:t>“</a:t>
            </a:r>
            <a:r>
              <a:rPr lang="en-US" sz="3200" dirty="0"/>
              <a:t>The United States is one of the world’s richest, most powerful and technologically innovative countries; but neither its wealth nor its power nor its technology is being harnessed to address the situation in which 40 million people continue to live in </a:t>
            </a:r>
            <a:r>
              <a:rPr lang="en-US" sz="3200" dirty="0" smtClean="0"/>
              <a:t>poverty</a:t>
            </a:r>
            <a:r>
              <a:rPr lang="mr-IN" sz="3200" dirty="0" smtClean="0"/>
              <a:t>…</a:t>
            </a:r>
            <a:endParaRPr lang="en-CA" sz="3200" dirty="0" smtClean="0"/>
          </a:p>
          <a:p>
            <a:pPr marL="274320" lvl="1" indent="0">
              <a:buNone/>
            </a:pPr>
            <a:endParaRPr lang="en-US" sz="3200" dirty="0" smtClean="0"/>
          </a:p>
          <a:p>
            <a:pPr marL="274320" lvl="1" indent="0">
              <a:buNone/>
            </a:pPr>
            <a:r>
              <a:rPr lang="en-US" sz="3200" dirty="0"/>
              <a:t>Much more attention needs to be given to the ways in which new technology impacts the human rights of the poorest Americans</a:t>
            </a:r>
            <a:r>
              <a:rPr lang="en-US" sz="3200" dirty="0" smtClean="0"/>
              <a:t>.” </a:t>
            </a:r>
          </a:p>
          <a:p>
            <a:pPr marL="274320" lvl="1" indent="0">
              <a:buNone/>
            </a:pPr>
            <a:endParaRPr lang="en-CA" sz="3200" dirty="0"/>
          </a:p>
        </p:txBody>
      </p:sp>
    </p:spTree>
    <p:extLst>
      <p:ext uri="{BB962C8B-B14F-4D97-AF65-F5344CB8AC3E}">
        <p14:creationId xmlns:p14="http://schemas.microsoft.com/office/powerpoint/2010/main" val="603715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879" y="1356682"/>
            <a:ext cx="10709229" cy="4351337"/>
          </a:xfrm>
        </p:spPr>
        <p:txBody>
          <a:bodyPr>
            <a:normAutofit fontScale="92500"/>
          </a:bodyPr>
          <a:lstStyle/>
          <a:p>
            <a:pPr marL="0" indent="0" algn="r">
              <a:buNone/>
            </a:pPr>
            <a:r>
              <a:rPr lang="en-US" sz="6500" dirty="0" smtClean="0">
                <a:latin typeface="+mj-lt"/>
              </a:rPr>
              <a:t>Technology is practice; “the way things are done around here.”</a:t>
            </a:r>
          </a:p>
          <a:p>
            <a:pPr marL="0" indent="0" algn="r">
              <a:buNone/>
            </a:pPr>
            <a:endParaRPr lang="en-US" sz="7200" dirty="0" smtClean="0"/>
          </a:p>
          <a:p>
            <a:pPr marL="0" indent="0" algn="r">
              <a:buNone/>
            </a:pPr>
            <a:r>
              <a:rPr lang="en-US" sz="5400" dirty="0" smtClean="0">
                <a:solidFill>
                  <a:srgbClr val="FFC000"/>
                </a:solidFill>
              </a:rPr>
              <a:t>Ursula Franklin</a:t>
            </a:r>
          </a:p>
          <a:p>
            <a:pPr marL="0" indent="0" algn="r">
              <a:buNone/>
            </a:pPr>
            <a:r>
              <a:rPr lang="en-US" sz="4100" i="1" dirty="0" smtClean="0"/>
              <a:t>The Real World Of Technology</a:t>
            </a:r>
            <a:r>
              <a:rPr lang="en-US" sz="4100" dirty="0" smtClean="0"/>
              <a:t>, 1989</a:t>
            </a:r>
            <a:endParaRPr lang="en-US" sz="4100" dirty="0"/>
          </a:p>
        </p:txBody>
      </p:sp>
    </p:spTree>
    <p:extLst>
      <p:ext uri="{BB962C8B-B14F-4D97-AF65-F5344CB8AC3E}">
        <p14:creationId xmlns:p14="http://schemas.microsoft.com/office/powerpoint/2010/main" val="1538014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Inclusive Design is design that considers the full range of human diversity with respect to ability, language, culture, gender, age and other forms of human difference."/>
          <p:cNvSpPr txBox="1"/>
          <p:nvPr/>
        </p:nvSpPr>
        <p:spPr>
          <a:xfrm>
            <a:off x="1512883" y="1684136"/>
            <a:ext cx="10015728" cy="376545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lgn="l">
              <a:defRPr>
                <a:solidFill>
                  <a:srgbClr val="FFFFFF"/>
                </a:solidFill>
              </a:defRPr>
            </a:pPr>
            <a:r>
              <a:rPr sz="4800" b="1" dirty="0"/>
              <a:t>Inclusive Design</a:t>
            </a:r>
            <a:r>
              <a:rPr sz="4800" dirty="0"/>
              <a:t> is design that considers the </a:t>
            </a:r>
            <a:r>
              <a:rPr sz="4800" dirty="0">
                <a:solidFill>
                  <a:srgbClr val="FFC000"/>
                </a:solidFill>
              </a:rPr>
              <a:t>full range of human diversity</a:t>
            </a:r>
            <a:r>
              <a:rPr sz="4800" dirty="0"/>
              <a:t> with respect to ability, language, culture, gender, age and other forms of human difference.</a:t>
            </a:r>
          </a:p>
        </p:txBody>
      </p:sp>
    </p:spTree>
    <p:extLst>
      <p:ext uri="{BB962C8B-B14F-4D97-AF65-F5344CB8AC3E}">
        <p14:creationId xmlns:p14="http://schemas.microsoft.com/office/powerpoint/2010/main" val="67355396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4981</TotalTime>
  <Words>2291</Words>
  <Application>Microsoft Macintosh PowerPoint</Application>
  <PresentationFormat>Widescreen</PresentationFormat>
  <Paragraphs>180</Paragraphs>
  <Slides>58</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Calibri</vt:lpstr>
      <vt:lpstr>Calibri Light</vt:lpstr>
      <vt:lpstr>Garamond</vt:lpstr>
      <vt:lpstr>Gill Sans</vt:lpstr>
      <vt:lpstr>Gill Sans MT</vt:lpstr>
      <vt:lpstr>Helvetica</vt:lpstr>
      <vt:lpstr>Mangal</vt:lpstr>
      <vt:lpstr>Arial</vt:lpstr>
      <vt:lpstr>Office Theme</vt:lpstr>
      <vt:lpstr>Inclusive Design: Perspectives in Action</vt:lpstr>
      <vt:lpstr>Ethics, in themselves, are boring…</vt:lpstr>
      <vt:lpstr>PowerPoint Presentation</vt:lpstr>
      <vt:lpstr>The Calling of an Engineer</vt:lpstr>
      <vt:lpstr>PowerPoint Presentation</vt:lpstr>
      <vt:lpstr>Inequality is Growing</vt:lpstr>
      <vt:lpstr>Our Technologies are Complicit</vt:lpstr>
      <vt:lpstr>PowerPoint Presentation</vt:lpstr>
      <vt:lpstr>PowerPoint Presentation</vt:lpstr>
      <vt:lpstr>Rethinking Disability</vt:lpstr>
      <vt:lpstr>Rethinking Disability</vt:lpstr>
      <vt:lpstr>Accessibility is...</vt:lpstr>
      <vt:lpstr>Three Dimensions of Inclusive Design</vt:lpstr>
      <vt:lpstr>PowerPoint Presentation</vt:lpstr>
      <vt:lpstr>The Tyranny of Change</vt:lpstr>
      <vt:lpstr>Change is Hard for Designers…</vt:lpstr>
      <vt:lpstr>PowerPoint Presentation</vt:lpstr>
      <vt:lpstr>PowerPoint Presentation</vt:lpstr>
      <vt:lpstr>…But change is Intolerable for Users</vt:lpstr>
      <vt:lpstr>PowerPoint Presentation</vt:lpstr>
      <vt:lpstr>The Failure of Models</vt:lpstr>
      <vt:lpstr>PowerPoint Presentation</vt:lpstr>
      <vt:lpstr>PowerPoint Presentation</vt:lpstr>
      <vt:lpstr>Machine Ignorance</vt:lpstr>
      <vt:lpstr>PowerPoint Presentation</vt:lpstr>
      <vt:lpstr>PowerPoint Presentation</vt:lpstr>
      <vt:lpstr>PowerPoint Presentation</vt:lpstr>
      <vt:lpstr>Co-Design and Community</vt:lpstr>
      <vt:lpstr>PowerPoint Presentation</vt:lpstr>
      <vt:lpstr>“Citizen participation is… citizen power. It is the redistribution of power that enables the have-not citizens, presently excluded from the political and economic processes, to be deliberately included in the future. It is the strategy by which the have-nots join in determining how information is shared, goals and policies are set… resources are allocated, programs are operated, and benefits… are parceled out. In short, it is the means by which they can induce significant social reform which enables them to share in the benefits.” </vt:lpstr>
      <vt:lpstr>PowerPoint Presentation</vt:lpstr>
      <vt:lpstr>cities.inclusivedesign.ca</vt:lpstr>
      <vt:lpstr>PowerPoint Presentation</vt:lpstr>
      <vt:lpstr>PowerPoint Presentation</vt:lpstr>
      <vt:lpstr>Modes of Co-Design</vt:lpstr>
      <vt:lpstr>PowerPoint Presentation</vt:lpstr>
      <vt:lpstr>PowerPoint Presentation</vt:lpstr>
      <vt:lpstr>Digital Labour Today</vt:lpstr>
      <vt:lpstr>PowerPoint Presentation</vt:lpstr>
      <vt:lpstr>Case Study: CoRise Cooperative</vt:lpstr>
      <vt:lpstr>The Digital Economy</vt:lpstr>
      <vt:lpstr>PowerPoint Presentation</vt:lpstr>
      <vt:lpstr>The power to create</vt:lpstr>
      <vt:lpstr>PowerPoint Presentation</vt:lpstr>
      <vt:lpstr>PowerPoint Presentation</vt:lpstr>
      <vt:lpstr>Material Case Study: Mads Dahlke</vt:lpstr>
      <vt:lpstr>PowerPoint Presentation</vt:lpstr>
      <vt:lpstr>PowerPoint Presentation</vt:lpstr>
      <vt:lpstr>PowerPoint Presentation</vt:lpstr>
      <vt:lpstr>How can we give an individual the power to (re)make this decision?</vt:lpstr>
      <vt:lpstr>Continuing Design and Accessibility</vt:lpstr>
      <vt:lpstr>User Interface Options Demo</vt:lpstr>
      <vt:lpstr>PowerPoint Presentation</vt:lpstr>
      <vt:lpstr>PowerPoint Presentation</vt:lpstr>
      <vt:lpstr>Material Case Study: Amy Twigger-Holroyd</vt:lpstr>
      <vt:lpstr>Characteristics of Material Software</vt:lpstr>
      <vt:lpstr>In Summary</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colin@colinclark.org</dc:creator>
  <cp:lastModifiedBy>colin@colinclark.org</cp:lastModifiedBy>
  <cp:revision>116</cp:revision>
  <cp:lastPrinted>2018-09-10T12:27:19Z</cp:lastPrinted>
  <dcterms:created xsi:type="dcterms:W3CDTF">2018-09-06T09:17:36Z</dcterms:created>
  <dcterms:modified xsi:type="dcterms:W3CDTF">2018-10-26T14:12:58Z</dcterms:modified>
</cp:coreProperties>
</file>