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-1344" y="-1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8680426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406a080e96_0_1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406a080e96_0_1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406a080e96_0_1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406a080e96_0_1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406a080e96_0_1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406a080e96_0_1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406a080e96_0_1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406a080e96_0_1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406a080e96_0_1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406a080e96_0_1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406a080e96_0_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406a080e96_0_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406a080e96_0_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406a080e96_0_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406a080e96_0_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406a080e96_0_1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406a080e96_0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406a080e96_0_1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406a080e96_0_1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406a080e96_0_1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406a080e96_0_1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406a080e96_0_1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406a080e96_0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406a080e96_0_1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406a080e96_0_1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406a080e96_0_1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hyperlink" Target="mailto:cybele.sack@gmail.com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376175"/>
            <a:ext cx="8520600" cy="253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FF"/>
                </a:solidFill>
              </a:rPr>
              <a:t>Creating a Meaningful Involvement Prototype for WCAG Silver</a:t>
            </a:r>
            <a:endParaRPr b="1">
              <a:solidFill>
                <a:srgbClr val="0000FF"/>
              </a:solidFill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3414525"/>
            <a:ext cx="8520600" cy="140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Cybele Sack, 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member of Silver Community Group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August 21, 2018</a:t>
            </a:r>
            <a:endParaRPr sz="2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FF"/>
                </a:solidFill>
              </a:rPr>
              <a:t>Focusing on </a:t>
            </a:r>
            <a:r>
              <a:rPr lang="en" b="1">
                <a:solidFill>
                  <a:srgbClr val="666666"/>
                </a:solidFill>
              </a:rPr>
              <a:t>Silver-Level</a:t>
            </a:r>
            <a:r>
              <a:rPr lang="en" b="1">
                <a:solidFill>
                  <a:srgbClr val="0000FF"/>
                </a:solidFill>
              </a:rPr>
              <a:t>: Usability Testing</a:t>
            </a:r>
            <a:endParaRPr b="1">
              <a:solidFill>
                <a:srgbClr val="0000FF"/>
              </a:solidFill>
            </a:endParaRPr>
          </a:p>
        </p:txBody>
      </p:sp>
      <p:sp>
        <p:nvSpPr>
          <p:cNvPr id="112" name="Google Shape;112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Some organizations already do usability testing (banks, hospitals).</a:t>
            </a:r>
            <a:endParaRPr sz="2200"/>
          </a:p>
          <a:p>
            <a:pPr marL="457200" lvl="0" indent="-368300" rtl="0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Should Silver Task Force emulate them or reach higher?  </a:t>
            </a:r>
            <a:endParaRPr sz="2200"/>
          </a:p>
          <a:p>
            <a:pPr marL="457200" lvl="0" indent="-3683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Do smaller orgs &amp; start-ups need their own guidelines?  </a:t>
            </a:r>
            <a:endParaRPr sz="2200"/>
          </a:p>
          <a:p>
            <a:pPr marL="457200" lvl="0" indent="-3683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When is usability testing on existing prototypes enough?</a:t>
            </a:r>
            <a:endParaRPr sz="2200"/>
          </a:p>
          <a:p>
            <a:pPr marL="457200" lvl="0" indent="-3683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How to best seek feedback for continuous improvement?</a:t>
            </a:r>
            <a:endParaRPr sz="2200"/>
          </a:p>
          <a:p>
            <a:pPr marL="457200" lvl="0" indent="-3683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How can this be a step on the way to Gold?</a:t>
            </a:r>
            <a:endParaRPr sz="2200"/>
          </a:p>
          <a:p>
            <a:pPr marL="457200" lvl="0" indent="-3683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What are best ways to measure success?</a:t>
            </a:r>
            <a:endParaRPr sz="2200"/>
          </a:p>
        </p:txBody>
      </p:sp>
      <p:pic>
        <p:nvPicPr>
          <p:cNvPr id="113" name="Google Shape;113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60025" y="3887450"/>
            <a:ext cx="1649650" cy="10155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FF"/>
                </a:solidFill>
              </a:rPr>
              <a:t>Focusing on </a:t>
            </a:r>
            <a:r>
              <a:rPr lang="en" b="1">
                <a:solidFill>
                  <a:srgbClr val="B45F06"/>
                </a:solidFill>
              </a:rPr>
              <a:t>Bronze-Level</a:t>
            </a:r>
            <a:r>
              <a:rPr lang="en" b="1">
                <a:solidFill>
                  <a:srgbClr val="0000FF"/>
                </a:solidFill>
              </a:rPr>
              <a:t>: Planning for MI</a:t>
            </a:r>
            <a:endParaRPr b="1">
              <a:solidFill>
                <a:srgbClr val="0000FF"/>
              </a:solidFill>
            </a:endParaRPr>
          </a:p>
        </p:txBody>
      </p:sp>
      <p:sp>
        <p:nvSpPr>
          <p:cNvPr id="119" name="Google Shape;119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Sometimes the hardest step is just getting started.</a:t>
            </a:r>
            <a:endParaRPr sz="2200"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200" b="1"/>
              <a:t>What guidance could help an accessibility advocate within an organization plan:</a:t>
            </a:r>
            <a:endParaRPr sz="2200" b="1"/>
          </a:p>
          <a:p>
            <a:pPr marL="457200" lvl="0" indent="-368300" rtl="0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To get internal buy-in for a meaningful involvement program</a:t>
            </a:r>
            <a:endParaRPr sz="2200"/>
          </a:p>
          <a:p>
            <a:pPr marL="457200" lvl="0" indent="-3683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To identify barriers and opportunities internally and externally</a:t>
            </a:r>
            <a:endParaRPr sz="2200"/>
          </a:p>
          <a:p>
            <a:pPr marL="457200" lvl="0" indent="-3683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To consider what’s doable early, now and at each stage of devt</a:t>
            </a:r>
            <a:endParaRPr sz="2200"/>
          </a:p>
          <a:p>
            <a:pPr marL="457200" lvl="0" indent="-3683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Other?</a:t>
            </a:r>
            <a:endParaRPr sz="2200"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FF"/>
                </a:solidFill>
              </a:rPr>
              <a:t>Visual Mock-Up of Prototype</a:t>
            </a:r>
            <a:endParaRPr b="1">
              <a:solidFill>
                <a:srgbClr val="0000FF"/>
              </a:solidFill>
            </a:endParaRPr>
          </a:p>
        </p:txBody>
      </p:sp>
      <p:sp>
        <p:nvSpPr>
          <p:cNvPr id="125" name="Google Shape;125;p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126" name="Google Shape;126;p24"/>
          <p:cNvSpPr/>
          <p:nvPr/>
        </p:nvSpPr>
        <p:spPr>
          <a:xfrm>
            <a:off x="587475" y="1340950"/>
            <a:ext cx="2235000" cy="30906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/>
              <a:t>Meaningful Involvement </a:t>
            </a:r>
            <a:endParaRPr sz="1600" b="1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B45F06"/>
                </a:solidFill>
                <a:highlight>
                  <a:srgbClr val="F3F3F3"/>
                </a:highlight>
              </a:rPr>
              <a:t>PLAN - Bronze</a:t>
            </a:r>
            <a:endParaRPr sz="1600" b="1">
              <a:solidFill>
                <a:srgbClr val="B45F06"/>
              </a:solidFill>
              <a:highlight>
                <a:srgbClr val="F3F3F3"/>
              </a:highlight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60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666666"/>
                </a:solidFill>
              </a:rPr>
              <a:t>DO - Silver</a:t>
            </a:r>
            <a:endParaRPr sz="1600" b="1">
              <a:solidFill>
                <a:srgbClr val="666666"/>
              </a:solidFill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60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BF9000"/>
                </a:solidFill>
              </a:rPr>
              <a:t>DEEPEN - Gold</a:t>
            </a:r>
            <a:endParaRPr sz="1600" b="1">
              <a:solidFill>
                <a:srgbClr val="BF9000"/>
              </a:solidFill>
            </a:endParaRPr>
          </a:p>
        </p:txBody>
      </p:sp>
      <p:sp>
        <p:nvSpPr>
          <p:cNvPr id="127" name="Google Shape;127;p24"/>
          <p:cNvSpPr/>
          <p:nvPr/>
        </p:nvSpPr>
        <p:spPr>
          <a:xfrm>
            <a:off x="3294900" y="1353725"/>
            <a:ext cx="2145600" cy="30906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B45F06"/>
                </a:solidFill>
              </a:rPr>
              <a:t>PLAN - Bronze</a:t>
            </a:r>
            <a:endParaRPr sz="1600" b="1">
              <a:solidFill>
                <a:srgbClr val="B45F06"/>
              </a:solidFill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/>
              <a:t>Stakeholders   Yes  Not Yet</a:t>
            </a:r>
            <a:endParaRPr sz="1200" b="1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Jane Doe,CEO   ✅	</a:t>
            </a:r>
            <a:endParaRPr sz="120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Bob Developer              ✅	 </a:t>
            </a:r>
            <a:endParaRPr sz="120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/>
              <a:t>Barriers to MI</a:t>
            </a:r>
            <a:endParaRPr sz="1200" b="1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1.</a:t>
            </a:r>
            <a:endParaRPr sz="120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2.</a:t>
            </a:r>
            <a:endParaRPr sz="120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/>
              <a:t>Opportunities for MI</a:t>
            </a:r>
            <a:endParaRPr sz="1200" b="1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1.</a:t>
            </a:r>
            <a:endParaRPr sz="120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2.</a:t>
            </a:r>
            <a:endParaRPr sz="120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u="sng">
                <a:solidFill>
                  <a:srgbClr val="0000FF"/>
                </a:solidFill>
              </a:rPr>
              <a:t>Resources</a:t>
            </a:r>
            <a:endParaRPr sz="1200" u="sng">
              <a:solidFill>
                <a:srgbClr val="0000FF"/>
              </a:solidFill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            </a:t>
            </a:r>
            <a:endParaRPr sz="1200"/>
          </a:p>
        </p:txBody>
      </p:sp>
      <p:sp>
        <p:nvSpPr>
          <p:cNvPr id="128" name="Google Shape;128;p24"/>
          <p:cNvSpPr/>
          <p:nvPr/>
        </p:nvSpPr>
        <p:spPr>
          <a:xfrm>
            <a:off x="5912950" y="1341050"/>
            <a:ext cx="2235000" cy="30906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B45F06"/>
                </a:solidFill>
              </a:rPr>
              <a:t>PLAN - Bronze (contd)</a:t>
            </a:r>
            <a:endParaRPr b="1">
              <a:solidFill>
                <a:srgbClr val="B45F06"/>
              </a:solidFill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B45F06"/>
              </a:solidFill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u="sng"/>
              <a:t>STAGE - MI Program</a:t>
            </a:r>
            <a:endParaRPr sz="1200" b="1" u="sng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/>
              <a:t>       </a:t>
            </a:r>
            <a:endParaRPr sz="1200" b="1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/>
              <a:t>Prototype</a:t>
            </a:r>
            <a:br>
              <a:rPr lang="en" sz="1200" b="1"/>
            </a:br>
            <a:r>
              <a:rPr lang="en" sz="1200"/>
              <a:t>1.</a:t>
            </a:r>
            <a:endParaRPr sz="120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2.</a:t>
            </a:r>
            <a:endParaRPr sz="120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200" b="1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/>
              <a:t>MVP/MVE</a:t>
            </a:r>
            <a:endParaRPr sz="1200" b="1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1.</a:t>
            </a:r>
            <a:endParaRPr sz="120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2.</a:t>
            </a:r>
            <a:endParaRPr sz="120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200" b="1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/>
              <a:t>Next Version</a:t>
            </a:r>
            <a:endParaRPr sz="1200" b="1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1.</a:t>
            </a:r>
            <a:endParaRPr sz="120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2.</a:t>
            </a:r>
            <a:endParaRPr sz="1200" b="1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FF"/>
                </a:solidFill>
              </a:rPr>
              <a:t>Your feedback is valuable!</a:t>
            </a:r>
            <a:endParaRPr b="1">
              <a:solidFill>
                <a:srgbClr val="0000FF"/>
              </a:solidFill>
            </a:endParaRPr>
          </a:p>
        </p:txBody>
      </p:sp>
      <p:sp>
        <p:nvSpPr>
          <p:cNvPr id="134" name="Google Shape;134;p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I’ve raised a lot of questions and you likely have your own.  </a:t>
            </a:r>
            <a:endParaRPr sz="2000"/>
          </a:p>
          <a:p>
            <a:pPr marL="0" lvl="0" indent="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 b="1"/>
              <a:t>Here’s what would help the most:</a:t>
            </a:r>
            <a:endParaRPr sz="2000" b="1"/>
          </a:p>
          <a:p>
            <a:pPr marL="457200" lvl="0" indent="-355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What are best next steps to take, to create an MI prototype?</a:t>
            </a:r>
            <a:endParaRPr sz="2000"/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What needs to be in conformance model to make this happen?</a:t>
            </a:r>
            <a:endParaRPr sz="2000"/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How can we build interest in an MI program and in advancing it?</a:t>
            </a:r>
            <a:endParaRPr sz="2000"/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What is the best way to create Meaningful Involvement while creating an MI prototype?  How can we demo this in Toronto?</a:t>
            </a:r>
            <a:endParaRPr sz="2000"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Ongoing help is appreciated: </a:t>
            </a:r>
            <a:r>
              <a:rPr lang="en" sz="2000" u="sng">
                <a:solidFill>
                  <a:schemeClr val="hlink"/>
                </a:solidFill>
                <a:hlinkClick r:id="rId3"/>
              </a:rPr>
              <a:t>cybele.sack@gmail.com</a:t>
            </a:r>
            <a:r>
              <a:rPr lang="en" sz="2000"/>
              <a:t>   -- Thanks!!</a:t>
            </a:r>
            <a:endParaRPr sz="2000"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 </a:t>
            </a:r>
            <a:endParaRPr/>
          </a:p>
        </p:txBody>
      </p:sp>
      <p:pic>
        <p:nvPicPr>
          <p:cNvPr id="140" name="Google Shape;140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66050" y="547412"/>
            <a:ext cx="5398200" cy="4048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FF"/>
                </a:solidFill>
              </a:rPr>
              <a:t>Purpose of Silver Task Force</a:t>
            </a:r>
            <a:endParaRPr b="1">
              <a:solidFill>
                <a:srgbClr val="0000FF"/>
              </a:solidFill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/>
              <a:t>A generational transformation from WCAG 2.0/2.1</a:t>
            </a:r>
            <a:endParaRPr sz="2400" b="1"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600" b="1"/>
              <a:t>Some Goals:</a:t>
            </a:r>
            <a:endParaRPr sz="2600" b="1"/>
          </a:p>
          <a:p>
            <a:pPr marL="457200" lvl="0" indent="-393700" rtl="0">
              <a:spcBef>
                <a:spcPts val="1600"/>
              </a:spcBef>
              <a:spcAft>
                <a:spcPts val="0"/>
              </a:spcAft>
              <a:buSzPts val="2600"/>
              <a:buChar char="●"/>
            </a:pPr>
            <a:r>
              <a:rPr lang="en" sz="2600"/>
              <a:t>Make it Easier to Use &amp; Maintain </a:t>
            </a:r>
            <a:endParaRPr sz="2600"/>
          </a:p>
          <a:p>
            <a:pPr marL="457200" lvl="0" indent="-393700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sz="2600"/>
              <a:t>Include &amp; Test with People with Disabilities</a:t>
            </a:r>
            <a:endParaRPr sz="2600"/>
          </a:p>
          <a:p>
            <a:pPr marL="457200" lvl="0" indent="-393700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sz="2600"/>
              <a:t>Not Just Web -- Digital Accessibility Guidelines</a:t>
            </a:r>
            <a:endParaRPr sz="2600"/>
          </a:p>
          <a:p>
            <a:pPr marL="457200" lvl="0" indent="-39370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sz="2600"/>
              <a:t>Not Just a Checklist -- Better Conformance Model </a:t>
            </a:r>
            <a:endParaRPr sz="2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FF"/>
                </a:solidFill>
              </a:rPr>
              <a:t>Getting Involved in Silver Community Group</a:t>
            </a:r>
            <a:endParaRPr b="1">
              <a:solidFill>
                <a:srgbClr val="0000FF"/>
              </a:solidFill>
            </a:endParaRPr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Jeanne Spellman, Silver Task Force Co-Chair, came to #A11YTO in June</a:t>
            </a:r>
            <a:endParaRPr sz="2000"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 b="1"/>
              <a:t>I got involved in:   </a:t>
            </a:r>
            <a:endParaRPr sz="2400" b="1"/>
          </a:p>
          <a:p>
            <a:pPr marL="457200" lvl="0" indent="-355600" rtl="0">
              <a:spcBef>
                <a:spcPts val="16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Plain Language Editing</a:t>
            </a:r>
            <a:endParaRPr sz="2000"/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User Testing Surveys</a:t>
            </a:r>
            <a:endParaRPr sz="2000"/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Conformance Model</a:t>
            </a:r>
            <a:endParaRPr sz="2000"/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Meaningful Involvement</a:t>
            </a:r>
            <a:endParaRPr sz="2000"/>
          </a:p>
          <a:p>
            <a:pPr marL="457200" lvl="0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Other (customization, data protection, community hub)</a:t>
            </a:r>
            <a:endParaRPr sz="2000"/>
          </a:p>
        </p:txBody>
      </p:sp>
      <p:pic>
        <p:nvPicPr>
          <p:cNvPr id="68" name="Google Shape;6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55375" y="2039350"/>
            <a:ext cx="2578551" cy="16003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FF"/>
                </a:solidFill>
              </a:rPr>
              <a:t>Meaningful Involvement - What Does It Mean?</a:t>
            </a:r>
            <a:endParaRPr b="1">
              <a:solidFill>
                <a:srgbClr val="0000FF"/>
              </a:solidFill>
            </a:endParaRPr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62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/>
              <a:t>There are two types:</a:t>
            </a:r>
            <a:endParaRPr sz="2000" b="1"/>
          </a:p>
          <a:p>
            <a:pPr marL="457200" lvl="0" indent="-355600" rtl="0">
              <a:spcBef>
                <a:spcPts val="16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MI in Silver itself -- Creating Guidelines and Prototypes</a:t>
            </a:r>
            <a:endParaRPr sz="2000"/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MI in Accessibility Guidance for Product Owners &amp; Stakeholders</a:t>
            </a:r>
            <a:endParaRPr sz="2000"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My current focus is on the 2nd, but there’s room for feedback on the 1st too.</a:t>
            </a:r>
            <a:endParaRPr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200" b="1"/>
              <a:t>THE GOAL: To create a meaningful involvement prototype that guides product owners &amp; stakeholders in improving usability &amp; accessibility through inclusive design, rather than relying only on a checklist.</a:t>
            </a:r>
            <a:endParaRPr sz="2200" b="1"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FF"/>
                </a:solidFill>
              </a:rPr>
              <a:t>Meaningful Involvement is a Journey</a:t>
            </a:r>
            <a:endParaRPr b="1">
              <a:solidFill>
                <a:srgbClr val="0000FF"/>
              </a:solidFill>
            </a:endParaRPr>
          </a:p>
        </p:txBody>
      </p:sp>
      <p:sp>
        <p:nvSpPr>
          <p:cNvPr id="80" name="Google Shape;80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441700" cy="360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For many organizations, meaningful involvement is a challenge.</a:t>
            </a:r>
            <a:endParaRPr sz="2200"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200" b="1"/>
              <a:t>Barriers include:</a:t>
            </a:r>
            <a:endParaRPr sz="2200" b="1"/>
          </a:p>
          <a:p>
            <a:pPr marL="457200" lvl="0" indent="-368300" rtl="0">
              <a:spcBef>
                <a:spcPts val="160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Buy-in about value</a:t>
            </a:r>
            <a:endParaRPr sz="2200"/>
          </a:p>
          <a:p>
            <a:pPr marL="457200" lvl="0" indent="-368300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Recruitment of PWD</a:t>
            </a:r>
            <a:endParaRPr sz="2200"/>
          </a:p>
          <a:p>
            <a:pPr marL="457200" lvl="0" indent="-368300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Lack of Experience in Testing or Co-Design</a:t>
            </a:r>
            <a:endParaRPr sz="2200"/>
          </a:p>
          <a:p>
            <a:pPr marL="0" lvl="0" indent="0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200"/>
              <a:t>So they need incremental steps to get there:</a:t>
            </a:r>
            <a:br>
              <a:rPr lang="en" sz="2200"/>
            </a:br>
            <a:r>
              <a:rPr lang="en" sz="2000"/>
              <a:t>PLAN  →  DO (Usability Testing)  →  DEEPEN (Inclusive Co-Design)</a:t>
            </a:r>
            <a:endParaRPr sz="2000"/>
          </a:p>
        </p:txBody>
      </p:sp>
      <p:pic>
        <p:nvPicPr>
          <p:cNvPr id="81" name="Google Shape;8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30325" y="1853075"/>
            <a:ext cx="2211825" cy="2206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FF"/>
                </a:solidFill>
              </a:rPr>
              <a:t>Measuring Meaningful Involvement</a:t>
            </a:r>
            <a:endParaRPr b="1">
              <a:solidFill>
                <a:srgbClr val="0000FF"/>
              </a:solidFill>
            </a:endParaRPr>
          </a:p>
        </p:txBody>
      </p:sp>
      <p:sp>
        <p:nvSpPr>
          <p:cNvPr id="87" name="Google Shape;87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Silver conformance model (under development) has three levels.  </a:t>
            </a:r>
            <a:endParaRPr sz="2200"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200"/>
              <a:t>Each level could correspond to a step in MI process.</a:t>
            </a:r>
            <a:endParaRPr sz="2200"/>
          </a:p>
          <a:p>
            <a:pPr marL="457200" lvl="0" indent="-381000">
              <a:spcBef>
                <a:spcPts val="1600"/>
              </a:spcBef>
              <a:spcAft>
                <a:spcPts val="0"/>
              </a:spcAft>
              <a:buClr>
                <a:srgbClr val="B45F06"/>
              </a:buClr>
              <a:buSzPts val="2400"/>
              <a:buChar char="●"/>
            </a:pPr>
            <a:r>
              <a:rPr lang="en" sz="2400" b="1">
                <a:solidFill>
                  <a:srgbClr val="B45F06"/>
                </a:solidFill>
              </a:rPr>
              <a:t>Bronze →  </a:t>
            </a:r>
            <a:r>
              <a:rPr lang="en" sz="2400" b="1">
                <a:solidFill>
                  <a:srgbClr val="000000"/>
                </a:solidFill>
              </a:rPr>
              <a:t>Planning</a:t>
            </a:r>
            <a:endParaRPr sz="2400" b="1">
              <a:solidFill>
                <a:srgbClr val="000000"/>
              </a:solidFill>
            </a:endParaRPr>
          </a:p>
          <a:p>
            <a:pPr marL="457200" lvl="0" indent="-38100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400"/>
              <a:buChar char="●"/>
            </a:pPr>
            <a:r>
              <a:rPr lang="en" sz="2400" b="1">
                <a:solidFill>
                  <a:srgbClr val="666666"/>
                </a:solidFill>
              </a:rPr>
              <a:t>Silver-level →  </a:t>
            </a:r>
            <a:r>
              <a:rPr lang="en" sz="2400" b="1">
                <a:solidFill>
                  <a:srgbClr val="000000"/>
                </a:solidFill>
              </a:rPr>
              <a:t>Usability Testing</a:t>
            </a:r>
            <a:endParaRPr sz="2400" b="1">
              <a:solidFill>
                <a:srgbClr val="000000"/>
              </a:solidFill>
            </a:endParaRP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Clr>
                <a:srgbClr val="BF9000"/>
              </a:buClr>
              <a:buSzPts val="2400"/>
              <a:buChar char="●"/>
            </a:pPr>
            <a:r>
              <a:rPr lang="en" sz="2400" b="1">
                <a:solidFill>
                  <a:srgbClr val="BF9000"/>
                </a:solidFill>
              </a:rPr>
              <a:t>Gold →  </a:t>
            </a:r>
            <a:r>
              <a:rPr lang="en" sz="2400" b="1">
                <a:solidFill>
                  <a:srgbClr val="000000"/>
                </a:solidFill>
              </a:rPr>
              <a:t>Inclusive Co-Design</a:t>
            </a:r>
            <a:endParaRPr sz="2400" b="1">
              <a:solidFill>
                <a:srgbClr val="000000"/>
              </a:solidFill>
            </a:endParaRPr>
          </a:p>
          <a:p>
            <a:pPr marL="0" lvl="0" indent="0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666666"/>
                </a:solidFill>
              </a:rPr>
              <a:t>Feedback needed on each step.</a:t>
            </a:r>
            <a:endParaRPr sz="2400">
              <a:solidFill>
                <a:srgbClr val="666666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FF"/>
                </a:solidFill>
              </a:rPr>
              <a:t>Breaking Down Steps to MI: Developing Criteria</a:t>
            </a:r>
            <a:endParaRPr b="1">
              <a:solidFill>
                <a:srgbClr val="0000FF"/>
              </a:solidFill>
            </a:endParaRPr>
          </a:p>
        </p:txBody>
      </p:sp>
      <p:sp>
        <p:nvSpPr>
          <p:cNvPr id="93" name="Google Shape;93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65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/>
              <a:t>Planning </a:t>
            </a:r>
            <a:r>
              <a:rPr lang="en" sz="2000" b="1">
                <a:solidFill>
                  <a:srgbClr val="B45F06"/>
                </a:solidFill>
              </a:rPr>
              <a:t>(Bronze-level)</a:t>
            </a:r>
            <a:r>
              <a:rPr lang="en" sz="2000" b="1"/>
              <a:t>:</a:t>
            </a:r>
            <a:endParaRPr sz="2000" b="1"/>
          </a:p>
          <a:p>
            <a:pPr marL="0" lvl="0" indent="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900"/>
              <a:t>Who are stakeholders?  What are barriers &amp; opps?  What can we do at each stage?</a:t>
            </a:r>
            <a:endParaRPr sz="1900"/>
          </a:p>
          <a:p>
            <a:pPr marL="0" lvl="0" indent="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 b="1"/>
              <a:t>Usability Testing </a:t>
            </a:r>
            <a:r>
              <a:rPr lang="en" sz="2000" b="1">
                <a:solidFill>
                  <a:srgbClr val="666666"/>
                </a:solidFill>
              </a:rPr>
              <a:t>(Silver-level)</a:t>
            </a:r>
            <a:r>
              <a:rPr lang="en" sz="2000" b="1"/>
              <a:t>:</a:t>
            </a:r>
            <a:endParaRPr sz="2000" b="1"/>
          </a:p>
          <a:p>
            <a:pPr marL="0" lvl="0" indent="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900"/>
              <a:t>Who should we consult &amp; how can we recruit?  What budget do we need?  What’s the scope &amp; scale of the project?  How will we measure success?</a:t>
            </a:r>
            <a:endParaRPr sz="1900"/>
          </a:p>
          <a:p>
            <a:pPr marL="0" lvl="0" indent="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 b="1"/>
              <a:t>Inclusive Co-Design </a:t>
            </a:r>
            <a:r>
              <a:rPr lang="en" sz="2000" b="1">
                <a:solidFill>
                  <a:srgbClr val="BF9000"/>
                </a:solidFill>
                <a:highlight>
                  <a:srgbClr val="FFFFFF"/>
                </a:highlight>
              </a:rPr>
              <a:t>(Gold-level)</a:t>
            </a:r>
            <a:r>
              <a:rPr lang="en" sz="2000" b="1"/>
              <a:t>:</a:t>
            </a:r>
            <a:endParaRPr sz="2000" b="1"/>
          </a:p>
          <a:p>
            <a:pPr marL="0" lvl="0" indent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900"/>
              <a:t>How can we work with PWD &amp; communities as partners to innovate together? </a:t>
            </a:r>
            <a:r>
              <a:rPr lang="en" sz="2000"/>
              <a:t> </a:t>
            </a:r>
            <a:endParaRPr sz="2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FF"/>
                </a:solidFill>
              </a:rPr>
              <a:t>Focusing on </a:t>
            </a:r>
            <a:r>
              <a:rPr lang="en" b="1">
                <a:solidFill>
                  <a:srgbClr val="BF9000"/>
                </a:solidFill>
              </a:rPr>
              <a:t>Gold-Level</a:t>
            </a:r>
            <a:r>
              <a:rPr lang="en" b="1">
                <a:solidFill>
                  <a:srgbClr val="0000FF"/>
                </a:solidFill>
              </a:rPr>
              <a:t>: Inclusive Co-Design</a:t>
            </a:r>
            <a:endParaRPr b="1">
              <a:solidFill>
                <a:srgbClr val="0000FF"/>
              </a:solidFill>
            </a:endParaRPr>
          </a:p>
        </p:txBody>
      </p:sp>
      <p:sp>
        <p:nvSpPr>
          <p:cNvPr id="99" name="Google Shape;99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What strategies should be included in Gold-Level Meaningful Involvement Guidance for Silver AG?</a:t>
            </a:r>
            <a:endParaRPr sz="2200"/>
          </a:p>
          <a:p>
            <a:pPr marL="457200" lvl="0" indent="-368300" rtl="0">
              <a:spcBef>
                <a:spcPts val="160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Recruitment (diversity of disabilities)</a:t>
            </a:r>
            <a:endParaRPr sz="2200"/>
          </a:p>
          <a:p>
            <a:pPr marL="457200" lvl="0" indent="-368300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Focus &amp; Activity (what is best use of this time)</a:t>
            </a:r>
            <a:endParaRPr sz="2200"/>
          </a:p>
          <a:p>
            <a:pPr marL="457200" lvl="0" indent="-368300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Logistics (where, when, how)</a:t>
            </a:r>
            <a:endParaRPr sz="2200"/>
          </a:p>
          <a:p>
            <a:pPr marL="457200" lvl="0" indent="-368300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Gathering Insight &amp; Feedback</a:t>
            </a:r>
            <a:endParaRPr sz="2200"/>
          </a:p>
          <a:p>
            <a:pPr marL="457200" lvl="0" indent="-368300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Implementation (how to use results)</a:t>
            </a:r>
            <a:endParaRPr sz="2200"/>
          </a:p>
          <a:p>
            <a: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Other</a:t>
            </a:r>
            <a:endParaRPr sz="2200"/>
          </a:p>
        </p:txBody>
      </p:sp>
      <p:pic>
        <p:nvPicPr>
          <p:cNvPr id="100" name="Google Shape;100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87276" y="3232175"/>
            <a:ext cx="2056500" cy="1336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FF"/>
                </a:solidFill>
              </a:rPr>
              <a:t>Other Factors to Consider in MI at </a:t>
            </a:r>
            <a:r>
              <a:rPr lang="en" b="1">
                <a:solidFill>
                  <a:srgbClr val="BF9000"/>
                </a:solidFill>
              </a:rPr>
              <a:t>Gold-Level</a:t>
            </a:r>
            <a:endParaRPr b="1">
              <a:solidFill>
                <a:srgbClr val="BF9000"/>
              </a:solidFill>
            </a:endParaRPr>
          </a:p>
        </p:txBody>
      </p:sp>
      <p:sp>
        <p:nvSpPr>
          <p:cNvPr id="106" name="Google Shape;106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/>
              <a:t>Additional aspects worthy of attention include:</a:t>
            </a:r>
            <a:endParaRPr sz="2200" b="1"/>
          </a:p>
          <a:p>
            <a:pPr marL="457200" lvl="0" indent="-368300" rtl="0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Defining </a:t>
            </a:r>
            <a:r>
              <a:rPr lang="en" sz="2200" u="sng"/>
              <a:t>Customization</a:t>
            </a:r>
            <a:r>
              <a:rPr lang="en" sz="2200"/>
              <a:t> (especially where needs clash - Raising the Floor, GPii?)</a:t>
            </a:r>
            <a:endParaRPr sz="2200"/>
          </a:p>
          <a:p>
            <a:pPr marL="457200" lvl="0" indent="-3683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 u="sng"/>
              <a:t>Data Protection</a:t>
            </a:r>
            <a:r>
              <a:rPr lang="en" sz="2200"/>
              <a:t> (privacy, disclosure, profiling, bias, consent)</a:t>
            </a:r>
            <a:endParaRPr sz="2200"/>
          </a:p>
          <a:p>
            <a:pPr marL="457200" lvl="0" indent="-3683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PWD Involvement in </a:t>
            </a:r>
            <a:r>
              <a:rPr lang="en" sz="2200" u="sng"/>
              <a:t>Defining Questions</a:t>
            </a:r>
            <a:r>
              <a:rPr lang="en" sz="2200"/>
              <a:t> &amp; problems</a:t>
            </a:r>
            <a:endParaRPr sz="2200"/>
          </a:p>
          <a:p>
            <a:pPr marL="457200" lvl="0" indent="-3683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Deepening </a:t>
            </a:r>
            <a:r>
              <a:rPr lang="en" sz="2200" u="sng"/>
              <a:t>Relationships</a:t>
            </a:r>
            <a:r>
              <a:rPr lang="en" sz="2200"/>
              <a:t> with PWD: Identifying roles &amp; skills </a:t>
            </a:r>
            <a:endParaRPr sz="2200"/>
          </a:p>
          <a:p>
            <a:pPr marL="457200" lvl="0" indent="-3683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Other</a:t>
            </a:r>
            <a:endParaRPr sz="2200"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744</Words>
  <Application>Microsoft Macintosh PowerPoint</Application>
  <PresentationFormat>On-screen Show (16:9)</PresentationFormat>
  <Paragraphs>126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Simple Light</vt:lpstr>
      <vt:lpstr>Creating a Meaningful Involvement Prototype for WCAG Silver</vt:lpstr>
      <vt:lpstr>Purpose of Silver Task Force</vt:lpstr>
      <vt:lpstr>Getting Involved in Silver Community Group</vt:lpstr>
      <vt:lpstr>Meaningful Involvement - What Does It Mean?</vt:lpstr>
      <vt:lpstr>Meaningful Involvement is a Journey</vt:lpstr>
      <vt:lpstr>Measuring Meaningful Involvement</vt:lpstr>
      <vt:lpstr>Breaking Down Steps to MI: Developing Criteria</vt:lpstr>
      <vt:lpstr>Focusing on Gold-Level: Inclusive Co-Design</vt:lpstr>
      <vt:lpstr>Other Factors to Consider in MI at Gold-Level</vt:lpstr>
      <vt:lpstr>Focusing on Silver-Level: Usability Testing</vt:lpstr>
      <vt:lpstr>Focusing on Bronze-Level: Planning for MI</vt:lpstr>
      <vt:lpstr>Visual Mock-Up of Prototype</vt:lpstr>
      <vt:lpstr>Your feedback is valuable!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a Meaningful Involvement Prototype for WCAG Silver</dc:title>
  <cp:lastModifiedBy>Cybele Sack</cp:lastModifiedBy>
  <cp:revision>1</cp:revision>
  <dcterms:modified xsi:type="dcterms:W3CDTF">2018-08-21T01:50:47Z</dcterms:modified>
</cp:coreProperties>
</file>