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Roboto Slab"/>
      <p:regular r:id="rId29"/>
      <p:bold r:id="rId30"/>
    </p:embeddedFont>
    <p:embeddedFont>
      <p:font typeface="Ubuntu"/>
      <p:regular r:id="rId31"/>
      <p:bold r:id="rId32"/>
      <p:italic r:id="rId33"/>
      <p:boldItalic r:id="rId34"/>
    </p:embeddedFont>
    <p:embeddedFont>
      <p:font typeface="Roboto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Slab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Ubuntu-regular.fntdata"/><Relationship Id="rId30" Type="http://schemas.openxmlformats.org/officeDocument/2006/relationships/font" Target="fonts/RobotoSlab-bold.fntdata"/><Relationship Id="rId11" Type="http://schemas.openxmlformats.org/officeDocument/2006/relationships/slide" Target="slides/slide6.xml"/><Relationship Id="rId33" Type="http://schemas.openxmlformats.org/officeDocument/2006/relationships/font" Target="fonts/Ubuntu-italic.fntdata"/><Relationship Id="rId10" Type="http://schemas.openxmlformats.org/officeDocument/2006/relationships/slide" Target="slides/slide5.xml"/><Relationship Id="rId32" Type="http://schemas.openxmlformats.org/officeDocument/2006/relationships/font" Target="fonts/Ubuntu-bold.fntdata"/><Relationship Id="rId13" Type="http://schemas.openxmlformats.org/officeDocument/2006/relationships/slide" Target="slides/slide8.xml"/><Relationship Id="rId35" Type="http://schemas.openxmlformats.org/officeDocument/2006/relationships/font" Target="fonts/Roboto-regular.fntdata"/><Relationship Id="rId12" Type="http://schemas.openxmlformats.org/officeDocument/2006/relationships/slide" Target="slides/slide7.xml"/><Relationship Id="rId34" Type="http://schemas.openxmlformats.org/officeDocument/2006/relationships/font" Target="fonts/Ubuntu-boldItalic.fntdata"/><Relationship Id="rId15" Type="http://schemas.openxmlformats.org/officeDocument/2006/relationships/slide" Target="slides/slide10.xml"/><Relationship Id="rId37" Type="http://schemas.openxmlformats.org/officeDocument/2006/relationships/font" Target="fonts/Roboto-italic.fntdata"/><Relationship Id="rId14" Type="http://schemas.openxmlformats.org/officeDocument/2006/relationships/slide" Target="slides/slide9.xml"/><Relationship Id="rId36" Type="http://schemas.openxmlformats.org/officeDocument/2006/relationships/font" Target="fonts/Roboto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Robot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6f75fc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6f75fc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6f75fceb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c6f75fceb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c9ffc101d_2_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c9ffc101d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c9f6c8a95_0_2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c9f6c8a9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cbb536453_0_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cbb53645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c9f6c8a95_0_2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c9f6c8a95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cbb536453_0_2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cbb53645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cbb536453_0_4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cbb53645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cbb536453_0_3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cbb536453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c9f6c8a95_0_4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7c9f6c8a95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c9f6c8a95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7c9f6c8a95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6f75fce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6f75fce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c9f6c8a95_0_5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c9f6c8a95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c9f6c8a95_0_5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c9f6c8a95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c9f6c8a95_0_6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c9f6c8a95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c6f75fceb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c6f75fceb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6f75fce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6f75fce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6f75fceb_0_1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c6f75fce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cbb536453_0_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cbb53645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cbb536453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cbb5364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c9f6c8a95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c9f6c8a9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6f75fceb_0_2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c6f75fce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c9f6c8a95_0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c9f6c8a9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4937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5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What Machine Learning can do and cannot do?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416600" y="4391050"/>
            <a:ext cx="1581600" cy="3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by Ted Thompson</a:t>
            </a:r>
            <a:endParaRPr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-109150" y="1583650"/>
            <a:ext cx="4713000" cy="181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Machine Learning cannot do</a:t>
            </a:r>
            <a:endParaRPr/>
          </a:p>
        </p:txBody>
      </p:sp>
      <p:sp>
        <p:nvSpPr>
          <p:cNvPr id="127" name="Google Shape;127;p22"/>
          <p:cNvSpPr txBox="1"/>
          <p:nvPr>
            <p:ph idx="2" type="body"/>
          </p:nvPr>
        </p:nvSpPr>
        <p:spPr>
          <a:xfrm>
            <a:off x="4603850" y="1477650"/>
            <a:ext cx="4589700" cy="237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 Without Sufficient Data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Explain itself (some models)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Reason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Do the Right Thing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idx="4294967295"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Learn Without Sufficient Data</a:t>
            </a:r>
            <a:endParaRPr b="1"/>
          </a:p>
        </p:txBody>
      </p:sp>
      <p:sp>
        <p:nvSpPr>
          <p:cNvPr id="133" name="Google Shape;133;p23"/>
          <p:cNvSpPr txBox="1"/>
          <p:nvPr>
            <p:ph idx="4294967295" type="body"/>
          </p:nvPr>
        </p:nvSpPr>
        <p:spPr>
          <a:xfrm>
            <a:off x="587700" y="1830200"/>
            <a:ext cx="7968600" cy="21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To little volume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Generalize without influence of practitioner (mostly)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Only knows what it was trained to do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Context</a:t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idx="4294967295"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Explain itself (some models)</a:t>
            </a:r>
            <a:endParaRPr b="1"/>
          </a:p>
        </p:txBody>
      </p:sp>
      <p:sp>
        <p:nvSpPr>
          <p:cNvPr id="139" name="Google Shape;139;p24"/>
          <p:cNvSpPr txBox="1"/>
          <p:nvPr>
            <p:ph idx="4294967295" type="body"/>
          </p:nvPr>
        </p:nvSpPr>
        <p:spPr>
          <a:xfrm>
            <a:off x="1931800" y="2415125"/>
            <a:ext cx="7083600" cy="21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“…. It looked familiar?”</a:t>
            </a:r>
            <a:endParaRPr sz="2400"/>
          </a:p>
          <a:p>
            <a:pPr indent="-381000" lvl="0" marL="2743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Machine Learning Model</a:t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idx="4294967295"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Reason</a:t>
            </a:r>
            <a:endParaRPr b="1"/>
          </a:p>
        </p:txBody>
      </p:sp>
      <p:sp>
        <p:nvSpPr>
          <p:cNvPr id="145" name="Google Shape;145;p25"/>
          <p:cNvSpPr/>
          <p:nvPr/>
        </p:nvSpPr>
        <p:spPr>
          <a:xfrm>
            <a:off x="2244250" y="1832075"/>
            <a:ext cx="732000" cy="7335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5"/>
          <p:cNvSpPr/>
          <p:nvPr/>
        </p:nvSpPr>
        <p:spPr>
          <a:xfrm>
            <a:off x="1765525" y="2876650"/>
            <a:ext cx="1680600" cy="14670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5"/>
          <p:cNvSpPr/>
          <p:nvPr/>
        </p:nvSpPr>
        <p:spPr>
          <a:xfrm>
            <a:off x="3759400" y="1384175"/>
            <a:ext cx="3564900" cy="29340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5"/>
          <p:cNvSpPr txBox="1"/>
          <p:nvPr/>
        </p:nvSpPr>
        <p:spPr>
          <a:xfrm>
            <a:off x="2289025" y="1736575"/>
            <a:ext cx="7320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latin typeface="Roboto"/>
                <a:ea typeface="Roboto"/>
                <a:cs typeface="Roboto"/>
                <a:sym typeface="Roboto"/>
              </a:rPr>
              <a:t>A</a:t>
            </a:r>
            <a:endParaRPr b="1" i="1" sz="4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5"/>
          <p:cNvSpPr txBox="1"/>
          <p:nvPr/>
        </p:nvSpPr>
        <p:spPr>
          <a:xfrm>
            <a:off x="2239825" y="3136150"/>
            <a:ext cx="7320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latin typeface="Roboto"/>
                <a:ea typeface="Roboto"/>
                <a:cs typeface="Roboto"/>
                <a:sym typeface="Roboto"/>
              </a:rPr>
              <a:t>B</a:t>
            </a:r>
            <a:endParaRPr b="1" i="1" sz="4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25"/>
          <p:cNvSpPr txBox="1"/>
          <p:nvPr/>
        </p:nvSpPr>
        <p:spPr>
          <a:xfrm>
            <a:off x="5222550" y="2453375"/>
            <a:ext cx="7320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latin typeface="Roboto"/>
                <a:ea typeface="Roboto"/>
                <a:cs typeface="Roboto"/>
                <a:sym typeface="Roboto"/>
              </a:rPr>
              <a:t>C</a:t>
            </a:r>
            <a:endParaRPr b="1" i="1" sz="4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idx="4294967295"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Reason</a:t>
            </a:r>
            <a:endParaRPr b="1"/>
          </a:p>
        </p:txBody>
      </p:sp>
      <p:sp>
        <p:nvSpPr>
          <p:cNvPr id="156" name="Google Shape;156;p26"/>
          <p:cNvSpPr/>
          <p:nvPr/>
        </p:nvSpPr>
        <p:spPr>
          <a:xfrm>
            <a:off x="2894675" y="2635450"/>
            <a:ext cx="732000" cy="7335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6"/>
          <p:cNvSpPr/>
          <p:nvPr/>
        </p:nvSpPr>
        <p:spPr>
          <a:xfrm>
            <a:off x="4016150" y="1927425"/>
            <a:ext cx="1680600" cy="14670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6"/>
          <p:cNvSpPr txBox="1"/>
          <p:nvPr/>
        </p:nvSpPr>
        <p:spPr>
          <a:xfrm>
            <a:off x="2939450" y="2539950"/>
            <a:ext cx="7320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latin typeface="Roboto"/>
                <a:ea typeface="Roboto"/>
                <a:cs typeface="Roboto"/>
                <a:sym typeface="Roboto"/>
              </a:rPr>
              <a:t>A</a:t>
            </a:r>
            <a:endParaRPr b="1" i="1" sz="4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Google Shape;159;p26"/>
          <p:cNvSpPr txBox="1"/>
          <p:nvPr/>
        </p:nvSpPr>
        <p:spPr>
          <a:xfrm>
            <a:off x="4490450" y="2186925"/>
            <a:ext cx="7320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latin typeface="Roboto"/>
                <a:ea typeface="Roboto"/>
                <a:cs typeface="Roboto"/>
                <a:sym typeface="Roboto"/>
              </a:rPr>
              <a:t>B</a:t>
            </a:r>
            <a:endParaRPr b="1" i="1" sz="4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idx="4294967295"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Reason</a:t>
            </a:r>
            <a:endParaRPr b="1"/>
          </a:p>
        </p:txBody>
      </p:sp>
      <p:sp>
        <p:nvSpPr>
          <p:cNvPr id="165" name="Google Shape;165;p27"/>
          <p:cNvSpPr/>
          <p:nvPr/>
        </p:nvSpPr>
        <p:spPr>
          <a:xfrm>
            <a:off x="1792613" y="2921100"/>
            <a:ext cx="1680600" cy="14670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7"/>
          <p:cNvSpPr/>
          <p:nvPr/>
        </p:nvSpPr>
        <p:spPr>
          <a:xfrm>
            <a:off x="3786488" y="1428625"/>
            <a:ext cx="3564900" cy="29340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7"/>
          <p:cNvSpPr txBox="1"/>
          <p:nvPr/>
        </p:nvSpPr>
        <p:spPr>
          <a:xfrm>
            <a:off x="2266913" y="3180600"/>
            <a:ext cx="7320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latin typeface="Roboto"/>
                <a:ea typeface="Roboto"/>
                <a:cs typeface="Roboto"/>
                <a:sym typeface="Roboto"/>
              </a:rPr>
              <a:t>B</a:t>
            </a:r>
            <a:endParaRPr b="1" i="1" sz="4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27"/>
          <p:cNvSpPr txBox="1"/>
          <p:nvPr/>
        </p:nvSpPr>
        <p:spPr>
          <a:xfrm>
            <a:off x="5249638" y="2497825"/>
            <a:ext cx="7320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latin typeface="Roboto"/>
                <a:ea typeface="Roboto"/>
                <a:cs typeface="Roboto"/>
                <a:sym typeface="Roboto"/>
              </a:rPr>
              <a:t>C</a:t>
            </a:r>
            <a:endParaRPr b="1" i="1" sz="4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idx="4294967295"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Reason</a:t>
            </a:r>
            <a:endParaRPr b="1"/>
          </a:p>
        </p:txBody>
      </p:sp>
      <p:sp>
        <p:nvSpPr>
          <p:cNvPr id="174" name="Google Shape;174;p28"/>
          <p:cNvSpPr/>
          <p:nvPr/>
        </p:nvSpPr>
        <p:spPr>
          <a:xfrm>
            <a:off x="1787050" y="3889475"/>
            <a:ext cx="732000" cy="7335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8"/>
          <p:cNvSpPr/>
          <p:nvPr/>
        </p:nvSpPr>
        <p:spPr>
          <a:xfrm>
            <a:off x="2908525" y="3181450"/>
            <a:ext cx="1680600" cy="14670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8"/>
          <p:cNvSpPr/>
          <p:nvPr/>
        </p:nvSpPr>
        <p:spPr>
          <a:xfrm>
            <a:off x="4902400" y="1688975"/>
            <a:ext cx="3564900" cy="29340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8"/>
          <p:cNvSpPr txBox="1"/>
          <p:nvPr/>
        </p:nvSpPr>
        <p:spPr>
          <a:xfrm>
            <a:off x="1831825" y="3793975"/>
            <a:ext cx="7320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latin typeface="Roboto"/>
                <a:ea typeface="Roboto"/>
                <a:cs typeface="Roboto"/>
                <a:sym typeface="Roboto"/>
              </a:rPr>
              <a:t>A</a:t>
            </a:r>
            <a:endParaRPr b="1" i="1" sz="4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28"/>
          <p:cNvSpPr txBox="1"/>
          <p:nvPr/>
        </p:nvSpPr>
        <p:spPr>
          <a:xfrm>
            <a:off x="3382825" y="3440950"/>
            <a:ext cx="7320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latin typeface="Roboto"/>
                <a:ea typeface="Roboto"/>
                <a:cs typeface="Roboto"/>
                <a:sym typeface="Roboto"/>
              </a:rPr>
              <a:t>B</a:t>
            </a:r>
            <a:endParaRPr b="1" i="1" sz="4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28"/>
          <p:cNvSpPr txBox="1"/>
          <p:nvPr/>
        </p:nvSpPr>
        <p:spPr>
          <a:xfrm>
            <a:off x="6365550" y="2758175"/>
            <a:ext cx="7320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latin typeface="Roboto"/>
                <a:ea typeface="Roboto"/>
                <a:cs typeface="Roboto"/>
                <a:sym typeface="Roboto"/>
              </a:rPr>
              <a:t>C</a:t>
            </a:r>
            <a:endParaRPr b="1" i="1" sz="4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>
            <p:ph idx="4294967295"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Reason</a:t>
            </a:r>
            <a:endParaRPr b="1"/>
          </a:p>
        </p:txBody>
      </p:sp>
      <p:sp>
        <p:nvSpPr>
          <p:cNvPr id="185" name="Google Shape;185;p29"/>
          <p:cNvSpPr/>
          <p:nvPr/>
        </p:nvSpPr>
        <p:spPr>
          <a:xfrm>
            <a:off x="2260575" y="3532975"/>
            <a:ext cx="732000" cy="7335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9"/>
          <p:cNvSpPr/>
          <p:nvPr/>
        </p:nvSpPr>
        <p:spPr>
          <a:xfrm>
            <a:off x="3851925" y="1332475"/>
            <a:ext cx="3564900" cy="29340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9"/>
          <p:cNvSpPr txBox="1"/>
          <p:nvPr/>
        </p:nvSpPr>
        <p:spPr>
          <a:xfrm>
            <a:off x="2305350" y="3437475"/>
            <a:ext cx="7320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latin typeface="Roboto"/>
                <a:ea typeface="Roboto"/>
                <a:cs typeface="Roboto"/>
                <a:sym typeface="Roboto"/>
              </a:rPr>
              <a:t>A</a:t>
            </a:r>
            <a:endParaRPr b="1" i="1" sz="4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29"/>
          <p:cNvSpPr txBox="1"/>
          <p:nvPr/>
        </p:nvSpPr>
        <p:spPr>
          <a:xfrm>
            <a:off x="5315075" y="2401675"/>
            <a:ext cx="7320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latin typeface="Roboto"/>
                <a:ea typeface="Roboto"/>
                <a:cs typeface="Roboto"/>
                <a:sym typeface="Roboto"/>
              </a:rPr>
              <a:t>C</a:t>
            </a:r>
            <a:endParaRPr b="1" i="1" sz="4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/>
          <p:nvPr>
            <p:ph idx="4294967295"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Do the Right Thing</a:t>
            </a:r>
            <a:endParaRPr b="1"/>
          </a:p>
        </p:txBody>
      </p:sp>
      <p:pic>
        <p:nvPicPr>
          <p:cNvPr id="194" name="Google Shape;194;p30"/>
          <p:cNvPicPr preferRelativeResize="0"/>
          <p:nvPr/>
        </p:nvPicPr>
        <p:blipFill rotWithShape="1">
          <a:blip r:embed="rId3">
            <a:alphaModFix/>
          </a:blip>
          <a:srcRect b="0" l="0" r="0" t="18513"/>
          <a:stretch/>
        </p:blipFill>
        <p:spPr>
          <a:xfrm>
            <a:off x="1556425" y="1117600"/>
            <a:ext cx="6031151" cy="389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/>
          <p:nvPr>
            <p:ph type="title"/>
          </p:nvPr>
        </p:nvSpPr>
        <p:spPr>
          <a:xfrm>
            <a:off x="-109150" y="1583650"/>
            <a:ext cx="4713000" cy="181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Machine Learning can do</a:t>
            </a:r>
            <a:endParaRPr/>
          </a:p>
        </p:txBody>
      </p:sp>
      <p:sp>
        <p:nvSpPr>
          <p:cNvPr id="200" name="Google Shape;200;p31"/>
          <p:cNvSpPr txBox="1"/>
          <p:nvPr>
            <p:ph idx="2" type="body"/>
          </p:nvPr>
        </p:nvSpPr>
        <p:spPr>
          <a:xfrm>
            <a:off x="4603850" y="1878075"/>
            <a:ext cx="4589700" cy="143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Repetitive Tasks Really Fast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Drive you crazy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Generate Synthetic Data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2" type="body"/>
          </p:nvPr>
        </p:nvSpPr>
        <p:spPr>
          <a:xfrm>
            <a:off x="4774400" y="990600"/>
            <a:ext cx="4255200" cy="313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/>
              <a:t>Probability and Statistics Connection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/>
              <a:t>Optimization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/>
              <a:t>Generative vs </a:t>
            </a:r>
            <a:r>
              <a:rPr lang="en"/>
              <a:t>Discriminative</a:t>
            </a:r>
            <a:r>
              <a:rPr lang="en"/>
              <a:t> Models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/>
              <a:t>Types of Models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/>
              <a:t>What Machine Learning cannot do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None/>
            </a:pPr>
            <a:r>
              <a:rPr lang="en"/>
              <a:t>What Machine Learning can do</a:t>
            </a:r>
            <a:endParaRPr/>
          </a:p>
        </p:txBody>
      </p:sp>
      <p:sp>
        <p:nvSpPr>
          <p:cNvPr id="70" name="Google Shape;70;p14"/>
          <p:cNvSpPr txBox="1"/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Outline</a:t>
            </a:r>
            <a:endParaRPr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/>
          <p:nvPr>
            <p:ph idx="4294967295"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Repetitive Tasks Really Fast</a:t>
            </a:r>
            <a:endParaRPr b="1"/>
          </a:p>
        </p:txBody>
      </p:sp>
      <p:pic>
        <p:nvPicPr>
          <p:cNvPr id="206" name="Google Shape;206;p32"/>
          <p:cNvPicPr preferRelativeResize="0"/>
          <p:nvPr/>
        </p:nvPicPr>
        <p:blipFill rotWithShape="1">
          <a:blip r:embed="rId3">
            <a:alphaModFix/>
          </a:blip>
          <a:srcRect b="7037" l="0" r="0" t="0"/>
          <a:stretch/>
        </p:blipFill>
        <p:spPr>
          <a:xfrm>
            <a:off x="1512238" y="1086025"/>
            <a:ext cx="6119527" cy="388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/>
          <p:nvPr>
            <p:ph idx="4294967295"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Drive You Crazy</a:t>
            </a:r>
            <a:endParaRPr b="1"/>
          </a:p>
        </p:txBody>
      </p:sp>
      <p:grpSp>
        <p:nvGrpSpPr>
          <p:cNvPr id="212" name="Google Shape;212;p33"/>
          <p:cNvGrpSpPr/>
          <p:nvPr/>
        </p:nvGrpSpPr>
        <p:grpSpPr>
          <a:xfrm>
            <a:off x="1716625" y="1317700"/>
            <a:ext cx="5531000" cy="3532950"/>
            <a:chOff x="2173825" y="1317700"/>
            <a:chExt cx="5531000" cy="3532950"/>
          </a:xfrm>
        </p:grpSpPr>
        <p:pic>
          <p:nvPicPr>
            <p:cNvPr id="213" name="Google Shape;213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24875" y="2412575"/>
              <a:ext cx="3779950" cy="2438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Google Shape;214;p33"/>
            <p:cNvSpPr/>
            <p:nvPr/>
          </p:nvSpPr>
          <p:spPr>
            <a:xfrm flipH="1">
              <a:off x="2173825" y="1317700"/>
              <a:ext cx="3354600" cy="1578600"/>
            </a:xfrm>
            <a:prstGeom prst="wedgeEllipseCallout">
              <a:avLst>
                <a:gd fmla="val -20833" name="adj1"/>
                <a:gd fmla="val 625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33"/>
            <p:cNvSpPr txBox="1"/>
            <p:nvPr/>
          </p:nvSpPr>
          <p:spPr>
            <a:xfrm>
              <a:off x="2383775" y="1801500"/>
              <a:ext cx="2871000" cy="53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latin typeface="Roboto"/>
                  <a:ea typeface="Roboto"/>
                  <a:cs typeface="Roboto"/>
                  <a:sym typeface="Roboto"/>
                </a:rPr>
                <a:t>It keeps overfitting</a:t>
              </a:r>
              <a:endParaRPr b="1" sz="24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/>
          <p:nvPr>
            <p:ph idx="4294967295"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Generate Synthetic Data</a:t>
            </a:r>
            <a:endParaRPr b="1"/>
          </a:p>
        </p:txBody>
      </p:sp>
      <p:pic>
        <p:nvPicPr>
          <p:cNvPr id="221" name="Google Shape;22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5650" y="1169500"/>
            <a:ext cx="3732700" cy="373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/>
          <p:nvPr>
            <p:ph type="title"/>
          </p:nvPr>
        </p:nvSpPr>
        <p:spPr>
          <a:xfrm>
            <a:off x="469075" y="526350"/>
            <a:ext cx="2856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End.</a:t>
            </a:r>
            <a:endParaRPr/>
          </a:p>
        </p:txBody>
      </p:sp>
      <p:pic>
        <p:nvPicPr>
          <p:cNvPr id="227" name="Google Shape;22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5525" y="304800"/>
            <a:ext cx="4106175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Probability and Statistics Connection</a:t>
            </a:r>
            <a:endParaRPr b="1"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075" y="1283825"/>
            <a:ext cx="7635455" cy="369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idx="4294967295"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Optimization</a:t>
            </a:r>
            <a:endParaRPr b="1"/>
          </a:p>
        </p:txBody>
      </p:sp>
      <p:cxnSp>
        <p:nvCxnSpPr>
          <p:cNvPr id="82" name="Google Shape;82;p16"/>
          <p:cNvCxnSpPr/>
          <p:nvPr/>
        </p:nvCxnSpPr>
        <p:spPr>
          <a:xfrm>
            <a:off x="41867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b="25177" l="0" r="0" t="0"/>
          <a:stretch/>
        </p:blipFill>
        <p:spPr>
          <a:xfrm>
            <a:off x="1348038" y="1106000"/>
            <a:ext cx="6447925" cy="361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idx="4294967295"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Optimization</a:t>
            </a:r>
            <a:endParaRPr b="1"/>
          </a:p>
        </p:txBody>
      </p:sp>
      <p:cxnSp>
        <p:nvCxnSpPr>
          <p:cNvPr id="89" name="Google Shape;89;p17"/>
          <p:cNvCxnSpPr/>
          <p:nvPr/>
        </p:nvCxnSpPr>
        <p:spPr>
          <a:xfrm>
            <a:off x="41867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b="12755" l="0" r="0" t="0"/>
          <a:stretch/>
        </p:blipFill>
        <p:spPr>
          <a:xfrm>
            <a:off x="1578888" y="1099650"/>
            <a:ext cx="5986233" cy="391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idx="4294967295"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Optimization</a:t>
            </a:r>
            <a:endParaRPr b="1"/>
          </a:p>
        </p:txBody>
      </p:sp>
      <p:cxnSp>
        <p:nvCxnSpPr>
          <p:cNvPr id="96" name="Google Shape;96;p18"/>
          <p:cNvCxnSpPr/>
          <p:nvPr/>
        </p:nvCxnSpPr>
        <p:spPr>
          <a:xfrm>
            <a:off x="41867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9950" y="1108925"/>
            <a:ext cx="3564100" cy="382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idx="4294967295"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Optimization</a:t>
            </a:r>
            <a:endParaRPr b="1"/>
          </a:p>
        </p:txBody>
      </p:sp>
      <p:cxnSp>
        <p:nvCxnSpPr>
          <p:cNvPr id="103" name="Google Shape;103;p19"/>
          <p:cNvCxnSpPr/>
          <p:nvPr/>
        </p:nvCxnSpPr>
        <p:spPr>
          <a:xfrm>
            <a:off x="41867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2601" y="1106000"/>
            <a:ext cx="4475250" cy="392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/>
          <p:nvPr/>
        </p:nvSpPr>
        <p:spPr>
          <a:xfrm>
            <a:off x="0" y="0"/>
            <a:ext cx="9161100" cy="248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0"/>
          <p:cNvSpPr txBox="1"/>
          <p:nvPr>
            <p:ph idx="4294967295" type="title"/>
          </p:nvPr>
        </p:nvSpPr>
        <p:spPr>
          <a:xfrm>
            <a:off x="76200" y="0"/>
            <a:ext cx="53214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</a:rPr>
              <a:t>Discriminative Model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111" name="Google Shape;111;p20"/>
          <p:cNvSpPr txBox="1"/>
          <p:nvPr>
            <p:ph idx="4294967295" type="title"/>
          </p:nvPr>
        </p:nvSpPr>
        <p:spPr>
          <a:xfrm>
            <a:off x="4095900" y="4516775"/>
            <a:ext cx="4971900" cy="56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Generative </a:t>
            </a:r>
            <a:r>
              <a:rPr b="1" lang="en">
                <a:solidFill>
                  <a:srgbClr val="FFFFFF"/>
                </a:solidFill>
              </a:rPr>
              <a:t>Model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671125"/>
            <a:ext cx="9144000" cy="379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/>
          <p:nvPr/>
        </p:nvSpPr>
        <p:spPr>
          <a:xfrm>
            <a:off x="0" y="0"/>
            <a:ext cx="9161100" cy="248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1"/>
          <p:cNvSpPr txBox="1"/>
          <p:nvPr>
            <p:ph idx="4294967295" type="title"/>
          </p:nvPr>
        </p:nvSpPr>
        <p:spPr>
          <a:xfrm>
            <a:off x="228600" y="0"/>
            <a:ext cx="43200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</a:rPr>
              <a:t>Discriminative Model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119" name="Google Shape;119;p21"/>
          <p:cNvSpPr txBox="1"/>
          <p:nvPr>
            <p:ph idx="4294967295" type="title"/>
          </p:nvPr>
        </p:nvSpPr>
        <p:spPr>
          <a:xfrm>
            <a:off x="4324500" y="4516775"/>
            <a:ext cx="4971900" cy="56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Generative Model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20" name="Google Shape;120;p21"/>
          <p:cNvSpPr txBox="1"/>
          <p:nvPr>
            <p:ph idx="4294967295" type="body"/>
          </p:nvPr>
        </p:nvSpPr>
        <p:spPr>
          <a:xfrm>
            <a:off x="4324500" y="809300"/>
            <a:ext cx="3703200" cy="15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Support vector machine (SVM)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logistic regression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accent1"/>
                </a:solidFill>
              </a:rPr>
              <a:t>most deep neural networks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21" name="Google Shape;121;p21"/>
          <p:cNvSpPr txBox="1"/>
          <p:nvPr>
            <p:ph idx="4294967295" type="body"/>
          </p:nvPr>
        </p:nvSpPr>
        <p:spPr>
          <a:xfrm>
            <a:off x="745800" y="2647950"/>
            <a:ext cx="4183800" cy="20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Naive Bayes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latent Dirichlet allocation (LDA)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Generative Adversarial Networks (GAN)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Variational Autoencoders (VAE)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