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30" r:id="rId3"/>
    <p:sldId id="259" r:id="rId4"/>
    <p:sldId id="260" r:id="rId5"/>
    <p:sldId id="261" r:id="rId6"/>
    <p:sldId id="258" r:id="rId7"/>
    <p:sldId id="264" r:id="rId8"/>
    <p:sldId id="265" r:id="rId9"/>
    <p:sldId id="276" r:id="rId10"/>
    <p:sldId id="272" r:id="rId11"/>
    <p:sldId id="277" r:id="rId12"/>
    <p:sldId id="329" r:id="rId13"/>
    <p:sldId id="279" r:id="rId14"/>
    <p:sldId id="280" r:id="rId15"/>
    <p:sldId id="281" r:id="rId16"/>
    <p:sldId id="282" r:id="rId17"/>
    <p:sldId id="283" r:id="rId18"/>
    <p:sldId id="266" r:id="rId19"/>
    <p:sldId id="285" r:id="rId20"/>
    <p:sldId id="288" r:id="rId21"/>
    <p:sldId id="289" r:id="rId22"/>
    <p:sldId id="292" r:id="rId23"/>
    <p:sldId id="293" r:id="rId24"/>
    <p:sldId id="294" r:id="rId25"/>
    <p:sldId id="270" r:id="rId26"/>
    <p:sldId id="290" r:id="rId27"/>
    <p:sldId id="298" r:id="rId28"/>
    <p:sldId id="300" r:id="rId29"/>
    <p:sldId id="299" r:id="rId30"/>
    <p:sldId id="301" r:id="rId31"/>
    <p:sldId id="314" r:id="rId32"/>
    <p:sldId id="313" r:id="rId33"/>
    <p:sldId id="315" r:id="rId34"/>
    <p:sldId id="269" r:id="rId35"/>
    <p:sldId id="318" r:id="rId36"/>
    <p:sldId id="317" r:id="rId37"/>
    <p:sldId id="303" r:id="rId38"/>
    <p:sldId id="304" r:id="rId39"/>
    <p:sldId id="306" r:id="rId40"/>
    <p:sldId id="307" r:id="rId41"/>
    <p:sldId id="275" r:id="rId42"/>
    <p:sldId id="305" r:id="rId43"/>
    <p:sldId id="319" r:id="rId44"/>
    <p:sldId id="321" r:id="rId45"/>
    <p:sldId id="322" r:id="rId46"/>
    <p:sldId id="323" r:id="rId47"/>
    <p:sldId id="324" r:id="rId48"/>
    <p:sldId id="325" r:id="rId49"/>
    <p:sldId id="326" r:id="rId50"/>
    <p:sldId id="328" r:id="rId51"/>
    <p:sldId id="327" r:id="rId52"/>
    <p:sldId id="267" r:id="rId53"/>
    <p:sldId id="331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FF91B36-4E2F-5E44-A213-A8F06BED1607}">
          <p14:sldIdLst>
            <p14:sldId id="256"/>
            <p14:sldId id="330"/>
            <p14:sldId id="259"/>
            <p14:sldId id="260"/>
            <p14:sldId id="261"/>
            <p14:sldId id="258"/>
            <p14:sldId id="264"/>
            <p14:sldId id="265"/>
            <p14:sldId id="276"/>
            <p14:sldId id="272"/>
            <p14:sldId id="277"/>
            <p14:sldId id="329"/>
            <p14:sldId id="279"/>
            <p14:sldId id="280"/>
            <p14:sldId id="281"/>
            <p14:sldId id="282"/>
            <p14:sldId id="283"/>
            <p14:sldId id="266"/>
            <p14:sldId id="285"/>
            <p14:sldId id="288"/>
            <p14:sldId id="289"/>
            <p14:sldId id="292"/>
            <p14:sldId id="293"/>
            <p14:sldId id="294"/>
            <p14:sldId id="270"/>
            <p14:sldId id="290"/>
            <p14:sldId id="298"/>
            <p14:sldId id="300"/>
            <p14:sldId id="299"/>
            <p14:sldId id="301"/>
            <p14:sldId id="314"/>
            <p14:sldId id="313"/>
            <p14:sldId id="315"/>
            <p14:sldId id="269"/>
            <p14:sldId id="318"/>
            <p14:sldId id="317"/>
            <p14:sldId id="303"/>
            <p14:sldId id="304"/>
            <p14:sldId id="306"/>
            <p14:sldId id="307"/>
            <p14:sldId id="275"/>
            <p14:sldId id="305"/>
            <p14:sldId id="319"/>
            <p14:sldId id="321"/>
            <p14:sldId id="322"/>
            <p14:sldId id="323"/>
            <p14:sldId id="324"/>
            <p14:sldId id="325"/>
            <p14:sldId id="326"/>
            <p14:sldId id="328"/>
            <p14:sldId id="327"/>
            <p14:sldId id="267"/>
            <p14:sldId id="33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6" d="100"/>
          <a:sy n="56" d="100"/>
        </p:scale>
        <p:origin x="-8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CBAB3-094A-F941-8BA4-B1C51013806B}" type="datetimeFigureOut">
              <a:rPr lang="en-US" smtClean="0"/>
              <a:t>12-08-01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C34A9-9930-3D43-8A72-E4EB0F86F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070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CBAB3-094A-F941-8BA4-B1C51013806B}" type="datetimeFigureOut">
              <a:rPr lang="en-US" smtClean="0"/>
              <a:t>12-08-01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C34A9-9930-3D43-8A72-E4EB0F86F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382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CBAB3-094A-F941-8BA4-B1C51013806B}" type="datetimeFigureOut">
              <a:rPr lang="en-US" smtClean="0"/>
              <a:t>12-08-01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C34A9-9930-3D43-8A72-E4EB0F86F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259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CBAB3-094A-F941-8BA4-B1C51013806B}" type="datetimeFigureOut">
              <a:rPr lang="en-US" smtClean="0"/>
              <a:t>12-08-01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C34A9-9930-3D43-8A72-E4EB0F86F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612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CBAB3-094A-F941-8BA4-B1C51013806B}" type="datetimeFigureOut">
              <a:rPr lang="en-US" smtClean="0"/>
              <a:t>12-08-01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C34A9-9930-3D43-8A72-E4EB0F86F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0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CBAB3-094A-F941-8BA4-B1C51013806B}" type="datetimeFigureOut">
              <a:rPr lang="en-US" smtClean="0"/>
              <a:t>12-08-01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C34A9-9930-3D43-8A72-E4EB0F86F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413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CBAB3-094A-F941-8BA4-B1C51013806B}" type="datetimeFigureOut">
              <a:rPr lang="en-US" smtClean="0"/>
              <a:t>12-08-01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C34A9-9930-3D43-8A72-E4EB0F86F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74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CBAB3-094A-F941-8BA4-B1C51013806B}" type="datetimeFigureOut">
              <a:rPr lang="en-US" smtClean="0"/>
              <a:t>12-08-01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C34A9-9930-3D43-8A72-E4EB0F86F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663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CBAB3-094A-F941-8BA4-B1C51013806B}" type="datetimeFigureOut">
              <a:rPr lang="en-US" smtClean="0"/>
              <a:t>12-08-01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C34A9-9930-3D43-8A72-E4EB0F86F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790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CBAB3-094A-F941-8BA4-B1C51013806B}" type="datetimeFigureOut">
              <a:rPr lang="en-US" smtClean="0"/>
              <a:t>12-08-01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C34A9-9930-3D43-8A72-E4EB0F86F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61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CBAB3-094A-F941-8BA4-B1C51013806B}" type="datetimeFigureOut">
              <a:rPr lang="en-US" smtClean="0"/>
              <a:t>12-08-01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C34A9-9930-3D43-8A72-E4EB0F86F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583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CBAB3-094A-F941-8BA4-B1C51013806B}" type="datetimeFigureOut">
              <a:rPr lang="en-US" smtClean="0"/>
              <a:t>12-08-01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C34A9-9930-3D43-8A72-E4EB0F86F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26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11.png"/><Relationship Id="rId6" Type="http://schemas.openxmlformats.org/officeDocument/2006/relationships/image" Target="../media/image10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2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098" y="244038"/>
            <a:ext cx="7772400" cy="1470025"/>
          </a:xfrm>
        </p:spPr>
        <p:txBody>
          <a:bodyPr/>
          <a:lstStyle/>
          <a:p>
            <a:r>
              <a:rPr lang="en-US" dirty="0" err="1" smtClean="0"/>
              <a:t>Throne.JS</a:t>
            </a:r>
            <a:r>
              <a:rPr lang="en-US" dirty="0" smtClean="0"/>
              <a:t> + frameworks</a:t>
            </a:r>
            <a:endParaRPr lang="en-US" dirty="0"/>
          </a:p>
        </p:txBody>
      </p:sp>
      <p:pic>
        <p:nvPicPr>
          <p:cNvPr id="5" name="Picture 4" descr="2012-07-20 17.18.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188" y="1714063"/>
            <a:ext cx="5416361" cy="406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196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 common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085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What is in common ?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6824" y="2629789"/>
            <a:ext cx="5817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Documentation and lots of it!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91885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What is in common ?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6824" y="2629789"/>
            <a:ext cx="5817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Documentation and lots of it!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941085" y="5319291"/>
            <a:ext cx="689709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 smtClean="0"/>
              <a:t>“Shipping is more important than the perfect code.”</a:t>
            </a:r>
          </a:p>
          <a:p>
            <a:pPr algn="r"/>
            <a:endParaRPr lang="en-US" sz="2400" dirty="0" smtClean="0"/>
          </a:p>
          <a:p>
            <a:pPr algn="r"/>
            <a:r>
              <a:rPr lang="en-US" sz="2400" dirty="0"/>
              <a:t> </a:t>
            </a:r>
            <a:r>
              <a:rPr lang="en-US" sz="2400" dirty="0" smtClean="0"/>
              <a:t>                                                  - Yehuda Katz (</a:t>
            </a:r>
            <a:r>
              <a:rPr lang="en-US" sz="2400" dirty="0" err="1" smtClean="0"/>
              <a:t>Ember.JS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943113" y="4949959"/>
            <a:ext cx="1067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Side note</a:t>
            </a:r>
          </a:p>
        </p:txBody>
      </p:sp>
    </p:spTree>
    <p:extLst>
      <p:ext uri="{BB962C8B-B14F-4D97-AF65-F5344CB8AC3E}">
        <p14:creationId xmlns:p14="http://schemas.microsoft.com/office/powerpoint/2010/main" val="3987321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What is in common ?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1261" y="1998452"/>
            <a:ext cx="3716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Does size matter?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69303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What is in common ?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1261" y="1998452"/>
            <a:ext cx="3716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Does size matter?</a:t>
            </a:r>
            <a:endParaRPr lang="en-US" sz="3600" dirty="0"/>
          </a:p>
        </p:txBody>
      </p:sp>
      <p:pic>
        <p:nvPicPr>
          <p:cNvPr id="4" name="Picture 3" descr="Size-matter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101" y="3080189"/>
            <a:ext cx="5139505" cy="3428784"/>
          </a:xfrm>
          <a:prstGeom prst="rect">
            <a:avLst/>
          </a:prstGeom>
        </p:spPr>
      </p:pic>
      <p:pic>
        <p:nvPicPr>
          <p:cNvPr id="5" name="Picture 4" descr="Screen Shot 2012-07-30 at 5.29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227" y="2899329"/>
            <a:ext cx="1562955" cy="562664"/>
          </a:xfrm>
          <a:prstGeom prst="rect">
            <a:avLst/>
          </a:prstGeom>
        </p:spPr>
      </p:pic>
      <p:pic>
        <p:nvPicPr>
          <p:cNvPr id="6" name="Picture 5" descr="backbon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261" y="5759921"/>
            <a:ext cx="2770987" cy="49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711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What is in common ?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1261" y="1998452"/>
            <a:ext cx="3716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Does size matter?</a:t>
            </a:r>
            <a:endParaRPr lang="en-US" sz="3600" dirty="0"/>
          </a:p>
        </p:txBody>
      </p:sp>
      <p:pic>
        <p:nvPicPr>
          <p:cNvPr id="4" name="Picture 3" descr="Size-matter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101" y="3080189"/>
            <a:ext cx="5139505" cy="3428784"/>
          </a:xfrm>
          <a:prstGeom prst="rect">
            <a:avLst/>
          </a:prstGeom>
        </p:spPr>
      </p:pic>
      <p:pic>
        <p:nvPicPr>
          <p:cNvPr id="5" name="Picture 4" descr="Screen Shot 2012-07-30 at 5.29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227" y="2899329"/>
            <a:ext cx="1562955" cy="562664"/>
          </a:xfrm>
          <a:prstGeom prst="rect">
            <a:avLst/>
          </a:prstGeom>
        </p:spPr>
      </p:pic>
      <p:pic>
        <p:nvPicPr>
          <p:cNvPr id="6" name="Picture 5" descr="backbon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261" y="5759921"/>
            <a:ext cx="2770987" cy="4915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82652" y="5248267"/>
            <a:ext cx="770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5.6 Kb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63584" y="2168951"/>
            <a:ext cx="12622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&gt; 100 Kb ??</a:t>
            </a:r>
          </a:p>
          <a:p>
            <a:r>
              <a:rPr lang="en-US" dirty="0" smtClean="0"/>
              <a:t>42 Kb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796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What is in common ?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1261" y="1998452"/>
            <a:ext cx="3716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Does size matter?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42733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What is in common ?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1261" y="1998452"/>
            <a:ext cx="3716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Does size matter?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05241" y="4212825"/>
            <a:ext cx="84815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 smtClean="0"/>
              <a:t>“Framework size? Include one less JPEG for your fancy website…”</a:t>
            </a:r>
          </a:p>
          <a:p>
            <a:pPr algn="r"/>
            <a:r>
              <a:rPr lang="en-US" sz="2400" dirty="0" smtClean="0"/>
              <a:t>- </a:t>
            </a:r>
            <a:r>
              <a:rPr lang="en-US" sz="2400" dirty="0" err="1" smtClean="0"/>
              <a:t>Throne.JS</a:t>
            </a:r>
            <a:r>
              <a:rPr lang="en-US" sz="2400" dirty="0" smtClean="0"/>
              <a:t> panel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86578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782" y="3406198"/>
            <a:ext cx="809127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“You can get away by writing 1000 extra lines of code </a:t>
            </a:r>
          </a:p>
          <a:p>
            <a:pPr algn="ctr"/>
            <a:r>
              <a:rPr lang="en-US" sz="2400" b="1" dirty="0" smtClean="0"/>
              <a:t>on a server whatever language you would chose – Java or C#... </a:t>
            </a:r>
            <a:endParaRPr lang="en-US" sz="2400" b="1" dirty="0"/>
          </a:p>
          <a:p>
            <a:pPr algn="ctr"/>
            <a:r>
              <a:rPr lang="en-US" sz="2400" b="1" dirty="0" smtClean="0"/>
              <a:t>You cannot do the same with JavaScript. That makes </a:t>
            </a:r>
          </a:p>
          <a:p>
            <a:pPr algn="ctr"/>
            <a:r>
              <a:rPr lang="en-US" sz="2400" b="1" dirty="0" smtClean="0"/>
              <a:t>JavaScript an honest language. There is no chance for you</a:t>
            </a:r>
          </a:p>
          <a:p>
            <a:pPr algn="ctr"/>
            <a:r>
              <a:rPr lang="en-US" sz="2400" b="1" dirty="0" smtClean="0"/>
              <a:t>to write 1000 of additional JavaScript code without having</a:t>
            </a:r>
          </a:p>
          <a:p>
            <a:pPr algn="ctr"/>
            <a:r>
              <a:rPr lang="en-US" sz="2400" b="1" dirty="0" smtClean="0"/>
              <a:t>an impact on your data model or performance.”</a:t>
            </a:r>
          </a:p>
          <a:p>
            <a:pPr algn="ctr"/>
            <a:endParaRPr lang="en-US" sz="2400" dirty="0" smtClean="0"/>
          </a:p>
          <a:p>
            <a:pPr algn="r"/>
            <a:r>
              <a:rPr lang="en-US" sz="2400" dirty="0"/>
              <a:t> </a:t>
            </a:r>
            <a:r>
              <a:rPr lang="en-US" sz="2400" dirty="0" smtClean="0"/>
              <a:t>                                                  - Jeremy </a:t>
            </a:r>
            <a:r>
              <a:rPr lang="en-US" sz="2400" dirty="0" err="1" smtClean="0"/>
              <a:t>Ashkenas</a:t>
            </a:r>
            <a:r>
              <a:rPr lang="en-US" sz="2400" dirty="0" smtClean="0"/>
              <a:t> (</a:t>
            </a:r>
            <a:r>
              <a:rPr lang="en-US" sz="2400" dirty="0" err="1" smtClean="0"/>
              <a:t>Backbone.js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661261" y="1998452"/>
            <a:ext cx="3716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Does size matter?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71094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61261" y="909523"/>
            <a:ext cx="3716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Audience question</a:t>
            </a:r>
            <a:endParaRPr lang="en-US" sz="3600" dirty="0"/>
          </a:p>
        </p:txBody>
      </p:sp>
      <p:pic>
        <p:nvPicPr>
          <p:cNvPr id="2" name="Picture 1" descr="Screen Shot 2012-07-30 at 10.36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100" y="4809625"/>
            <a:ext cx="2705100" cy="774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34907" y="5014805"/>
            <a:ext cx="744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??  Kb</a:t>
            </a:r>
            <a:endParaRPr lang="en-US" dirty="0"/>
          </a:p>
        </p:txBody>
      </p:sp>
      <p:pic>
        <p:nvPicPr>
          <p:cNvPr id="6" name="Picture 5" descr="Screen Shot 2012-07-30 at 5.29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0" y="2665893"/>
            <a:ext cx="1562955" cy="562664"/>
          </a:xfrm>
          <a:prstGeom prst="rect">
            <a:avLst/>
          </a:prstGeom>
        </p:spPr>
      </p:pic>
      <p:pic>
        <p:nvPicPr>
          <p:cNvPr id="7" name="Picture 6" descr="backbon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641" y="2665893"/>
            <a:ext cx="2770987" cy="4915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0905" y="3405989"/>
            <a:ext cx="12622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&gt; 100 Kb ??</a:t>
            </a:r>
          </a:p>
          <a:p>
            <a:r>
              <a:rPr lang="en-US" dirty="0" smtClean="0"/>
              <a:t>42 Kb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79214" y="3405989"/>
            <a:ext cx="770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5.6 Kb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648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G_00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612" y="2745535"/>
            <a:ext cx="5556982" cy="370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057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61261" y="909523"/>
            <a:ext cx="3716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Audience question</a:t>
            </a:r>
            <a:endParaRPr lang="en-US" sz="3600" dirty="0"/>
          </a:p>
        </p:txBody>
      </p:sp>
      <p:pic>
        <p:nvPicPr>
          <p:cNvPr id="2" name="Picture 1" descr="Screen Shot 2012-07-30 at 10.36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100" y="4809625"/>
            <a:ext cx="2705100" cy="774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34907" y="5014805"/>
            <a:ext cx="1147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563  Kb ??</a:t>
            </a:r>
            <a:endParaRPr lang="en-US" dirty="0"/>
          </a:p>
        </p:txBody>
      </p:sp>
      <p:pic>
        <p:nvPicPr>
          <p:cNvPr id="6" name="Picture 5" descr="Screen Shot 2012-07-30 at 5.29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0" y="2665893"/>
            <a:ext cx="1562955" cy="562664"/>
          </a:xfrm>
          <a:prstGeom prst="rect">
            <a:avLst/>
          </a:prstGeom>
        </p:spPr>
      </p:pic>
      <p:pic>
        <p:nvPicPr>
          <p:cNvPr id="7" name="Picture 6" descr="backbon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641" y="2665893"/>
            <a:ext cx="2770987" cy="4915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0905" y="3405989"/>
            <a:ext cx="12622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&gt; 100 Kb ??</a:t>
            </a:r>
          </a:p>
          <a:p>
            <a:r>
              <a:rPr lang="en-US" dirty="0" smtClean="0"/>
              <a:t>42 Kb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79214" y="3405989"/>
            <a:ext cx="770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5.6 Kb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459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637" y="1691261"/>
            <a:ext cx="4595626" cy="344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773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What is in common ?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69407" y="1998454"/>
            <a:ext cx="2904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Easy to learn.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09531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What is in common ?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69407" y="1998454"/>
            <a:ext cx="2904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Easy to learn.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167221" y="3387226"/>
            <a:ext cx="633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Create a website in 30 minute 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09997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What is in common ?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69407" y="1998454"/>
            <a:ext cx="2904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Easy to learn.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167221" y="3387226"/>
            <a:ext cx="633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Create a website in 30 minute ?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167221" y="4625182"/>
            <a:ext cx="7292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Spend more time on a problem logic and less on a framework</a:t>
            </a:r>
            <a:endParaRPr lang="en-US" sz="3600" dirty="0"/>
          </a:p>
        </p:txBody>
      </p:sp>
      <p:pic>
        <p:nvPicPr>
          <p:cNvPr id="6" name="Picture 5" descr="Screen Shot 2012-07-30 at 5.31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273" y="3944778"/>
            <a:ext cx="2364736" cy="41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769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7716" y="3095529"/>
            <a:ext cx="767529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“If complexity of your app grows over time and it becomes</a:t>
            </a:r>
          </a:p>
          <a:p>
            <a:pPr algn="ctr"/>
            <a:r>
              <a:rPr lang="en-US" sz="2400" b="1" dirty="0"/>
              <a:t>s</a:t>
            </a:r>
            <a:r>
              <a:rPr lang="en-US" sz="2400" b="1" dirty="0" smtClean="0"/>
              <a:t>o complex that you stop understanding how it works or</a:t>
            </a:r>
          </a:p>
          <a:p>
            <a:pPr algn="ctr"/>
            <a:r>
              <a:rPr lang="en-US" sz="2400" b="1" dirty="0"/>
              <a:t>i</a:t>
            </a:r>
            <a:r>
              <a:rPr lang="en-US" sz="2400" b="1" dirty="0" smtClean="0"/>
              <a:t>t is too hard to understand for others</a:t>
            </a:r>
          </a:p>
          <a:p>
            <a:pPr algn="ctr"/>
            <a:r>
              <a:rPr lang="en-US" sz="2400" b="1" dirty="0" smtClean="0"/>
              <a:t>- You do it wrong.”</a:t>
            </a:r>
          </a:p>
          <a:p>
            <a:pPr algn="ctr"/>
            <a:endParaRPr lang="en-US" sz="2400" dirty="0" smtClean="0"/>
          </a:p>
          <a:p>
            <a:pPr algn="r"/>
            <a:r>
              <a:rPr lang="en-US" sz="2400" dirty="0"/>
              <a:t> </a:t>
            </a:r>
            <a:r>
              <a:rPr lang="en-US" sz="2400" dirty="0" smtClean="0"/>
              <a:t>                                                  - Igor </a:t>
            </a:r>
            <a:r>
              <a:rPr lang="en-US" sz="2400" dirty="0" err="1" smtClean="0"/>
              <a:t>Minar</a:t>
            </a:r>
            <a:r>
              <a:rPr lang="en-US" sz="2400" dirty="0" smtClean="0"/>
              <a:t> (</a:t>
            </a:r>
            <a:r>
              <a:rPr lang="en-US" sz="2400" dirty="0" err="1" smtClean="0"/>
              <a:t>Angular.js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251261" y="843068"/>
            <a:ext cx="7292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Spend more time on a problem logic and less on a framework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45573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What is in common ?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26625" y="1998452"/>
            <a:ext cx="3903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Less “boilerplate”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57439" y="3310179"/>
            <a:ext cx="802936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computer programming, boilerplate is the term used to describe sections of code </a:t>
            </a:r>
          </a:p>
          <a:p>
            <a:r>
              <a:rPr lang="en-US" dirty="0" smtClean="0"/>
              <a:t>that have to be included in many places with little or no alteration. </a:t>
            </a:r>
          </a:p>
          <a:p>
            <a:r>
              <a:rPr lang="en-US" dirty="0" smtClean="0"/>
              <a:t>It is more often used when referring to languages which are considered verbose, </a:t>
            </a:r>
          </a:p>
          <a:p>
            <a:r>
              <a:rPr lang="en-US" dirty="0" smtClean="0"/>
              <a:t>i.e. the programmer must write a lot of code for minimal functionality. </a:t>
            </a:r>
          </a:p>
          <a:p>
            <a:r>
              <a:rPr lang="en-US" dirty="0" smtClean="0"/>
              <a:t>The need for boilerplate can be reduced through high-level mechanisms.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64941" y="4885432"/>
            <a:ext cx="1121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Wikipedia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762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What is in common ?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6822" y="1164823"/>
            <a:ext cx="5808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MV*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587665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What is in common ?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6822" y="1164823"/>
            <a:ext cx="5808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MV* = MVW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286911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What is in common ?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6822" y="1164823"/>
            <a:ext cx="5808086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MV* = MVW =</a:t>
            </a:r>
          </a:p>
          <a:p>
            <a:endParaRPr lang="en-US" sz="7200" dirty="0" smtClean="0"/>
          </a:p>
          <a:p>
            <a:r>
              <a:rPr lang="en-US" sz="6600" b="1" dirty="0" smtClean="0"/>
              <a:t>M</a:t>
            </a:r>
            <a:r>
              <a:rPr lang="en-US" sz="6600" dirty="0" smtClean="0"/>
              <a:t>odel</a:t>
            </a:r>
          </a:p>
          <a:p>
            <a:r>
              <a:rPr lang="en-US" sz="6600" b="1" dirty="0" smtClean="0"/>
              <a:t>V</a:t>
            </a:r>
            <a:r>
              <a:rPr lang="en-US" sz="6600" dirty="0" smtClean="0"/>
              <a:t>iew</a:t>
            </a:r>
          </a:p>
          <a:p>
            <a:r>
              <a:rPr lang="en-US" sz="6600" b="1" dirty="0" smtClean="0"/>
              <a:t>W</a:t>
            </a:r>
            <a:r>
              <a:rPr lang="en-US" sz="6600" dirty="0" smtClean="0"/>
              <a:t>hatever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362228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ump_6739198gee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17" y="599462"/>
            <a:ext cx="1119017" cy="1324280"/>
          </a:xfrm>
          <a:prstGeom prst="rect">
            <a:avLst/>
          </a:prstGeom>
        </p:spPr>
      </p:pic>
      <p:pic>
        <p:nvPicPr>
          <p:cNvPr id="3" name="Picture 2" descr="IMG_003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612" y="2745535"/>
            <a:ext cx="5556982" cy="370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471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What is in common ?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6822" y="1164823"/>
            <a:ext cx="58080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MV* = MVW =</a:t>
            </a:r>
          </a:p>
          <a:p>
            <a:endParaRPr lang="en-US" sz="7200" dirty="0"/>
          </a:p>
          <a:p>
            <a:r>
              <a:rPr lang="en-US" sz="7200" dirty="0" smtClean="0"/>
              <a:t>Statelessness</a:t>
            </a:r>
            <a:endParaRPr lang="en-US" sz="6600" dirty="0" smtClean="0"/>
          </a:p>
        </p:txBody>
      </p:sp>
    </p:spTree>
    <p:extLst>
      <p:ext uri="{BB962C8B-B14F-4D97-AF65-F5344CB8AC3E}">
        <p14:creationId xmlns:p14="http://schemas.microsoft.com/office/powerpoint/2010/main" val="2562624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What is in common ?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6822" y="1164823"/>
            <a:ext cx="580808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MV* = MVW</a:t>
            </a:r>
          </a:p>
          <a:p>
            <a:endParaRPr lang="en-US" sz="7200" dirty="0"/>
          </a:p>
          <a:p>
            <a:r>
              <a:rPr lang="en-US" sz="7200" dirty="0" smtClean="0"/>
              <a:t>Similarities or</a:t>
            </a:r>
          </a:p>
          <a:p>
            <a:r>
              <a:rPr lang="en-US" sz="7200" dirty="0" smtClean="0"/>
              <a:t>Differences in</a:t>
            </a:r>
          </a:p>
          <a:p>
            <a:r>
              <a:rPr lang="en-US" sz="7200" dirty="0" smtClean="0"/>
              <a:t>Infusion ?</a:t>
            </a:r>
            <a:endParaRPr lang="en-US" sz="6600" dirty="0" smtClean="0"/>
          </a:p>
        </p:txBody>
      </p:sp>
    </p:spTree>
    <p:extLst>
      <p:ext uri="{BB962C8B-B14F-4D97-AF65-F5344CB8AC3E}">
        <p14:creationId xmlns:p14="http://schemas.microsoft.com/office/powerpoint/2010/main" val="1859871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What is in common ?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7683" y="1576246"/>
            <a:ext cx="4463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Performance/Features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924438" y="3173003"/>
            <a:ext cx="1840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Dynamic bindings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95508" y="4963861"/>
            <a:ext cx="1569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Offline storage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16792" y="261900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Observables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86206" y="4328838"/>
            <a:ext cx="911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Routing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13504" y="5629880"/>
            <a:ext cx="762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873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What is in common ?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7683" y="1576246"/>
            <a:ext cx="4463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Performance/Features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924438" y="3173003"/>
            <a:ext cx="1840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Dynamic bindings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95508" y="4963861"/>
            <a:ext cx="1569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Offline storage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16792" y="261900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Observables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86206" y="4328838"/>
            <a:ext cx="911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Routing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42709" y="5265676"/>
            <a:ext cx="21124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Speed</a:t>
            </a:r>
            <a:endParaRPr lang="en-US" sz="6000" dirty="0"/>
          </a:p>
        </p:txBody>
      </p:sp>
      <p:pic>
        <p:nvPicPr>
          <p:cNvPr id="11" name="Picture 10" descr="flash3-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300" y="5175374"/>
            <a:ext cx="1390886" cy="123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103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70229"/>
            <a:ext cx="679059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“Optimization for a failure is very important”</a:t>
            </a:r>
          </a:p>
          <a:p>
            <a:pPr algn="ctr"/>
            <a:endParaRPr lang="en-US" sz="2400" dirty="0" smtClean="0"/>
          </a:p>
          <a:p>
            <a:pPr algn="r"/>
            <a:r>
              <a:rPr lang="en-US" sz="2400" dirty="0"/>
              <a:t> </a:t>
            </a:r>
            <a:r>
              <a:rPr lang="en-US" sz="2400" dirty="0" smtClean="0"/>
              <a:t>                                                  - Alex </a:t>
            </a:r>
            <a:r>
              <a:rPr lang="en-US" sz="2400" dirty="0" err="1" smtClean="0"/>
              <a:t>MacCaw</a:t>
            </a:r>
            <a:r>
              <a:rPr lang="en-US" sz="2400" dirty="0" smtClean="0"/>
              <a:t> (</a:t>
            </a:r>
            <a:r>
              <a:rPr lang="en-US" sz="2400" dirty="0" err="1" smtClean="0"/>
              <a:t>Spine.js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5217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What is in common ?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7683" y="1576246"/>
            <a:ext cx="4463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D9D9D9"/>
                </a:solidFill>
              </a:rPr>
              <a:t>Performance/Features</a:t>
            </a:r>
            <a:endParaRPr lang="en-US" sz="3600" dirty="0">
              <a:solidFill>
                <a:srgbClr val="D9D9D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4438" y="3173003"/>
            <a:ext cx="1840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9D9D9"/>
                </a:solidFill>
              </a:rPr>
              <a:t>Dynamic bindings</a:t>
            </a:r>
            <a:endParaRPr lang="en-US" dirty="0">
              <a:solidFill>
                <a:srgbClr val="D9D9D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5508" y="4963861"/>
            <a:ext cx="1569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9D9D9"/>
                </a:solidFill>
              </a:rPr>
              <a:t>Offline storage</a:t>
            </a:r>
            <a:endParaRPr lang="en-US" dirty="0">
              <a:solidFill>
                <a:srgbClr val="D9D9D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16792" y="261900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9D9D9"/>
                </a:solidFill>
              </a:rPr>
              <a:t>Observables</a:t>
            </a:r>
            <a:endParaRPr lang="en-US" dirty="0">
              <a:solidFill>
                <a:srgbClr val="D9D9D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86206" y="4328838"/>
            <a:ext cx="911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9D9D9"/>
                </a:solidFill>
              </a:rPr>
              <a:t>Routing</a:t>
            </a:r>
            <a:endParaRPr lang="en-US" dirty="0">
              <a:solidFill>
                <a:srgbClr val="D9D9D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3504" y="5629880"/>
            <a:ext cx="762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9D9D9"/>
                </a:solidFill>
              </a:rPr>
              <a:t>Speed</a:t>
            </a:r>
            <a:endParaRPr lang="en-US" dirty="0">
              <a:solidFill>
                <a:srgbClr val="D9D9D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97469" y="3173003"/>
            <a:ext cx="21800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/>
              <a:t>Q #1 ?</a:t>
            </a:r>
          </a:p>
        </p:txBody>
      </p:sp>
    </p:spTree>
    <p:extLst>
      <p:ext uri="{BB962C8B-B14F-4D97-AF65-F5344CB8AC3E}">
        <p14:creationId xmlns:p14="http://schemas.microsoft.com/office/powerpoint/2010/main" val="2239798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What is in common ?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7683" y="1576246"/>
            <a:ext cx="4463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D9D9D9"/>
                </a:solidFill>
              </a:rPr>
              <a:t>Performance/Features</a:t>
            </a:r>
            <a:endParaRPr lang="en-US" sz="3600" dirty="0">
              <a:solidFill>
                <a:srgbClr val="D9D9D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4438" y="3173003"/>
            <a:ext cx="1840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9D9D9"/>
                </a:solidFill>
              </a:rPr>
              <a:t>Dynamic bindings</a:t>
            </a:r>
            <a:endParaRPr lang="en-US" dirty="0">
              <a:solidFill>
                <a:srgbClr val="D9D9D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5508" y="4963861"/>
            <a:ext cx="1569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9D9D9"/>
                </a:solidFill>
              </a:rPr>
              <a:t>Offline storage</a:t>
            </a:r>
            <a:endParaRPr lang="en-US" dirty="0">
              <a:solidFill>
                <a:srgbClr val="D9D9D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16792" y="261900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9D9D9"/>
                </a:solidFill>
              </a:rPr>
              <a:t>Observables</a:t>
            </a:r>
            <a:endParaRPr lang="en-US" dirty="0">
              <a:solidFill>
                <a:srgbClr val="D9D9D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86206" y="4328838"/>
            <a:ext cx="911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9D9D9"/>
                </a:solidFill>
              </a:rPr>
              <a:t>Routing</a:t>
            </a:r>
            <a:endParaRPr lang="en-US" dirty="0">
              <a:solidFill>
                <a:srgbClr val="D9D9D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3504" y="5629880"/>
            <a:ext cx="762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9D9D9"/>
                </a:solidFill>
              </a:rPr>
              <a:t>Speed</a:t>
            </a:r>
            <a:endParaRPr lang="en-US" dirty="0">
              <a:solidFill>
                <a:srgbClr val="D9D9D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3014" y="3173003"/>
            <a:ext cx="486894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/>
              <a:t>Q #1 !</a:t>
            </a:r>
          </a:p>
          <a:p>
            <a:r>
              <a:rPr lang="en-US" sz="6000" dirty="0" smtClean="0"/>
              <a:t>Accessibility ??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157758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What is in common ?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902043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Dom </a:t>
            </a:r>
            <a:r>
              <a:rPr lang="en-US" sz="4000" dirty="0" err="1" smtClean="0"/>
              <a:t>Templating</a:t>
            </a:r>
            <a:r>
              <a:rPr lang="en-US" sz="4000" dirty="0" smtClean="0"/>
              <a:t> </a:t>
            </a:r>
          </a:p>
          <a:p>
            <a:r>
              <a:rPr lang="en-US" sz="4000" dirty="0" err="1" smtClean="0"/>
              <a:t>vs</a:t>
            </a:r>
            <a:r>
              <a:rPr lang="en-US" sz="4000" dirty="0" smtClean="0"/>
              <a:t> </a:t>
            </a:r>
          </a:p>
          <a:p>
            <a:r>
              <a:rPr lang="en-US" sz="4000" dirty="0" smtClean="0"/>
              <a:t>String </a:t>
            </a:r>
            <a:r>
              <a:rPr lang="en-US" sz="4000" dirty="0" err="1"/>
              <a:t>T</a:t>
            </a:r>
            <a:r>
              <a:rPr lang="en-US" sz="4000" dirty="0" err="1" smtClean="0"/>
              <a:t>emplating</a:t>
            </a:r>
            <a:endParaRPr lang="en-US" sz="4000" dirty="0" smtClean="0"/>
          </a:p>
          <a:p>
            <a:r>
              <a:rPr lang="en-US" sz="4000" dirty="0" smtClean="0"/>
              <a:t>(Handlebars/Moustache)</a:t>
            </a:r>
          </a:p>
        </p:txBody>
      </p:sp>
    </p:spTree>
    <p:extLst>
      <p:ext uri="{BB962C8B-B14F-4D97-AF65-F5344CB8AC3E}">
        <p14:creationId xmlns:p14="http://schemas.microsoft.com/office/powerpoint/2010/main" val="3074940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What is in common ?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902043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Dom </a:t>
            </a:r>
            <a:r>
              <a:rPr lang="en-US" sz="4000" dirty="0" err="1" smtClean="0"/>
              <a:t>Templating</a:t>
            </a:r>
            <a:r>
              <a:rPr lang="en-US" sz="4000" dirty="0" smtClean="0"/>
              <a:t> </a:t>
            </a:r>
          </a:p>
          <a:p>
            <a:r>
              <a:rPr lang="en-US" sz="4000" dirty="0" err="1" smtClean="0"/>
              <a:t>vs</a:t>
            </a:r>
            <a:r>
              <a:rPr lang="en-US" sz="4000" dirty="0" smtClean="0"/>
              <a:t> </a:t>
            </a:r>
          </a:p>
          <a:p>
            <a:r>
              <a:rPr lang="en-US" sz="4000" dirty="0" smtClean="0"/>
              <a:t>String </a:t>
            </a:r>
            <a:r>
              <a:rPr lang="en-US" sz="4000" dirty="0" err="1"/>
              <a:t>T</a:t>
            </a:r>
            <a:r>
              <a:rPr lang="en-US" sz="4000" dirty="0" err="1" smtClean="0"/>
              <a:t>emplating</a:t>
            </a:r>
            <a:endParaRPr lang="en-US" sz="4000" dirty="0" smtClean="0"/>
          </a:p>
          <a:p>
            <a:r>
              <a:rPr lang="en-US" sz="4000" dirty="0" smtClean="0"/>
              <a:t>(Handlebars/Moustache)</a:t>
            </a:r>
          </a:p>
        </p:txBody>
      </p:sp>
      <p:pic>
        <p:nvPicPr>
          <p:cNvPr id="4" name="Picture 3" descr="AngularJS-Shield-lar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705" y="1699443"/>
            <a:ext cx="1047997" cy="1110920"/>
          </a:xfrm>
          <a:prstGeom prst="rect">
            <a:avLst/>
          </a:prstGeom>
        </p:spPr>
      </p:pic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387" y="1905848"/>
            <a:ext cx="2278413" cy="590057"/>
          </a:xfrm>
          <a:prstGeom prst="rect">
            <a:avLst/>
          </a:prstGeom>
        </p:spPr>
      </p:pic>
      <p:pic>
        <p:nvPicPr>
          <p:cNvPr id="6" name="Picture 5" descr="backbon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652" y="3555479"/>
            <a:ext cx="2079992" cy="368956"/>
          </a:xfrm>
          <a:prstGeom prst="rect">
            <a:avLst/>
          </a:prstGeom>
        </p:spPr>
      </p:pic>
      <p:pic>
        <p:nvPicPr>
          <p:cNvPr id="7" name="Picture 6" descr="Screen Shot 2012-07-30 at 5.27.33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757" y="4081825"/>
            <a:ext cx="944608" cy="374763"/>
          </a:xfrm>
          <a:prstGeom prst="rect">
            <a:avLst/>
          </a:prstGeom>
        </p:spPr>
      </p:pic>
      <p:pic>
        <p:nvPicPr>
          <p:cNvPr id="8" name="Picture 7" descr="Screen Shot 2012-07-30 at 5.31.53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757" y="4469835"/>
            <a:ext cx="2364736" cy="411836"/>
          </a:xfrm>
          <a:prstGeom prst="rect">
            <a:avLst/>
          </a:prstGeom>
        </p:spPr>
      </p:pic>
      <p:pic>
        <p:nvPicPr>
          <p:cNvPr id="9" name="Picture 8" descr="Screen Shot 2012-07-30 at 5.29.46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652" y="4967456"/>
            <a:ext cx="1310803" cy="47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535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What is in common ?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Picture 3" descr="AngularJS-Shield-lar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803" y="3157177"/>
            <a:ext cx="1047997" cy="1110920"/>
          </a:xfrm>
          <a:prstGeom prst="rect">
            <a:avLst/>
          </a:prstGeom>
        </p:spPr>
      </p:pic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387" y="1905848"/>
            <a:ext cx="2278413" cy="590057"/>
          </a:xfrm>
          <a:prstGeom prst="rect">
            <a:avLst/>
          </a:prstGeom>
        </p:spPr>
      </p:pic>
      <p:pic>
        <p:nvPicPr>
          <p:cNvPr id="10" name="Picture 9" descr="Screen Shot 2012-07-31 at 6.59.4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5374452" cy="440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005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ump_6739198gee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17" y="599462"/>
            <a:ext cx="1119017" cy="13242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58214" y="793777"/>
            <a:ext cx="5295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+</a:t>
            </a:r>
            <a:endParaRPr lang="en-US" sz="5400" dirty="0"/>
          </a:p>
        </p:txBody>
      </p:sp>
      <p:pic>
        <p:nvPicPr>
          <p:cNvPr id="3" name="Picture 2" descr="2012-07-21 20.35.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276" y="140079"/>
            <a:ext cx="2751758" cy="2063819"/>
          </a:xfrm>
          <a:prstGeom prst="rect">
            <a:avLst/>
          </a:prstGeom>
        </p:spPr>
      </p:pic>
      <p:pic>
        <p:nvPicPr>
          <p:cNvPr id="6" name="Picture 5" descr="IMG_003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612" y="2745535"/>
            <a:ext cx="5556982" cy="370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017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What is in common ?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6" name="Picture 5" descr="backbo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42242"/>
            <a:ext cx="2079992" cy="368956"/>
          </a:xfrm>
          <a:prstGeom prst="rect">
            <a:avLst/>
          </a:prstGeom>
        </p:spPr>
      </p:pic>
      <p:pic>
        <p:nvPicPr>
          <p:cNvPr id="7" name="Picture 6" descr="Screen Shot 2012-07-30 at 5.27.3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05" y="1868588"/>
            <a:ext cx="944608" cy="374763"/>
          </a:xfrm>
          <a:prstGeom prst="rect">
            <a:avLst/>
          </a:prstGeom>
        </p:spPr>
      </p:pic>
      <p:pic>
        <p:nvPicPr>
          <p:cNvPr id="8" name="Picture 7" descr="Screen Shot 2012-07-30 at 5.31.5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05" y="2256598"/>
            <a:ext cx="2364736" cy="411836"/>
          </a:xfrm>
          <a:prstGeom prst="rect">
            <a:avLst/>
          </a:prstGeom>
        </p:spPr>
      </p:pic>
      <p:pic>
        <p:nvPicPr>
          <p:cNvPr id="9" name="Picture 8" descr="Screen Shot 2012-07-30 at 5.29.46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54219"/>
            <a:ext cx="1310803" cy="4718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75171" y="1417638"/>
            <a:ext cx="4031873" cy="4524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&lt;h1&gt;{{header}}&lt;/h1&gt;</a:t>
            </a:r>
          </a:p>
          <a:p>
            <a:r>
              <a:rPr lang="en-US" dirty="0"/>
              <a:t>{{#bug}}</a:t>
            </a:r>
          </a:p>
          <a:p>
            <a:r>
              <a:rPr lang="en-US" dirty="0"/>
              <a:t>{{/bug}}</a:t>
            </a:r>
          </a:p>
          <a:p>
            <a:endParaRPr lang="en-US" dirty="0"/>
          </a:p>
          <a:p>
            <a:r>
              <a:rPr lang="en-US" dirty="0"/>
              <a:t>{{#items}}</a:t>
            </a:r>
          </a:p>
          <a:p>
            <a:r>
              <a:rPr lang="en-US" dirty="0"/>
              <a:t>  {{#first}}</a:t>
            </a:r>
          </a:p>
          <a:p>
            <a:r>
              <a:rPr lang="en-US" dirty="0"/>
              <a:t>    &lt;li&gt;&lt;strong&gt;{{name}}&lt;/strong&gt;&lt;/li&gt;</a:t>
            </a:r>
          </a:p>
          <a:p>
            <a:r>
              <a:rPr lang="en-US" dirty="0"/>
              <a:t>  {{/first}}</a:t>
            </a:r>
          </a:p>
          <a:p>
            <a:r>
              <a:rPr lang="en-US" dirty="0"/>
              <a:t>  {{#link}}</a:t>
            </a:r>
          </a:p>
          <a:p>
            <a:r>
              <a:rPr lang="en-US" dirty="0"/>
              <a:t>    &lt;li&gt;&lt;a </a:t>
            </a:r>
            <a:r>
              <a:rPr lang="en-US" dirty="0" err="1"/>
              <a:t>href</a:t>
            </a:r>
            <a:r>
              <a:rPr lang="en-US" dirty="0"/>
              <a:t>="{{</a:t>
            </a:r>
            <a:r>
              <a:rPr lang="en-US" dirty="0" err="1"/>
              <a:t>url</a:t>
            </a:r>
            <a:r>
              <a:rPr lang="en-US" dirty="0"/>
              <a:t>}}"&gt;{{name}}&lt;/a&gt;&lt;/li&gt;</a:t>
            </a:r>
          </a:p>
          <a:p>
            <a:r>
              <a:rPr lang="en-US" dirty="0"/>
              <a:t>  {{/link}}</a:t>
            </a:r>
          </a:p>
          <a:p>
            <a:r>
              <a:rPr lang="en-US" dirty="0"/>
              <a:t>{{/items}}</a:t>
            </a:r>
          </a:p>
          <a:p>
            <a:endParaRPr lang="en-US" dirty="0"/>
          </a:p>
          <a:p>
            <a:r>
              <a:rPr lang="en-US" dirty="0"/>
              <a:t>{{#empty}}</a:t>
            </a:r>
          </a:p>
          <a:p>
            <a:r>
              <a:rPr lang="en-US" dirty="0"/>
              <a:t>  &lt;p&gt;The list is empty.&lt;/p&gt;</a:t>
            </a:r>
          </a:p>
          <a:p>
            <a:r>
              <a:rPr lang="en-US" dirty="0"/>
              <a:t>{{/empty}}</a:t>
            </a:r>
          </a:p>
        </p:txBody>
      </p:sp>
    </p:spTree>
    <p:extLst>
      <p:ext uri="{BB962C8B-B14F-4D97-AF65-F5344CB8AC3E}">
        <p14:creationId xmlns:p14="http://schemas.microsoft.com/office/powerpoint/2010/main" val="1782519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so technical ! </a:t>
            </a:r>
            <a:br>
              <a:rPr lang="en-US" dirty="0" smtClean="0"/>
            </a:br>
            <a:r>
              <a:rPr lang="en-US" dirty="0" smtClean="0"/>
              <a:t>Does it make any sense ?</a:t>
            </a:r>
            <a:endParaRPr lang="en-US" dirty="0"/>
          </a:p>
        </p:txBody>
      </p:sp>
      <p:pic>
        <p:nvPicPr>
          <p:cNvPr id="4" name="Picture 3" descr="4316765_700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343" y="1417638"/>
            <a:ext cx="5203362" cy="825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17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ump_6739198gee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245" y="2948321"/>
            <a:ext cx="1119017" cy="1324280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2264157" y="784439"/>
            <a:ext cx="5374129" cy="1918486"/>
          </a:xfrm>
          <a:prstGeom prst="wedgeEllipseCallou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64157" y="1232689"/>
            <a:ext cx="54161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If a designer does not understand concepts of </a:t>
            </a:r>
          </a:p>
          <a:p>
            <a:pPr algn="ctr"/>
            <a:r>
              <a:rPr lang="en-US" dirty="0"/>
              <a:t>c</a:t>
            </a:r>
            <a:r>
              <a:rPr lang="en-US" dirty="0" smtClean="0"/>
              <a:t>onditionals and iterations then no matter how easy we</a:t>
            </a:r>
          </a:p>
          <a:p>
            <a:pPr algn="ctr"/>
            <a:r>
              <a:rPr lang="en-US" dirty="0" smtClean="0"/>
              <a:t>design the tool for dynamic page creation it would not</a:t>
            </a:r>
          </a:p>
          <a:p>
            <a:pPr algn="ctr"/>
            <a:r>
              <a:rPr lang="en-US" dirty="0" smtClean="0"/>
              <a:t>help…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0657" y="4402669"/>
            <a:ext cx="70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Panel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800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7876" y="3503801"/>
            <a:ext cx="47071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Any news for mobile?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27529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7876" y="3503801"/>
            <a:ext cx="47071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Any news for mobile?</a:t>
            </a:r>
            <a:endParaRPr lang="en-US" sz="4000" dirty="0"/>
          </a:p>
        </p:txBody>
      </p:sp>
      <p:pic>
        <p:nvPicPr>
          <p:cNvPr id="5" name="Picture 4" descr="backbo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80" y="5348482"/>
            <a:ext cx="2079992" cy="3689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51923" y="4986788"/>
            <a:ext cx="5295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+</a:t>
            </a:r>
            <a:endParaRPr lang="en-US" sz="5400" dirty="0"/>
          </a:p>
        </p:txBody>
      </p:sp>
      <p:pic>
        <p:nvPicPr>
          <p:cNvPr id="7" name="Picture 6" descr="Screen Shot 2012-07-30 at 5.35.1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372" y="5205174"/>
            <a:ext cx="1992642" cy="7049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10561" y="4998715"/>
            <a:ext cx="5295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+</a:t>
            </a:r>
            <a:endParaRPr lang="en-US" sz="5400" dirty="0"/>
          </a:p>
        </p:txBody>
      </p:sp>
      <p:pic>
        <p:nvPicPr>
          <p:cNvPr id="3" name="Picture 2" descr="Screen Shot 2012-07-31 at 8.00.3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727" y="4947103"/>
            <a:ext cx="1622815" cy="490851"/>
          </a:xfrm>
          <a:prstGeom prst="rect">
            <a:avLst/>
          </a:prstGeom>
        </p:spPr>
      </p:pic>
      <p:pic>
        <p:nvPicPr>
          <p:cNvPr id="9" name="Picture 8" descr="Screen Shot 2012-07-31 at 8.00.55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029" y="5644477"/>
            <a:ext cx="1470513" cy="53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586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2976" y="1370393"/>
            <a:ext cx="74835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“Android is a new Internet Explorer from the mobile </a:t>
            </a:r>
            <a:r>
              <a:rPr lang="en-US" sz="2400" b="1" dirty="0" err="1" smtClean="0"/>
              <a:t>dev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perspective”</a:t>
            </a:r>
          </a:p>
          <a:p>
            <a:pPr algn="ctr"/>
            <a:endParaRPr lang="en-US" sz="2400" dirty="0" smtClean="0"/>
          </a:p>
          <a:p>
            <a:pPr algn="r"/>
            <a:r>
              <a:rPr lang="en-US" sz="2400" dirty="0"/>
              <a:t> </a:t>
            </a:r>
            <a:r>
              <a:rPr lang="en-US" sz="2400" dirty="0" smtClean="0"/>
              <a:t>                                                  - John Bender (</a:t>
            </a:r>
            <a:r>
              <a:rPr lang="en-US" sz="2400" dirty="0" err="1" smtClean="0"/>
              <a:t>Jquery</a:t>
            </a:r>
            <a:r>
              <a:rPr lang="en-US" sz="2400" dirty="0" smtClean="0"/>
              <a:t> Mobile)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517876" y="3503801"/>
            <a:ext cx="47071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Any news for mobile?</a:t>
            </a:r>
            <a:endParaRPr lang="en-US" sz="4000" dirty="0"/>
          </a:p>
        </p:txBody>
      </p:sp>
      <p:pic>
        <p:nvPicPr>
          <p:cNvPr id="5" name="Picture 4" descr="backbo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80" y="5348482"/>
            <a:ext cx="2079992" cy="3689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51923" y="4986788"/>
            <a:ext cx="5295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+</a:t>
            </a:r>
            <a:endParaRPr lang="en-US" sz="5400" dirty="0"/>
          </a:p>
        </p:txBody>
      </p:sp>
      <p:pic>
        <p:nvPicPr>
          <p:cNvPr id="7" name="Picture 6" descr="Screen Shot 2012-07-30 at 5.35.1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372" y="5205174"/>
            <a:ext cx="1992642" cy="7049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10561" y="4998715"/>
            <a:ext cx="5295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+</a:t>
            </a:r>
            <a:endParaRPr lang="en-US" sz="5400" dirty="0"/>
          </a:p>
        </p:txBody>
      </p:sp>
      <p:pic>
        <p:nvPicPr>
          <p:cNvPr id="3" name="Picture 2" descr="Screen Shot 2012-07-31 at 8.00.3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727" y="4947103"/>
            <a:ext cx="1622815" cy="490851"/>
          </a:xfrm>
          <a:prstGeom prst="rect">
            <a:avLst/>
          </a:prstGeom>
        </p:spPr>
      </p:pic>
      <p:pic>
        <p:nvPicPr>
          <p:cNvPr id="9" name="Picture 8" descr="Screen Shot 2012-07-31 at 8.00.55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029" y="5644477"/>
            <a:ext cx="1470513" cy="53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26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ture-city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9144000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44245" y="5220251"/>
            <a:ext cx="26697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u="sng" dirty="0" smtClean="0">
                <a:solidFill>
                  <a:schemeClr val="bg1"/>
                </a:solidFill>
              </a:rPr>
              <a:t>Future</a:t>
            </a:r>
            <a:endParaRPr lang="en-US" sz="72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890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44245" y="5220251"/>
            <a:ext cx="26697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u="sng" dirty="0" smtClean="0"/>
              <a:t>Future</a:t>
            </a:r>
            <a:endParaRPr lang="en-US" sz="7200" u="sng" dirty="0"/>
          </a:p>
        </p:txBody>
      </p:sp>
    </p:spTree>
    <p:extLst>
      <p:ext uri="{BB962C8B-B14F-4D97-AF65-F5344CB8AC3E}">
        <p14:creationId xmlns:p14="http://schemas.microsoft.com/office/powerpoint/2010/main" val="2737040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44245" y="5220251"/>
            <a:ext cx="26697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u="sng" dirty="0" smtClean="0"/>
              <a:t>Future</a:t>
            </a:r>
            <a:endParaRPr lang="en-US" sz="72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429537" y="1914403"/>
            <a:ext cx="464742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Function </a:t>
            </a:r>
            <a:r>
              <a:rPr lang="en-US" dirty="0" err="1" smtClean="0"/>
              <a:t>debouncing</a:t>
            </a:r>
            <a:r>
              <a:rPr lang="en-US" dirty="0" smtClean="0"/>
              <a:t>/thrashing</a:t>
            </a:r>
          </a:p>
          <a:p>
            <a:endParaRPr lang="en-US" dirty="0" smtClean="0"/>
          </a:p>
          <a:p>
            <a:r>
              <a:rPr lang="en-US" dirty="0" smtClean="0"/>
              <a:t>GIT model for records</a:t>
            </a:r>
          </a:p>
          <a:p>
            <a:endParaRPr lang="en-US" dirty="0" smtClean="0"/>
          </a:p>
          <a:p>
            <a:r>
              <a:rPr lang="en-US" dirty="0" smtClean="0"/>
              <a:t>Advanced offline storage</a:t>
            </a:r>
          </a:p>
          <a:p>
            <a:endParaRPr lang="en-US" dirty="0"/>
          </a:p>
          <a:p>
            <a:r>
              <a:rPr lang="en-US" dirty="0" smtClean="0"/>
              <a:t>Rendering before server responded</a:t>
            </a:r>
          </a:p>
          <a:p>
            <a:endParaRPr lang="en-US" dirty="0"/>
          </a:p>
          <a:p>
            <a:r>
              <a:rPr lang="en-US" dirty="0" smtClean="0"/>
              <a:t>More refine and advanced way to do your work</a:t>
            </a:r>
          </a:p>
        </p:txBody>
      </p:sp>
    </p:spTree>
    <p:extLst>
      <p:ext uri="{BB962C8B-B14F-4D97-AF65-F5344CB8AC3E}">
        <p14:creationId xmlns:p14="http://schemas.microsoft.com/office/powerpoint/2010/main" val="2367744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44245" y="5220251"/>
            <a:ext cx="26697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u="sng" dirty="0" smtClean="0"/>
              <a:t>Future</a:t>
            </a:r>
            <a:endParaRPr lang="en-US" sz="7200" u="sng" dirty="0"/>
          </a:p>
        </p:txBody>
      </p:sp>
      <p:pic>
        <p:nvPicPr>
          <p:cNvPr id="3" name="Picture 2" descr="Screen Shot 2012-07-30 at 5.31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673" y="697059"/>
            <a:ext cx="2364736" cy="4118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74409" y="239470"/>
            <a:ext cx="398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9537" y="1914403"/>
            <a:ext cx="464742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Function </a:t>
            </a:r>
            <a:r>
              <a:rPr lang="en-US" dirty="0" err="1" smtClean="0"/>
              <a:t>debouncing</a:t>
            </a:r>
            <a:r>
              <a:rPr lang="en-US" dirty="0" smtClean="0"/>
              <a:t>/thrashing</a:t>
            </a:r>
          </a:p>
          <a:p>
            <a:endParaRPr lang="en-US" dirty="0" smtClean="0"/>
          </a:p>
          <a:p>
            <a:r>
              <a:rPr lang="en-US" dirty="0" smtClean="0"/>
              <a:t>GIT model for records</a:t>
            </a:r>
          </a:p>
          <a:p>
            <a:endParaRPr lang="en-US" dirty="0" smtClean="0"/>
          </a:p>
          <a:p>
            <a:r>
              <a:rPr lang="en-US" dirty="0" smtClean="0"/>
              <a:t>Advanced offline storage</a:t>
            </a:r>
          </a:p>
          <a:p>
            <a:endParaRPr lang="en-US" dirty="0"/>
          </a:p>
          <a:p>
            <a:r>
              <a:rPr lang="en-US" dirty="0" smtClean="0"/>
              <a:t>Rendering before server responded</a:t>
            </a:r>
          </a:p>
          <a:p>
            <a:endParaRPr lang="en-US" dirty="0"/>
          </a:p>
          <a:p>
            <a:r>
              <a:rPr lang="en-US" dirty="0" smtClean="0"/>
              <a:t>More refine and advanced way to do your work</a:t>
            </a:r>
          </a:p>
        </p:txBody>
      </p:sp>
    </p:spTree>
    <p:extLst>
      <p:ext uri="{BB962C8B-B14F-4D97-AF65-F5344CB8AC3E}">
        <p14:creationId xmlns:p14="http://schemas.microsoft.com/office/powerpoint/2010/main" val="2748169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ump_6739198gee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17" y="599462"/>
            <a:ext cx="1119017" cy="13242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58214" y="793777"/>
            <a:ext cx="5295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+</a:t>
            </a:r>
            <a:endParaRPr lang="en-US" sz="5400" dirty="0"/>
          </a:p>
        </p:txBody>
      </p:sp>
      <p:pic>
        <p:nvPicPr>
          <p:cNvPr id="3" name="Picture 2" descr="2012-07-21 20.35.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276" y="140079"/>
            <a:ext cx="2751758" cy="20638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43002" y="793777"/>
            <a:ext cx="5295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+</a:t>
            </a:r>
            <a:endParaRPr lang="en-US" sz="5400" dirty="0"/>
          </a:p>
        </p:txBody>
      </p:sp>
      <p:pic>
        <p:nvPicPr>
          <p:cNvPr id="4" name="Picture 3" descr="2012-07-20 21.15.5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806" y="0"/>
            <a:ext cx="1933081" cy="2577441"/>
          </a:xfrm>
          <a:prstGeom prst="rect">
            <a:avLst/>
          </a:prstGeom>
        </p:spPr>
      </p:pic>
      <p:pic>
        <p:nvPicPr>
          <p:cNvPr id="7" name="Picture 6" descr="IMG_003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612" y="2745535"/>
            <a:ext cx="5556982" cy="370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65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44245" y="5220251"/>
            <a:ext cx="26697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u="sng" dirty="0" smtClean="0"/>
              <a:t>Future</a:t>
            </a:r>
            <a:endParaRPr lang="en-US" sz="7200" u="sng" dirty="0"/>
          </a:p>
        </p:txBody>
      </p:sp>
      <p:pic>
        <p:nvPicPr>
          <p:cNvPr id="3" name="Picture 2" descr="Screen Shot 2012-07-30 at 5.31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673" y="697059"/>
            <a:ext cx="2364736" cy="4118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74409" y="239470"/>
            <a:ext cx="398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??</a:t>
            </a:r>
            <a:endParaRPr lang="en-US" dirty="0"/>
          </a:p>
        </p:txBody>
      </p:sp>
      <p:pic>
        <p:nvPicPr>
          <p:cNvPr id="5" name="Picture 4" descr="wi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78" y="1108894"/>
            <a:ext cx="5726687" cy="507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20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44245" y="5220251"/>
            <a:ext cx="26697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u="sng" dirty="0" smtClean="0"/>
              <a:t>Future</a:t>
            </a:r>
            <a:endParaRPr lang="en-US" sz="7200" u="sng" dirty="0"/>
          </a:p>
        </p:txBody>
      </p:sp>
      <p:pic>
        <p:nvPicPr>
          <p:cNvPr id="3" name="Picture 2" descr="Screen Shot 2012-07-30 at 5.31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673" y="697059"/>
            <a:ext cx="2364736" cy="4118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74409" y="239470"/>
            <a:ext cx="398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87887" y="585675"/>
            <a:ext cx="29190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first round funding</a:t>
            </a:r>
          </a:p>
          <a:p>
            <a:r>
              <a:rPr lang="en-US" sz="2800" dirty="0" smtClean="0"/>
              <a:t>&gt; 10 millions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65588" y="2202747"/>
            <a:ext cx="6217642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 is a stateless request/response: poor fit for real-time apps.  </a:t>
            </a:r>
            <a:endParaRPr lang="en-US" dirty="0" smtClean="0"/>
          </a:p>
          <a:p>
            <a:r>
              <a:rPr lang="en-US" dirty="0" smtClean="0"/>
              <a:t>REST </a:t>
            </a:r>
            <a:r>
              <a:rPr lang="en-US" dirty="0"/>
              <a:t>is also a poor fit. 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need a session-based *data* </a:t>
            </a:r>
            <a:r>
              <a:rPr lang="en-US" dirty="0" smtClean="0"/>
              <a:t>protocol</a:t>
            </a:r>
          </a:p>
          <a:p>
            <a:endParaRPr lang="en-US" dirty="0"/>
          </a:p>
          <a:p>
            <a:r>
              <a:rPr lang="en-US" dirty="0" smtClean="0"/>
              <a:t>Data at the center of the World</a:t>
            </a:r>
          </a:p>
          <a:p>
            <a:r>
              <a:rPr lang="en-US" dirty="0" smtClean="0"/>
              <a:t>Data on the wire not in the HTML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6822" y="4902740"/>
            <a:ext cx="5942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blog.blazingcloud.net</a:t>
            </a:r>
            <a:r>
              <a:rPr lang="en-US" dirty="0"/>
              <a:t>/2012/07/22/meteor-</a:t>
            </a:r>
            <a:r>
              <a:rPr lang="en-US" dirty="0" err="1"/>
              <a:t>throneofjs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397270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56744" y="3406198"/>
            <a:ext cx="70360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“Coding is not the hardest part. The hardest part is to </a:t>
            </a:r>
          </a:p>
          <a:p>
            <a:pPr algn="ctr"/>
            <a:r>
              <a:rPr lang="en-US" sz="2400" b="1" dirty="0" smtClean="0"/>
              <a:t>deliver something usable and useful to the user.”</a:t>
            </a:r>
          </a:p>
          <a:p>
            <a:pPr algn="ctr"/>
            <a:endParaRPr lang="en-US" sz="2400" dirty="0" smtClean="0"/>
          </a:p>
          <a:p>
            <a:pPr algn="r"/>
            <a:r>
              <a:rPr lang="en-US" sz="2400" dirty="0"/>
              <a:t> </a:t>
            </a:r>
            <a:r>
              <a:rPr lang="en-US" sz="2400" dirty="0" smtClean="0"/>
              <a:t>                                                  - Eric </a:t>
            </a:r>
            <a:r>
              <a:rPr lang="en-US" sz="2400" dirty="0" err="1" smtClean="0"/>
              <a:t>Ferraiuolo</a:t>
            </a:r>
            <a:r>
              <a:rPr lang="en-US" sz="2400" dirty="0" smtClean="0"/>
              <a:t> (YUI)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1338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098" y="244038"/>
            <a:ext cx="7772400" cy="1470025"/>
          </a:xfrm>
        </p:spPr>
        <p:txBody>
          <a:bodyPr/>
          <a:lstStyle/>
          <a:p>
            <a:r>
              <a:rPr lang="en-US" dirty="0" err="1" smtClean="0"/>
              <a:t>Throne.JS</a:t>
            </a:r>
            <a:r>
              <a:rPr lang="en-US" dirty="0" smtClean="0"/>
              <a:t> + frameworks</a:t>
            </a:r>
            <a:endParaRPr lang="en-US" dirty="0"/>
          </a:p>
        </p:txBody>
      </p:sp>
      <p:pic>
        <p:nvPicPr>
          <p:cNvPr id="5" name="Picture 4" descr="2012-07-20 17.18.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188" y="1714063"/>
            <a:ext cx="5416361" cy="406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558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ump_6739198gee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053" y="1888182"/>
            <a:ext cx="1471832" cy="17418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10470" y="1411044"/>
            <a:ext cx="4223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34164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gularJS-Shield-lar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01" y="906208"/>
            <a:ext cx="1047997" cy="1110920"/>
          </a:xfrm>
          <a:prstGeom prst="rect">
            <a:avLst/>
          </a:prstGeom>
        </p:spPr>
      </p:pic>
      <p:pic>
        <p:nvPicPr>
          <p:cNvPr id="5" name="Picture 4" descr="backbo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173" y="380913"/>
            <a:ext cx="2079992" cy="368956"/>
          </a:xfrm>
          <a:prstGeom prst="rect">
            <a:avLst/>
          </a:prstGeom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702" y="1722099"/>
            <a:ext cx="2278413" cy="590057"/>
          </a:xfrm>
          <a:prstGeom prst="rect">
            <a:avLst/>
          </a:prstGeom>
        </p:spPr>
      </p:pic>
      <p:pic>
        <p:nvPicPr>
          <p:cNvPr id="7" name="Picture 6" descr="Screen Shot 2012-07-30 at 5.29.46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40" y="3399120"/>
            <a:ext cx="1310803" cy="471889"/>
          </a:xfrm>
          <a:prstGeom prst="rect">
            <a:avLst/>
          </a:prstGeom>
        </p:spPr>
      </p:pic>
      <p:pic>
        <p:nvPicPr>
          <p:cNvPr id="8" name="Picture 7" descr="Screen Shot 2012-07-30 at 5.31.53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611" y="3459173"/>
            <a:ext cx="2364736" cy="411836"/>
          </a:xfrm>
          <a:prstGeom prst="rect">
            <a:avLst/>
          </a:prstGeom>
        </p:spPr>
      </p:pic>
      <p:pic>
        <p:nvPicPr>
          <p:cNvPr id="9" name="Picture 8" descr="Screen Shot 2012-07-30 at 5.27.33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356" y="4893120"/>
            <a:ext cx="944608" cy="374763"/>
          </a:xfrm>
          <a:prstGeom prst="rect">
            <a:avLst/>
          </a:prstGeom>
        </p:spPr>
      </p:pic>
      <p:pic>
        <p:nvPicPr>
          <p:cNvPr id="10" name="Picture 9" descr="Screen Shot 2012-07-30 at 5.35.18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844" y="4664880"/>
            <a:ext cx="1992642" cy="7049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83179" y="6277613"/>
            <a:ext cx="503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YUI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306426" y="6277613"/>
            <a:ext cx="719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CanJS</a:t>
            </a:r>
            <a:endParaRPr lang="en-US" dirty="0"/>
          </a:p>
        </p:txBody>
      </p:sp>
      <p:pic>
        <p:nvPicPr>
          <p:cNvPr id="13" name="Picture 12" descr="thump_6739198geek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053" y="1888182"/>
            <a:ext cx="1471832" cy="174181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210470" y="1411044"/>
            <a:ext cx="4223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40190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gularJS-Shield-lar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01" y="906208"/>
            <a:ext cx="1047997" cy="1110920"/>
          </a:xfrm>
          <a:prstGeom prst="rect">
            <a:avLst/>
          </a:prstGeom>
        </p:spPr>
      </p:pic>
      <p:pic>
        <p:nvPicPr>
          <p:cNvPr id="5" name="Picture 4" descr="backbo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173" y="380913"/>
            <a:ext cx="2079992" cy="368956"/>
          </a:xfrm>
          <a:prstGeom prst="rect">
            <a:avLst/>
          </a:prstGeom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702" y="1722099"/>
            <a:ext cx="2278413" cy="590057"/>
          </a:xfrm>
          <a:prstGeom prst="rect">
            <a:avLst/>
          </a:prstGeom>
        </p:spPr>
      </p:pic>
      <p:pic>
        <p:nvPicPr>
          <p:cNvPr id="7" name="Picture 6" descr="Screen Shot 2012-07-30 at 5.29.46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40" y="3399120"/>
            <a:ext cx="1310803" cy="471889"/>
          </a:xfrm>
          <a:prstGeom prst="rect">
            <a:avLst/>
          </a:prstGeom>
        </p:spPr>
      </p:pic>
      <p:pic>
        <p:nvPicPr>
          <p:cNvPr id="8" name="Picture 7" descr="Screen Shot 2012-07-30 at 5.31.53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611" y="3459173"/>
            <a:ext cx="2364736" cy="411836"/>
          </a:xfrm>
          <a:prstGeom prst="rect">
            <a:avLst/>
          </a:prstGeom>
        </p:spPr>
      </p:pic>
      <p:pic>
        <p:nvPicPr>
          <p:cNvPr id="9" name="Picture 8" descr="Screen Shot 2012-07-30 at 5.27.33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356" y="4893120"/>
            <a:ext cx="944608" cy="374763"/>
          </a:xfrm>
          <a:prstGeom prst="rect">
            <a:avLst/>
          </a:prstGeom>
        </p:spPr>
      </p:pic>
      <p:pic>
        <p:nvPicPr>
          <p:cNvPr id="10" name="Picture 9" descr="Screen Shot 2012-07-30 at 5.35.18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844" y="4664880"/>
            <a:ext cx="1992642" cy="7049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83179" y="6277613"/>
            <a:ext cx="503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YUI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306426" y="6277613"/>
            <a:ext cx="719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CanJS</a:t>
            </a:r>
            <a:endParaRPr lang="en-US" dirty="0"/>
          </a:p>
        </p:txBody>
      </p:sp>
      <p:pic>
        <p:nvPicPr>
          <p:cNvPr id="13" name="Picture 12" descr="thump_6739198geek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053" y="1888182"/>
            <a:ext cx="1471832" cy="174181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319474" y="1209234"/>
            <a:ext cx="20862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????????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74314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ump_6739198gee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17" y="599462"/>
            <a:ext cx="1119017" cy="13242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58214" y="793777"/>
            <a:ext cx="5295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+</a:t>
            </a:r>
            <a:endParaRPr lang="en-US" sz="5400" dirty="0"/>
          </a:p>
        </p:txBody>
      </p:sp>
      <p:pic>
        <p:nvPicPr>
          <p:cNvPr id="3" name="Picture 2" descr="2012-07-21 20.35.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276" y="140079"/>
            <a:ext cx="2751758" cy="20638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43002" y="793777"/>
            <a:ext cx="5295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+</a:t>
            </a:r>
            <a:endParaRPr lang="en-US" sz="5400" dirty="0"/>
          </a:p>
        </p:txBody>
      </p:sp>
      <p:pic>
        <p:nvPicPr>
          <p:cNvPr id="4" name="Picture 3" descr="2012-07-20 21.15.5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806" y="0"/>
            <a:ext cx="1933081" cy="25774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31477" y="1923742"/>
            <a:ext cx="5295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+</a:t>
            </a:r>
            <a:endParaRPr lang="en-US" sz="5400" dirty="0"/>
          </a:p>
        </p:txBody>
      </p:sp>
      <p:pic>
        <p:nvPicPr>
          <p:cNvPr id="8" name="Picture 7" descr="IMG_003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612" y="2745535"/>
            <a:ext cx="5556982" cy="3703750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4024574" y="3044368"/>
            <a:ext cx="1092518" cy="672376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 </a:t>
            </a:r>
            <a:r>
              <a:rPr lang="en-US" dirty="0" err="1" smtClean="0"/>
              <a:t>yo</a:t>
            </a:r>
            <a:r>
              <a:rPr lang="en-US" dirty="0" smtClean="0"/>
              <a:t> face!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636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1347</TotalTime>
  <Words>998</Words>
  <Application>Microsoft Macintosh PowerPoint</Application>
  <PresentationFormat>On-screen Show (4:3)</PresentationFormat>
  <Paragraphs>222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Throne.JS + frameworks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in common ?</vt:lpstr>
      <vt:lpstr>What is in common ?</vt:lpstr>
      <vt:lpstr>What is in common ?</vt:lpstr>
      <vt:lpstr>What is in common ?</vt:lpstr>
      <vt:lpstr>What is in common ?</vt:lpstr>
      <vt:lpstr>What is in common ?</vt:lpstr>
      <vt:lpstr>What is in common ?</vt:lpstr>
      <vt:lpstr>What is in common ?</vt:lpstr>
      <vt:lpstr>PowerPoint Presentation</vt:lpstr>
      <vt:lpstr>PowerPoint Presentation</vt:lpstr>
      <vt:lpstr>PowerPoint Presentation</vt:lpstr>
      <vt:lpstr>PowerPoint Presentation</vt:lpstr>
      <vt:lpstr>What is in common ?</vt:lpstr>
      <vt:lpstr>What is in common ?</vt:lpstr>
      <vt:lpstr>What is in common ?</vt:lpstr>
      <vt:lpstr>PowerPoint Presentation</vt:lpstr>
      <vt:lpstr>What is in common ?</vt:lpstr>
      <vt:lpstr>What is in common ?</vt:lpstr>
      <vt:lpstr>What is in common ?</vt:lpstr>
      <vt:lpstr>What is in common ?</vt:lpstr>
      <vt:lpstr>What is in common ?</vt:lpstr>
      <vt:lpstr>What is in common ?</vt:lpstr>
      <vt:lpstr>What is in common ?</vt:lpstr>
      <vt:lpstr>What is in common ?</vt:lpstr>
      <vt:lpstr>PowerPoint Presentation</vt:lpstr>
      <vt:lpstr>What is in common ?</vt:lpstr>
      <vt:lpstr>What is in common ?</vt:lpstr>
      <vt:lpstr>What is in common ?</vt:lpstr>
      <vt:lpstr>What is in common ?</vt:lpstr>
      <vt:lpstr>What is in common ?</vt:lpstr>
      <vt:lpstr>What is in common ?</vt:lpstr>
      <vt:lpstr>Why so technical !  Does it make any sense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Throne.JS + frameworks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Throne.JS + frameworks</dc:title>
  <dc:creator>Alexey Novak</dc:creator>
  <cp:lastModifiedBy>Alexey Novak</cp:lastModifiedBy>
  <cp:revision>107</cp:revision>
  <dcterms:created xsi:type="dcterms:W3CDTF">2012-07-30T21:21:56Z</dcterms:created>
  <dcterms:modified xsi:type="dcterms:W3CDTF">2012-08-01T19:08:35Z</dcterms:modified>
</cp:coreProperties>
</file>