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 id="2147483662" r:id="rId13"/>
    <p:sldMasterId id="2147483663" r:id="rId14"/>
    <p:sldMasterId id="2147483664" r:id="rId15"/>
    <p:sldMasterId id="2147483665" r:id="rId16"/>
    <p:sldMasterId id="2147483666" r:id="rId17"/>
    <p:sldMasterId id="2147483667" r:id="rId18"/>
    <p:sldMasterId id="2147483668" r:id="rId19"/>
  </p:sldMasterIdLst>
  <p:notesMasterIdLst>
    <p:notesMasterId r:id="rId45"/>
  </p:notesMasterIdLst>
  <p:sldIdLst>
    <p:sldId id="292" r:id="rId20"/>
    <p:sldId id="347" r:id="rId21"/>
    <p:sldId id="331" r:id="rId22"/>
    <p:sldId id="330" r:id="rId23"/>
    <p:sldId id="332" r:id="rId24"/>
    <p:sldId id="334" r:id="rId25"/>
    <p:sldId id="335" r:id="rId26"/>
    <p:sldId id="333" r:id="rId27"/>
    <p:sldId id="337" r:id="rId28"/>
    <p:sldId id="338" r:id="rId29"/>
    <p:sldId id="336" r:id="rId30"/>
    <p:sldId id="340" r:id="rId31"/>
    <p:sldId id="341" r:id="rId32"/>
    <p:sldId id="343" r:id="rId33"/>
    <p:sldId id="342" r:id="rId34"/>
    <p:sldId id="344" r:id="rId35"/>
    <p:sldId id="345" r:id="rId36"/>
    <p:sldId id="350" r:id="rId37"/>
    <p:sldId id="351" r:id="rId38"/>
    <p:sldId id="353" r:id="rId39"/>
    <p:sldId id="352" r:id="rId40"/>
    <p:sldId id="346" r:id="rId41"/>
    <p:sldId id="349" r:id="rId42"/>
    <p:sldId id="348" r:id="rId43"/>
    <p:sldId id="260" r:id="rId44"/>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ctr"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CCFFCC"/>
    <a:srgbClr val="FF9900"/>
    <a:srgbClr val="33CC33"/>
    <a:srgbClr val="FFCC99"/>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5" d="100"/>
          <a:sy n="95" d="100"/>
        </p:scale>
        <p:origin x="-1224" y="-96"/>
      </p:cViewPr>
      <p:guideLst>
        <p:guide orient="horz" pos="3072"/>
        <p:guide pos="4096"/>
      </p:guideLst>
    </p:cSldViewPr>
  </p:slideViewPr>
  <p:notesTextViewPr>
    <p:cViewPr>
      <p:scale>
        <a:sx n="100" d="100"/>
        <a:sy n="100" d="100"/>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slide" Target="slides/slide16.xml"/><Relationship Id="rId36" Type="http://schemas.openxmlformats.org/officeDocument/2006/relationships/slide" Target="slides/slide1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8.xml"/><Relationship Id="rId38" Type="http://schemas.openxmlformats.org/officeDocument/2006/relationships/slide" Target="slides/slide19.xml"/><Relationship Id="rId39" Type="http://schemas.openxmlformats.org/officeDocument/2006/relationships/slide" Target="slides/slide20.xml"/><Relationship Id="rId40" Type="http://schemas.openxmlformats.org/officeDocument/2006/relationships/slide" Target="slides/slide21.xml"/><Relationship Id="rId41" Type="http://schemas.openxmlformats.org/officeDocument/2006/relationships/slide" Target="slides/slide22.xml"/><Relationship Id="rId42" Type="http://schemas.openxmlformats.org/officeDocument/2006/relationships/slide" Target="slides/slide23.xml"/><Relationship Id="rId43" Type="http://schemas.openxmlformats.org/officeDocument/2006/relationships/slide" Target="slides/slide24.xml"/><Relationship Id="rId44" Type="http://schemas.openxmlformats.org/officeDocument/2006/relationships/slide" Target="slides/slide25.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89BA0381-9D34-4E13-9C96-D08BDFF8B4BB}" type="datetime1">
              <a:rPr lang="en-US"/>
              <a:pPr>
                <a:defRPr/>
              </a:pPr>
              <a:t>2013-10-16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8EC578F-EEEE-40A5-BCFE-1E3D0D8EFEE5}" type="slidenum">
              <a:rPr lang="en-US"/>
              <a:pPr>
                <a:defRPr/>
              </a:pPr>
              <a:t>‹#›</a:t>
            </a:fld>
            <a:endParaRPr lang="en-US"/>
          </a:p>
        </p:txBody>
      </p:sp>
    </p:spTree>
    <p:extLst>
      <p:ext uri="{BB962C8B-B14F-4D97-AF65-F5344CB8AC3E}">
        <p14:creationId xmlns:p14="http://schemas.microsoft.com/office/powerpoint/2010/main" val="23764175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9B6625FA-EEA7-4116-B2CD-62F040B52F9C}" type="slidenum">
              <a:rPr lang="en-US" sz="1200" smtClean="0"/>
              <a:pPr eaLnBrk="1" hangingPunct="1"/>
              <a:t>1</a:t>
            </a:fld>
            <a:endParaRPr lang="en-US" sz="12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10</a:t>
            </a:fld>
            <a:endParaRPr lang="en-US" sz="12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11</a:t>
            </a:fld>
            <a:endParaRPr lang="en-US" sz="12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2</a:t>
            </a:fld>
            <a:endParaRPr lang="en-US" sz="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3912B4D2-3ED5-48F6-9154-2A93A705C185}" type="slidenum">
              <a:rPr lang="en-US" sz="1200" smtClean="0"/>
              <a:pPr eaLnBrk="1" hangingPunct="1"/>
              <a:t>25</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3</a:t>
            </a:fld>
            <a:endParaRPr lang="en-US" sz="1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4</a:t>
            </a:fld>
            <a:endParaRPr lang="en-US" sz="12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5</a:t>
            </a:fld>
            <a:endParaRPr lang="en-US" sz="1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6</a:t>
            </a:fld>
            <a:endParaRPr lang="en-US" sz="1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7</a:t>
            </a:fld>
            <a:endParaRPr lang="en-US" sz="12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8</a:t>
            </a:fld>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DDA73569-7E54-4176-92E2-3C7D234DFDAB}" type="slidenum">
              <a:rPr lang="en-US" sz="1200" smtClean="0"/>
              <a:pPr eaLnBrk="1" hangingPunct="1"/>
              <a:t>9</a:t>
            </a:fld>
            <a:endParaRPr lang="en-US" sz="12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69091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95378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632835"/>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415914"/>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36294507"/>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693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77500" y="2324100"/>
            <a:ext cx="1955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395322"/>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93617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16901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90434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176455"/>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4017061"/>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483678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445050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932866"/>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54830989"/>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500105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434488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715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63600"/>
            <a:ext cx="585470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8918058"/>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6313656"/>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1625528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24216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578264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8420920"/>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42616188"/>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466240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90525"/>
            <a:ext cx="2965450" cy="84994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90525"/>
            <a:ext cx="8743950" cy="849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3499594"/>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4751504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7448508"/>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46982249"/>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004929"/>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878857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8868456"/>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44108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011802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9282958"/>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7712116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66879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38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3820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8550766"/>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5212951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9446523"/>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9961596"/>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0769895"/>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3073939"/>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3458822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36877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3726597"/>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8807205"/>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338627"/>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399347"/>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099740"/>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871936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269102"/>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4326791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655288"/>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005478"/>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9969649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201094"/>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054704"/>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360633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8513358"/>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1119208"/>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000724"/>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109748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7871972"/>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8982354"/>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5016500"/>
            <a:ext cx="24638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401493"/>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869990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9757764"/>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1002923"/>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803849"/>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9855365"/>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11368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015811"/>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1320800"/>
            <a:ext cx="127000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365760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0438115"/>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49591322"/>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294900"/>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8298453"/>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486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401300" y="8470900"/>
            <a:ext cx="2400300" cy="5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65302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9541634"/>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8958800"/>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723786"/>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77945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2809691"/>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2065822"/>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8001292"/>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3625" y="7785100"/>
            <a:ext cx="2847975" cy="170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9700" y="7785100"/>
            <a:ext cx="8391525" cy="170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244345"/>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642763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8044136"/>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7606661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915327"/>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3783517"/>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534139"/>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309840"/>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25917"/>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4978955"/>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1518507"/>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6384451"/>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2276475"/>
            <a:ext cx="296545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276475"/>
            <a:ext cx="87439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622244"/>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95555671"/>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7685401"/>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9979068"/>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891399"/>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6617309"/>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3906855"/>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62661120"/>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446703"/>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0325763"/>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0137235"/>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9040794"/>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9969618"/>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544607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914280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9205882"/>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0865645"/>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6272741"/>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8467620"/>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101842"/>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4145169012"/>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46515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1715204"/>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7523410"/>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425954"/>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209842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866629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754176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20414736"/>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0284847"/>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3026536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661993"/>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999326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12962829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67692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095781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623765"/>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5706025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476896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013370"/>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2145724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2791853"/>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89532800"/>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3099365"/>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163685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70148347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3645959"/>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28588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0544726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9683771"/>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764431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3119388"/>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0100991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77728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2174582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545536"/>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296009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306408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778481664"/>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299853"/>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552090"/>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85176714"/>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232930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323430"/>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48041169"/>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634678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5700343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258537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2117353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6869313"/>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509913816"/>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448696"/>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874363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685184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4859904"/>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505241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9529629"/>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2818641"/>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66641430"/>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9040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4418433"/>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169127"/>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06605315"/>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989278"/>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27721418"/>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2427899"/>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3578035"/>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81500" y="330200"/>
            <a:ext cx="127000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365760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904120"/>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4029260"/>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49193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7417019"/>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0840270"/>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318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8813800"/>
            <a:ext cx="4051300" cy="81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7927215"/>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425531"/>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80218533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701625"/>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3260392"/>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018635"/>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2571927"/>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4188" y="390525"/>
            <a:ext cx="2979737" cy="9236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90525"/>
            <a:ext cx="8789988" cy="9236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8111557"/>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5904376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3027271"/>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911654"/>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4024873"/>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87700" y="2324100"/>
            <a:ext cx="24638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0197961"/>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66683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435964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027607"/>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126448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014122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068948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737778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body" idx="1"/>
          </p:nvPr>
        </p:nvSpPr>
        <p:spPr bwMode="auto">
          <a:xfrm>
            <a:off x="8369300" y="2324100"/>
            <a:ext cx="4064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43"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0244"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body" idx="1"/>
          </p:nvPr>
        </p:nvSpPr>
        <p:spPr bwMode="auto">
          <a:xfrm>
            <a:off x="571500" y="863600"/>
            <a:ext cx="11861800" cy="80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72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229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3315"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13316"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body" idx="1"/>
          </p:nvPr>
        </p:nvSpPr>
        <p:spPr bwMode="auto">
          <a:xfrm>
            <a:off x="571500" y="5016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4339" name="Line 2"/>
          <p:cNvSpPr>
            <a:spLocks noChangeShapeType="1"/>
          </p:cNvSpPr>
          <p:nvPr/>
        </p:nvSpPr>
        <p:spPr bwMode="auto">
          <a:xfrm>
            <a:off x="647700" y="4749800"/>
            <a:ext cx="4881563"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14340" name="Rectangle 3"/>
          <p:cNvSpPr>
            <a:spLocks noGrp="1" noChangeArrowheads="1"/>
          </p:cNvSpPr>
          <p:nvPr>
            <p:ph type="title"/>
          </p:nvPr>
        </p:nvSpPr>
        <p:spPr bwMode="auto">
          <a:xfrm>
            <a:off x="571500" y="13208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1409700" y="7785100"/>
            <a:ext cx="57912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
        <p:nvSpPr>
          <p:cNvPr id="15363" name="Line 2"/>
          <p:cNvSpPr>
            <a:spLocks noChangeShapeType="1"/>
          </p:cNvSpPr>
          <p:nvPr/>
        </p:nvSpPr>
        <p:spPr bwMode="auto">
          <a:xfrm flipH="1">
            <a:off x="7543800" y="7975600"/>
            <a:ext cx="0" cy="142240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15364" name="Rectangle 3"/>
          <p:cNvSpPr>
            <a:spLocks noGrp="1" noChangeArrowheads="1"/>
          </p:cNvSpPr>
          <p:nvPr>
            <p:ph type="body" idx="1"/>
          </p:nvPr>
        </p:nvSpPr>
        <p:spPr bwMode="auto">
          <a:xfrm>
            <a:off x="7848600" y="8470900"/>
            <a:ext cx="4953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xmlns:p14="http://schemas.microsoft.com/office/powerpoint/2010/main"/>
  <p:txStyles>
    <p:titleStyle>
      <a:lvl1pPr algn="r"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600">
          <a:solidFill>
            <a:srgbClr val="999999"/>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999999"/>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999999"/>
          </a:solidFill>
          <a:latin typeface="+mn-lt"/>
          <a:ea typeface="+mn-ea"/>
          <a:cs typeface="+mn-cs"/>
          <a:sym typeface="Helvetica Neue" charset="0"/>
        </a:defRPr>
      </a:lvl5pPr>
      <a:lvl6pPr marL="457200" algn="l" rtl="0" fontAlgn="base">
        <a:spcBef>
          <a:spcPct val="0"/>
        </a:spcBef>
        <a:spcAft>
          <a:spcPct val="0"/>
        </a:spcAft>
        <a:defRPr sz="2600">
          <a:solidFill>
            <a:srgbClr val="999999"/>
          </a:solidFill>
          <a:latin typeface="+mn-lt"/>
          <a:ea typeface="+mn-ea"/>
          <a:cs typeface="+mn-cs"/>
          <a:sym typeface="Helvetica Neue" charset="0"/>
        </a:defRPr>
      </a:lvl6pPr>
      <a:lvl7pPr marL="914400" algn="l" rtl="0" fontAlgn="base">
        <a:spcBef>
          <a:spcPct val="0"/>
        </a:spcBef>
        <a:spcAft>
          <a:spcPct val="0"/>
        </a:spcAft>
        <a:defRPr sz="2600">
          <a:solidFill>
            <a:srgbClr val="999999"/>
          </a:solidFill>
          <a:latin typeface="+mn-lt"/>
          <a:ea typeface="+mn-ea"/>
          <a:cs typeface="+mn-cs"/>
          <a:sym typeface="Helvetica Neue" charset="0"/>
        </a:defRPr>
      </a:lvl7pPr>
      <a:lvl8pPr marL="1371600" algn="l" rtl="0" fontAlgn="base">
        <a:spcBef>
          <a:spcPct val="0"/>
        </a:spcBef>
        <a:spcAft>
          <a:spcPct val="0"/>
        </a:spcAft>
        <a:defRPr sz="2600">
          <a:solidFill>
            <a:srgbClr val="999999"/>
          </a:solidFill>
          <a:latin typeface="+mn-lt"/>
          <a:ea typeface="+mn-ea"/>
          <a:cs typeface="+mn-cs"/>
          <a:sym typeface="Helvetica Neue" charset="0"/>
        </a:defRPr>
      </a:lvl8pPr>
      <a:lvl9pPr marL="1828800" algn="l" rtl="0" fontAlgn="base">
        <a:spcBef>
          <a:spcPct val="0"/>
        </a:spcBef>
        <a:spcAft>
          <a:spcPct val="0"/>
        </a:spcAft>
        <a:defRPr sz="2600">
          <a:solidFill>
            <a:srgbClr val="999999"/>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571500" y="3708400"/>
            <a:ext cx="11861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6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26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2600">
          <a:solidFill>
            <a:srgbClr val="606060"/>
          </a:solidFill>
          <a:latin typeface="+mn-lt"/>
          <a:ea typeface="+mn-ea"/>
          <a:cs typeface="+mn-cs"/>
          <a:sym typeface="Helvetica Neue" charset="0"/>
        </a:defRPr>
      </a:lvl5pPr>
      <a:lvl6pPr marL="457200" algn="l" rtl="0" fontAlgn="base">
        <a:spcBef>
          <a:spcPct val="0"/>
        </a:spcBef>
        <a:spcAft>
          <a:spcPct val="0"/>
        </a:spcAft>
        <a:defRPr sz="2600">
          <a:solidFill>
            <a:srgbClr val="606060"/>
          </a:solidFill>
          <a:latin typeface="+mn-lt"/>
          <a:ea typeface="+mn-ea"/>
          <a:cs typeface="+mn-cs"/>
          <a:sym typeface="Helvetica Neue" charset="0"/>
        </a:defRPr>
      </a:lvl6pPr>
      <a:lvl7pPr marL="914400" algn="l" rtl="0" fontAlgn="base">
        <a:spcBef>
          <a:spcPct val="0"/>
        </a:spcBef>
        <a:spcAft>
          <a:spcPct val="0"/>
        </a:spcAft>
        <a:defRPr sz="2600">
          <a:solidFill>
            <a:srgbClr val="606060"/>
          </a:solidFill>
          <a:latin typeface="+mn-lt"/>
          <a:ea typeface="+mn-ea"/>
          <a:cs typeface="+mn-cs"/>
          <a:sym typeface="Helvetica Neue" charset="0"/>
        </a:defRPr>
      </a:lvl7pPr>
      <a:lvl8pPr marL="1371600" algn="l" rtl="0" fontAlgn="base">
        <a:spcBef>
          <a:spcPct val="0"/>
        </a:spcBef>
        <a:spcAft>
          <a:spcPct val="0"/>
        </a:spcAft>
        <a:defRPr sz="2600">
          <a:solidFill>
            <a:srgbClr val="606060"/>
          </a:solidFill>
          <a:latin typeface="+mn-lt"/>
          <a:ea typeface="+mn-ea"/>
          <a:cs typeface="+mn-cs"/>
          <a:sym typeface="Helvetica Neue" charset="0"/>
        </a:defRPr>
      </a:lvl8pPr>
      <a:lvl9pPr marL="1828800" algn="l" rtl="0" fontAlgn="base">
        <a:spcBef>
          <a:spcPct val="0"/>
        </a:spcBef>
        <a:spcAft>
          <a:spcPct val="0"/>
        </a:spcAft>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7411" name="Line 2"/>
          <p:cNvSpPr>
            <a:spLocks noChangeShapeType="1"/>
          </p:cNvSpPr>
          <p:nvPr/>
        </p:nvSpPr>
        <p:spPr bwMode="auto">
          <a:xfrm flipH="1">
            <a:off x="90662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17412" name="Line 3"/>
          <p:cNvSpPr>
            <a:spLocks noChangeShapeType="1"/>
          </p:cNvSpPr>
          <p:nvPr/>
        </p:nvSpPr>
        <p:spPr bwMode="auto">
          <a:xfrm>
            <a:off x="9066213" y="30924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17413" name="Line 4"/>
          <p:cNvSpPr>
            <a:spLocks noChangeShapeType="1"/>
          </p:cNvSpPr>
          <p:nvPr/>
        </p:nvSpPr>
        <p:spPr bwMode="auto">
          <a:xfrm>
            <a:off x="9066213" y="5873750"/>
            <a:ext cx="34305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8435" name="Line 2"/>
          <p:cNvSpPr>
            <a:spLocks noChangeShapeType="1"/>
          </p:cNvSpPr>
          <p:nvPr/>
        </p:nvSpPr>
        <p:spPr bwMode="auto">
          <a:xfrm flipH="1">
            <a:off x="6502400" y="1803400"/>
            <a:ext cx="0" cy="43180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3075" name="Line 2"/>
          <p:cNvSpPr>
            <a:spLocks noChangeShapeType="1"/>
          </p:cNvSpPr>
          <p:nvPr/>
        </p:nvSpPr>
        <p:spPr bwMode="auto">
          <a:xfrm flipH="1">
            <a:off x="4430713" y="1778000"/>
            <a:ext cx="1587" cy="50546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4099" name="Line 2"/>
          <p:cNvSpPr>
            <a:spLocks noChangeShapeType="1"/>
          </p:cNvSpPr>
          <p:nvPr/>
        </p:nvSpPr>
        <p:spPr bwMode="auto">
          <a:xfrm flipH="1">
            <a:off x="6488113" y="508000"/>
            <a:ext cx="1587" cy="801370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5123" name="Line 2"/>
          <p:cNvSpPr>
            <a:spLocks noChangeShapeType="1"/>
          </p:cNvSpPr>
          <p:nvPr/>
        </p:nvSpPr>
        <p:spPr bwMode="auto">
          <a:xfrm flipH="1">
            <a:off x="44434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5124" name="Line 3"/>
          <p:cNvSpPr>
            <a:spLocks noChangeShapeType="1"/>
          </p:cNvSpPr>
          <p:nvPr/>
        </p:nvSpPr>
        <p:spPr bwMode="auto">
          <a:xfrm flipH="1">
            <a:off x="8545513" y="1776413"/>
            <a:ext cx="1587" cy="50688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7171" name="Line 2"/>
          <p:cNvSpPr>
            <a:spLocks noChangeShapeType="1"/>
          </p:cNvSpPr>
          <p:nvPr/>
        </p:nvSpPr>
        <p:spPr bwMode="auto">
          <a:xfrm>
            <a:off x="647700" y="1968500"/>
            <a:ext cx="48768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7172" name="Rectangle 3"/>
          <p:cNvSpPr>
            <a:spLocks noGrp="1" noChangeArrowheads="1"/>
          </p:cNvSpPr>
          <p:nvPr>
            <p:ph type="title"/>
          </p:nvPr>
        </p:nvSpPr>
        <p:spPr bwMode="auto">
          <a:xfrm>
            <a:off x="571500" y="330200"/>
            <a:ext cx="5080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body" idx="1"/>
          </p:nvPr>
        </p:nvSpPr>
        <p:spPr bwMode="auto">
          <a:xfrm>
            <a:off x="431800" y="8813800"/>
            <a:ext cx="82550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8195" name="Line 2"/>
          <p:cNvSpPr>
            <a:spLocks noChangeShapeType="1"/>
          </p:cNvSpPr>
          <p:nvPr/>
        </p:nvSpPr>
        <p:spPr bwMode="auto">
          <a:xfrm flipH="1">
            <a:off x="6488113" y="519113"/>
            <a:ext cx="1587" cy="7964487"/>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
        <p:nvSpPr>
          <p:cNvPr id="8196" name="Line 3"/>
          <p:cNvSpPr>
            <a:spLocks noChangeShapeType="1"/>
          </p:cNvSpPr>
          <p:nvPr/>
        </p:nvSpPr>
        <p:spPr bwMode="auto">
          <a:xfrm>
            <a:off x="6488113" y="4476750"/>
            <a:ext cx="5995987" cy="0"/>
          </a:xfrm>
          <a:prstGeom prst="line">
            <a:avLst/>
          </a:prstGeom>
          <a:noFill/>
          <a:ln w="12700">
            <a:solidFill>
              <a:srgbClr val="9A9A9A"/>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xmlns:p14="http://schemas.microsoft.com/office/powerpoint/2010/main"/>
  <p:txStyles>
    <p:titleStyle>
      <a:lvl1pPr algn="r" rtl="0" eaLnBrk="0" fontAlgn="base" hangingPunct="0">
        <a:spcBef>
          <a:spcPct val="0"/>
        </a:spcBef>
        <a:spcAft>
          <a:spcPct val="0"/>
        </a:spcAft>
        <a:defRPr sz="2600">
          <a:solidFill>
            <a:schemeClr val="tx1"/>
          </a:solidFill>
          <a:latin typeface="+mj-lt"/>
          <a:ea typeface="+mj-ea"/>
          <a:cs typeface="+mj-cs"/>
          <a:sym typeface="Helvetica Neue Light" charset="0"/>
        </a:defRPr>
      </a:lvl1pPr>
      <a:lvl2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2pPr>
      <a:lvl3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3pPr>
      <a:lvl4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4pPr>
      <a:lvl5pPr algn="r" rtl="0" eaLnBrk="0" fontAlgn="base" hangingPunct="0">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5pPr>
      <a:lvl6pPr marL="4572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6pPr>
      <a:lvl7pPr marL="9144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7pPr>
      <a:lvl8pPr marL="13716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8pPr>
      <a:lvl9pPr marL="1828800" algn="r" rtl="0" fontAlgn="base">
        <a:spcBef>
          <a:spcPct val="0"/>
        </a:spcBef>
        <a:spcAft>
          <a:spcPct val="0"/>
        </a:spcAft>
        <a:defRPr sz="26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342900" indent="-342900" algn="l" rtl="0" eaLnBrk="0" fontAlgn="base" hangingPunct="0">
        <a:spcBef>
          <a:spcPct val="0"/>
        </a:spcBef>
        <a:spcAft>
          <a:spcPct val="0"/>
        </a:spcAft>
        <a:defRPr sz="2000">
          <a:solidFill>
            <a:srgbClr val="727272"/>
          </a:solidFill>
          <a:latin typeface="+mn-lt"/>
          <a:ea typeface="+mn-ea"/>
          <a:cs typeface="+mn-cs"/>
          <a:sym typeface="Helvetica Neue" charset="0"/>
        </a:defRPr>
      </a:lvl1pPr>
      <a:lvl2pPr marL="742950" indent="-285750" algn="l" rtl="0" eaLnBrk="0" fontAlgn="base" hangingPunct="0">
        <a:spcBef>
          <a:spcPct val="0"/>
        </a:spcBef>
        <a:spcAft>
          <a:spcPct val="0"/>
        </a:spcAft>
        <a:defRPr sz="2000">
          <a:solidFill>
            <a:srgbClr val="727272"/>
          </a:solidFill>
          <a:latin typeface="+mn-lt"/>
          <a:ea typeface="+mn-ea"/>
          <a:cs typeface="+mn-cs"/>
          <a:sym typeface="Helvetica Neue" charset="0"/>
        </a:defRPr>
      </a:lvl2pPr>
      <a:lvl3pPr marL="11430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3pPr>
      <a:lvl4pPr marL="16002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4pPr>
      <a:lvl5pPr marL="2057400" indent="-228600" algn="l" rtl="0" eaLnBrk="0" fontAlgn="base" hangingPunct="0">
        <a:spcBef>
          <a:spcPct val="0"/>
        </a:spcBef>
        <a:spcAft>
          <a:spcPct val="0"/>
        </a:spcAft>
        <a:defRPr sz="2000">
          <a:solidFill>
            <a:srgbClr val="727272"/>
          </a:solidFill>
          <a:latin typeface="+mn-lt"/>
          <a:ea typeface="+mn-ea"/>
          <a:cs typeface="+mn-cs"/>
          <a:sym typeface="Helvetica Neue" charset="0"/>
        </a:defRPr>
      </a:lvl5pPr>
      <a:lvl6pPr marL="457200" algn="l" rtl="0" fontAlgn="base">
        <a:spcBef>
          <a:spcPct val="0"/>
        </a:spcBef>
        <a:spcAft>
          <a:spcPct val="0"/>
        </a:spcAft>
        <a:defRPr sz="2000">
          <a:solidFill>
            <a:srgbClr val="727272"/>
          </a:solidFill>
          <a:latin typeface="+mn-lt"/>
          <a:ea typeface="+mn-ea"/>
          <a:cs typeface="+mn-cs"/>
          <a:sym typeface="Helvetica Neue" charset="0"/>
        </a:defRPr>
      </a:lvl6pPr>
      <a:lvl7pPr marL="914400" algn="l" rtl="0" fontAlgn="base">
        <a:spcBef>
          <a:spcPct val="0"/>
        </a:spcBef>
        <a:spcAft>
          <a:spcPct val="0"/>
        </a:spcAft>
        <a:defRPr sz="2000">
          <a:solidFill>
            <a:srgbClr val="727272"/>
          </a:solidFill>
          <a:latin typeface="+mn-lt"/>
          <a:ea typeface="+mn-ea"/>
          <a:cs typeface="+mn-cs"/>
          <a:sym typeface="Helvetica Neue" charset="0"/>
        </a:defRPr>
      </a:lvl7pPr>
      <a:lvl8pPr marL="1371600" algn="l" rtl="0" fontAlgn="base">
        <a:spcBef>
          <a:spcPct val="0"/>
        </a:spcBef>
        <a:spcAft>
          <a:spcPct val="0"/>
        </a:spcAft>
        <a:defRPr sz="2000">
          <a:solidFill>
            <a:srgbClr val="727272"/>
          </a:solidFill>
          <a:latin typeface="+mn-lt"/>
          <a:ea typeface="+mn-ea"/>
          <a:cs typeface="+mn-cs"/>
          <a:sym typeface="Helvetica Neue" charset="0"/>
        </a:defRPr>
      </a:lvl8pPr>
      <a:lvl9pPr marL="1828800" algn="l" rtl="0" fontAlgn="base">
        <a:spcBef>
          <a:spcPct val="0"/>
        </a:spcBef>
        <a:spcAft>
          <a:spcPct val="0"/>
        </a:spcAft>
        <a:defRPr sz="2000">
          <a:solidFill>
            <a:srgbClr val="727272"/>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body" idx="1"/>
          </p:nvPr>
        </p:nvSpPr>
        <p:spPr bwMode="auto">
          <a:xfrm>
            <a:off x="571500" y="2324100"/>
            <a:ext cx="50800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9219" name="Rectangle 2"/>
          <p:cNvSpPr>
            <a:spLocks noGrp="1" noChangeArrowheads="1"/>
          </p:cNvSpPr>
          <p:nvPr>
            <p:ph type="title"/>
          </p:nvPr>
        </p:nvSpPr>
        <p:spPr bwMode="auto">
          <a:xfrm>
            <a:off x="571500" y="330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9220" name="Line 3"/>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C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xmlns:p14="http://schemas.microsoft.com/office/powerpoint/2010/main"/>
  <p:txStyles>
    <p:titleStyle>
      <a:lvl1pPr algn="l" rtl="0" eaLnBrk="0" fontAlgn="base" hangingPunct="0">
        <a:spcBef>
          <a:spcPct val="0"/>
        </a:spcBef>
        <a:spcAft>
          <a:spcPct val="0"/>
        </a:spcAft>
        <a:defRPr sz="4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2pPr>
      <a:lvl3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3pPr>
      <a:lvl4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4pPr>
      <a:lvl5pPr algn="l" rtl="0" eaLnBrk="0" fontAlgn="base" hangingPunct="0">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128"/>
          <a:cs typeface="ヒラギノ角ゴ ProN W3" charset="-128"/>
          <a:sym typeface="Helvetica Neue Light" charset="0"/>
        </a:defRPr>
      </a:lvl9pPr>
    </p:titleStyle>
    <p:bodyStyle>
      <a:lvl1pPr marL="2667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660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04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5494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1993900" indent="-266700" algn="l" rtl="0" eaLnBrk="0" fontAlgn="base" hangingPunct="0">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451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08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365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22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hyperlink" Target="https://addons.mozilla.org/en-US/firefox/addon/dom-inspector-6622/" TargetMode="External"/><Relationship Id="rId4" Type="http://schemas.openxmlformats.org/officeDocument/2006/relationships/hyperlink" Target="http://accessibility.linuxfoundation.org/a11yweb/util/accprobe/" TargetMode="External"/><Relationship Id="rId5" Type="http://schemas.openxmlformats.org/officeDocument/2006/relationships/hyperlink" Target="https://wiki.gnome.org/Accerciser" TargetMode="External"/><Relationship Id="rId6" Type="http://schemas.openxmlformats.org/officeDocument/2006/relationships/hyperlink" Target="https://developer.apple.com/library/mac/documentation/Accessibility/Conceptual/AccessibilityMacOSX/OSXAXTesting/OSXAXTestingApps.html" TargetMode="External"/><Relationship Id="rId7"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paciellogroup.com/resources/aviewer" TargetMode="External"/><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w3.org/WAI/PF/aria/" TargetMode="External"/><Relationship Id="rId4" Type="http://schemas.openxmlformats.org/officeDocument/2006/relationships/hyperlink" Target="http://www.w3.org/WAI/PF/aria-practices/" TargetMode="External"/><Relationship Id="rId5" Type="http://schemas.openxmlformats.org/officeDocument/2006/relationships/hyperlink" Target="http://www.w3.org/WAI/PF/aria-implementation/" TargetMode="External"/><Relationship Id="rId6" Type="http://schemas.openxmlformats.org/officeDocument/2006/relationships/hyperlink" Target="http://www.w3.org/TR/2013/WD-aria-in-html-20130822/" TargetMode="External"/><Relationship Id="rId7"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pPr eaLnBrk="1" hangingPunct="1"/>
            <a:r>
              <a:rPr lang="en-CA" dirty="0" smtClean="0"/>
              <a:t>Overview of WAI-ARIA and Accessibility APIs</a:t>
            </a:r>
            <a:endParaRPr lang="en-US" dirty="0" smtClean="0"/>
          </a:p>
        </p:txBody>
      </p:sp>
      <p:sp>
        <p:nvSpPr>
          <p:cNvPr id="19459" name="Rectangle 2"/>
          <p:cNvSpPr>
            <a:spLocks noGrp="1" noChangeArrowheads="1"/>
          </p:cNvSpPr>
          <p:nvPr>
            <p:ph type="body" idx="1"/>
          </p:nvPr>
        </p:nvSpPr>
        <p:spPr/>
        <p:txBody>
          <a:bodyPr/>
          <a:lstStyle/>
          <a:p>
            <a:pPr marL="0" indent="0" eaLnBrk="1" hangingPunct="1"/>
            <a:r>
              <a:rPr lang="en-US" dirty="0" smtClean="0">
                <a:solidFill>
                  <a:schemeClr val="tx1">
                    <a:lumMod val="95000"/>
                    <a:lumOff val="5000"/>
                  </a:schemeClr>
                </a:solidFill>
              </a:rPr>
              <a:t>Joseph Scheuhammer</a:t>
            </a:r>
          </a:p>
          <a:p>
            <a:pPr marL="0" indent="0" eaLnBrk="1" hangingPunct="1"/>
            <a:r>
              <a:rPr lang="en-US" dirty="0" smtClean="0">
                <a:solidFill>
                  <a:schemeClr val="tx1">
                    <a:lumMod val="95000"/>
                    <a:lumOff val="5000"/>
                  </a:schemeClr>
                </a:solidFill>
              </a:rPr>
              <a:t>Inclusive Design Research Centre</a:t>
            </a:r>
          </a:p>
          <a:p>
            <a:pPr marL="0" indent="0" eaLnBrk="1" hangingPunct="1"/>
            <a:r>
              <a:rPr lang="en-US" dirty="0" smtClean="0">
                <a:solidFill>
                  <a:schemeClr val="tx1">
                    <a:lumMod val="95000"/>
                    <a:lumOff val="5000"/>
                  </a:schemeClr>
                </a:solidFill>
              </a:rPr>
              <a:t>OCAD University</a:t>
            </a:r>
          </a:p>
          <a:p>
            <a:pPr marL="0" indent="0" eaLnBrk="1" hangingPunct="1"/>
            <a:endParaRPr lang="en-US" dirty="0" smtClean="0">
              <a:solidFill>
                <a:schemeClr val="tx1">
                  <a:lumMod val="95000"/>
                  <a:lumOff val="5000"/>
                </a:schemeClr>
              </a:solidFill>
            </a:endParaRPr>
          </a:p>
          <a:p>
            <a:pPr marL="0" indent="0" eaLnBrk="1" hangingPunct="1"/>
            <a:r>
              <a:rPr lang="en-US" dirty="0" smtClean="0">
                <a:solidFill>
                  <a:schemeClr val="tx1">
                    <a:lumMod val="95000"/>
                    <a:lumOff val="5000"/>
                  </a:schemeClr>
                </a:solidFill>
              </a:rPr>
              <a:t>http://idrc.ocad.ca</a:t>
            </a:r>
          </a:p>
        </p:txBody>
      </p:sp>
      <p:pic>
        <p:nvPicPr>
          <p:cNvPr id="19460" name="Picture 9" descr="IDRC Logo"/>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4025" y="138113"/>
            <a:ext cx="35274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OCAD University Logo"/>
          <p:cNvPicPr>
            <a:picLocks noChangeAspect="1" noChangeArrowheads="1"/>
          </p:cNvPicPr>
          <p:nvPr/>
        </p:nvPicPr>
        <p:blipFill>
          <a:blip r:embed="rId4" cstate="screen">
            <a:extLst>
              <a:ext uri="{28A0092B-C50C-407E-A947-70E740481C1C}">
                <a14:useLocalDpi xmlns:a14="http://schemas.microsoft.com/office/drawing/2010/main"/>
              </a:ext>
            </a:extLst>
          </a:blip>
          <a:srcRect l="27115" t="31349" r="34010" b="26035"/>
          <a:stretch>
            <a:fillRect/>
          </a:stretch>
        </p:blipFill>
        <p:spPr bwMode="auto">
          <a:xfrm>
            <a:off x="10426700" y="339725"/>
            <a:ext cx="2124075" cy="1800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4" descr="Three photographs: the front door of the IDRC's building, the front door of IDRC's offices and OCAD University 'tabletop' buildi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286500" y="5740400"/>
            <a:ext cx="61468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marL="0" indent="0" eaLnBrk="1" hangingPunct="1">
              <a:spcBef>
                <a:spcPts val="1200"/>
              </a:spcBef>
              <a:buNone/>
            </a:pPr>
            <a:r>
              <a:rPr lang="en-US" sz="2800" dirty="0" smtClean="0">
                <a:solidFill>
                  <a:schemeClr val="tx1">
                    <a:lumMod val="95000"/>
                    <a:lumOff val="5000"/>
                  </a:schemeClr>
                </a:solidFill>
              </a:rPr>
              <a:t>Desktop:</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esktop showing a browser containing sample HTML markup: a heading tag, a couple of paragraph tags, a link element and a form containing a checkbox input element.  The browser publishes this information to the A11y API which, in turn, relays it to ATs."/>
          <p:cNvPicPr>
            <a:picLocks noChangeAspect="1"/>
          </p:cNvPicPr>
          <p:nvPr/>
        </p:nvPicPr>
        <p:blipFill>
          <a:blip r:embed="rId4"/>
          <a:stretch>
            <a:fillRect/>
          </a:stretch>
        </p:blipFill>
        <p:spPr>
          <a:xfrm>
            <a:off x="525600" y="2860576"/>
            <a:ext cx="11950665" cy="6120000"/>
          </a:xfrm>
          <a:prstGeom prst="rect">
            <a:avLst/>
          </a:prstGeom>
        </p:spPr>
      </p:pic>
    </p:spTree>
    <p:extLst>
      <p:ext uri="{BB962C8B-B14F-4D97-AF65-F5344CB8AC3E}">
        <p14:creationId xmlns:p14="http://schemas.microsoft.com/office/powerpoint/2010/main" val="19681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Web 2.0</a:t>
            </a:r>
          </a:p>
          <a:p>
            <a:pPr lvl="1" eaLnBrk="1" hangingPunct="1">
              <a:spcBef>
                <a:spcPts val="1200"/>
              </a:spcBef>
            </a:pPr>
            <a:r>
              <a:rPr lang="en-US" sz="2800" dirty="0" smtClean="0">
                <a:solidFill>
                  <a:schemeClr val="tx1">
                    <a:lumMod val="95000"/>
                    <a:lumOff val="5000"/>
                  </a:schemeClr>
                </a:solidFill>
              </a:rPr>
              <a:t>DHTML</a:t>
            </a:r>
          </a:p>
          <a:p>
            <a:pPr lvl="1" eaLnBrk="1" hangingPunct="1">
              <a:spcBef>
                <a:spcPts val="1200"/>
              </a:spcBef>
            </a:pPr>
            <a:r>
              <a:rPr lang="en-US" sz="2800" dirty="0" smtClean="0">
                <a:solidFill>
                  <a:schemeClr val="tx1">
                    <a:lumMod val="95000"/>
                    <a:lumOff val="5000"/>
                  </a:schemeClr>
                </a:solidFill>
              </a:rPr>
              <a:t>Use of CSS and JavaScript to mimic desktop applications.</a:t>
            </a:r>
          </a:p>
          <a:p>
            <a:pPr lvl="1" eaLnBrk="1" hangingPunct="1">
              <a:spcBef>
                <a:spcPts val="1200"/>
              </a:spcBef>
            </a:pPr>
            <a:r>
              <a:rPr lang="en-US" sz="2800" dirty="0" smtClean="0">
                <a:solidFill>
                  <a:schemeClr val="tx1">
                    <a:lumMod val="95000"/>
                    <a:lumOff val="5000"/>
                  </a:schemeClr>
                </a:solidFill>
              </a:rPr>
              <a:t>Extend the interactivity of the web page.</a:t>
            </a:r>
          </a:p>
          <a:p>
            <a:pPr lvl="1" eaLnBrk="1" hangingPunct="1">
              <a:spcBef>
                <a:spcPts val="1200"/>
              </a:spcBef>
            </a:pPr>
            <a:r>
              <a:rPr lang="en-US" sz="2800" dirty="0" smtClean="0">
                <a:solidFill>
                  <a:schemeClr val="tx1">
                    <a:lumMod val="95000"/>
                    <a:lumOff val="5000"/>
                  </a:schemeClr>
                </a:solidFill>
              </a:rPr>
              <a:t>No longer documents with a few controls.</a:t>
            </a:r>
          </a:p>
          <a:p>
            <a:pPr lvl="1" eaLnBrk="1" hangingPunct="1">
              <a:spcBef>
                <a:spcPts val="1200"/>
              </a:spcBef>
            </a:pPr>
            <a:r>
              <a:rPr lang="en-US" sz="2800" dirty="0" smtClean="0">
                <a:solidFill>
                  <a:schemeClr val="tx1">
                    <a:lumMod val="95000"/>
                    <a:lumOff val="5000"/>
                  </a:schemeClr>
                </a:solidFill>
              </a:rPr>
              <a:t>Web as a platform for Rich Internet Applications.</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703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Web 2.0</a:t>
            </a:r>
          </a:p>
          <a:p>
            <a:pPr lvl="1" eaLnBrk="1" hangingPunct="1">
              <a:spcBef>
                <a:spcPts val="1200"/>
              </a:spcBef>
            </a:pPr>
            <a:r>
              <a:rPr lang="en-US" sz="2800" dirty="0" smtClean="0">
                <a:solidFill>
                  <a:schemeClr val="tx1">
                    <a:lumMod val="95000"/>
                    <a:lumOff val="5000"/>
                  </a:schemeClr>
                </a:solidFill>
              </a:rPr>
              <a:t>DHTML not exposed in AAPI in a useful way.</a:t>
            </a:r>
          </a:p>
          <a:p>
            <a:pPr lvl="1" eaLnBrk="1" hangingPunct="1">
              <a:spcBef>
                <a:spcPts val="1200"/>
              </a:spcBef>
            </a:pPr>
            <a:r>
              <a:rPr lang="en-US" sz="2800" dirty="0" smtClean="0">
                <a:solidFill>
                  <a:schemeClr val="tx1">
                    <a:lumMod val="95000"/>
                    <a:lumOff val="5000"/>
                  </a:schemeClr>
                </a:solidFill>
              </a:rPr>
              <a:t>Not document-like.</a:t>
            </a:r>
          </a:p>
          <a:p>
            <a:pPr lvl="2" eaLnBrk="1" hangingPunct="1">
              <a:spcBef>
                <a:spcPts val="1200"/>
              </a:spcBef>
            </a:pPr>
            <a:r>
              <a:rPr lang="en-US" sz="2800" dirty="0" smtClean="0">
                <a:solidFill>
                  <a:schemeClr val="tx1">
                    <a:lumMod val="95000"/>
                    <a:lumOff val="5000"/>
                  </a:schemeClr>
                </a:solidFill>
              </a:rPr>
              <a:t>“</a:t>
            </a:r>
            <a:r>
              <a:rPr lang="en-US" sz="2800" dirty="0" err="1" smtClean="0">
                <a:solidFill>
                  <a:schemeClr val="tx1">
                    <a:lumMod val="95000"/>
                    <a:lumOff val="5000"/>
                  </a:schemeClr>
                </a:solidFill>
              </a:rPr>
              <a:t>Div-itis</a:t>
            </a:r>
            <a:r>
              <a:rPr lang="en-US" sz="2800" dirty="0" smtClean="0">
                <a:solidFill>
                  <a:schemeClr val="tx1">
                    <a:lumMod val="95000"/>
                    <a:lumOff val="5000"/>
                  </a:schemeClr>
                </a:solidFill>
              </a:rPr>
              <a:t>”</a:t>
            </a:r>
          </a:p>
          <a:p>
            <a:pPr lvl="2" eaLnBrk="1" hangingPunct="1">
              <a:spcBef>
                <a:spcPts val="1200"/>
              </a:spcBef>
            </a:pPr>
            <a:r>
              <a:rPr lang="en-US" sz="2800" dirty="0" smtClean="0">
                <a:solidFill>
                  <a:schemeClr val="tx1">
                    <a:lumMod val="95000"/>
                    <a:lumOff val="5000"/>
                  </a:schemeClr>
                </a:solidFill>
              </a:rPr>
              <a:t>Spaghetti:  lots of nested &lt;div&gt;s and &lt;span&gt;s.</a:t>
            </a:r>
          </a:p>
          <a:p>
            <a:pPr lvl="1" eaLnBrk="1" hangingPunct="1">
              <a:spcBef>
                <a:spcPts val="1200"/>
              </a:spcBef>
            </a:pPr>
            <a:r>
              <a:rPr lang="en-US" sz="2800" dirty="0" smtClean="0">
                <a:solidFill>
                  <a:schemeClr val="tx1">
                    <a:lumMod val="95000"/>
                    <a:lumOff val="5000"/>
                  </a:schemeClr>
                </a:solidFill>
              </a:rPr>
              <a:t>Visually:  renders to look like a desktop GUI.</a:t>
            </a:r>
          </a:p>
          <a:p>
            <a:pPr lvl="1" eaLnBrk="1" hangingPunct="1">
              <a:spcBef>
                <a:spcPts val="1200"/>
              </a:spcBef>
            </a:pPr>
            <a:r>
              <a:rPr lang="en-US" sz="2800" dirty="0" smtClean="0">
                <a:solidFill>
                  <a:schemeClr val="tx1">
                    <a:lumMod val="95000"/>
                    <a:lumOff val="5000"/>
                  </a:schemeClr>
                </a:solidFill>
              </a:rPr>
              <a:t>Behaves:  similar to its desktop counterpart.</a:t>
            </a:r>
          </a:p>
          <a:p>
            <a:pPr eaLnBrk="1" hangingPunct="1">
              <a:spcBef>
                <a:spcPts val="1200"/>
              </a:spcBef>
            </a:pPr>
            <a:r>
              <a:rPr lang="en-US" sz="2800" dirty="0" smtClean="0">
                <a:solidFill>
                  <a:schemeClr val="tx1">
                    <a:lumMod val="95000"/>
                    <a:lumOff val="5000"/>
                  </a:schemeClr>
                </a:solidFill>
              </a:rPr>
              <a:t>Need to expose the information as intended by the author.</a:t>
            </a:r>
          </a:p>
          <a:p>
            <a:pPr lvl="1" eaLnBrk="1" hangingPunct="1">
              <a:spcBef>
                <a:spcPts val="1200"/>
              </a:spcBef>
            </a:pPr>
            <a:r>
              <a:rPr lang="en-US" sz="2800" dirty="0" smtClean="0">
                <a:solidFill>
                  <a:schemeClr val="tx1">
                    <a:lumMod val="95000"/>
                    <a:lumOff val="5000"/>
                  </a:schemeClr>
                </a:solidFill>
              </a:rPr>
              <a:t>“This is not a Checkbox” example.</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297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WAI-ARIA</a:t>
            </a:r>
          </a:p>
          <a:p>
            <a:pPr lvl="1" eaLnBrk="1" hangingPunct="1">
              <a:spcBef>
                <a:spcPts val="1200"/>
              </a:spcBef>
            </a:pPr>
            <a:r>
              <a:rPr lang="en-US" sz="2800" b="1" dirty="0" smtClean="0">
                <a:solidFill>
                  <a:schemeClr val="tx1">
                    <a:lumMod val="95000"/>
                    <a:lumOff val="5000"/>
                  </a:schemeClr>
                </a:solidFill>
              </a:rPr>
              <a:t>A</a:t>
            </a:r>
            <a:r>
              <a:rPr lang="en-US" sz="2800" dirty="0" smtClean="0">
                <a:solidFill>
                  <a:schemeClr val="tx1">
                    <a:lumMod val="95000"/>
                    <a:lumOff val="5000"/>
                  </a:schemeClr>
                </a:solidFill>
              </a:rPr>
              <a:t>ccessible </a:t>
            </a:r>
            <a:r>
              <a:rPr lang="en-US" sz="2800" b="1" dirty="0" smtClean="0">
                <a:solidFill>
                  <a:schemeClr val="tx1">
                    <a:lumMod val="95000"/>
                    <a:lumOff val="5000"/>
                  </a:schemeClr>
                </a:solidFill>
              </a:rPr>
              <a:t>R</a:t>
            </a:r>
            <a:r>
              <a:rPr lang="en-US" sz="2800" dirty="0" smtClean="0">
                <a:solidFill>
                  <a:schemeClr val="tx1">
                    <a:lumMod val="95000"/>
                    <a:lumOff val="5000"/>
                  </a:schemeClr>
                </a:solidFill>
              </a:rPr>
              <a:t>ich </a:t>
            </a:r>
            <a:r>
              <a:rPr lang="en-US" sz="2800" b="1" dirty="0" smtClean="0">
                <a:solidFill>
                  <a:schemeClr val="tx1">
                    <a:lumMod val="95000"/>
                    <a:lumOff val="5000"/>
                  </a:schemeClr>
                </a:solidFill>
              </a:rPr>
              <a:t>I</a:t>
            </a:r>
            <a:r>
              <a:rPr lang="en-US" sz="2800" dirty="0" smtClean="0">
                <a:solidFill>
                  <a:schemeClr val="tx1">
                    <a:lumMod val="95000"/>
                    <a:lumOff val="5000"/>
                  </a:schemeClr>
                </a:solidFill>
              </a:rPr>
              <a:t>nternet </a:t>
            </a:r>
            <a:r>
              <a:rPr lang="en-US" sz="2800" b="1" dirty="0" smtClean="0">
                <a:solidFill>
                  <a:schemeClr val="tx1">
                    <a:lumMod val="95000"/>
                    <a:lumOff val="5000"/>
                  </a:schemeClr>
                </a:solidFill>
              </a:rPr>
              <a:t>A</a:t>
            </a:r>
            <a:r>
              <a:rPr lang="en-US" sz="2800" dirty="0" smtClean="0">
                <a:solidFill>
                  <a:schemeClr val="tx1">
                    <a:lumMod val="95000"/>
                    <a:lumOff val="5000"/>
                  </a:schemeClr>
                </a:solidFill>
              </a:rPr>
              <a:t>pplication.</a:t>
            </a:r>
          </a:p>
          <a:p>
            <a:pPr lvl="1" eaLnBrk="1" hangingPunct="1">
              <a:spcBef>
                <a:spcPts val="1200"/>
              </a:spcBef>
            </a:pPr>
            <a:r>
              <a:rPr lang="en-US" sz="2800" dirty="0" smtClean="0">
                <a:solidFill>
                  <a:schemeClr val="tx1">
                    <a:lumMod val="95000"/>
                    <a:lumOff val="5000"/>
                  </a:schemeClr>
                </a:solidFill>
              </a:rPr>
              <a:t>A set of attributes for describing what the markup + CSS + JavaScript </a:t>
            </a:r>
            <a:r>
              <a:rPr lang="en-US" sz="2800" i="1" dirty="0" smtClean="0">
                <a:solidFill>
                  <a:schemeClr val="tx1">
                    <a:lumMod val="95000"/>
                    <a:lumOff val="5000"/>
                  </a:schemeClr>
                </a:solidFill>
              </a:rPr>
              <a:t>really</a:t>
            </a:r>
            <a:r>
              <a:rPr lang="en-US" sz="2800" dirty="0" smtClean="0">
                <a:solidFill>
                  <a:schemeClr val="tx1">
                    <a:lumMod val="95000"/>
                    <a:lumOff val="5000"/>
                  </a:schemeClr>
                </a:solidFill>
              </a:rPr>
              <a:t> is.</a:t>
            </a:r>
          </a:p>
          <a:p>
            <a:pPr lvl="1" eaLnBrk="1" hangingPunct="1">
              <a:spcBef>
                <a:spcPts val="1200"/>
              </a:spcBef>
            </a:pPr>
            <a:r>
              <a:rPr lang="en-US" sz="2800" dirty="0" smtClean="0">
                <a:solidFill>
                  <a:schemeClr val="tx1">
                    <a:lumMod val="95000"/>
                    <a:lumOff val="5000"/>
                  </a:schemeClr>
                </a:solidFill>
              </a:rPr>
              <a:t>Initial version back-ported from AAPIs.</a:t>
            </a:r>
          </a:p>
          <a:p>
            <a:pPr lvl="2" eaLnBrk="1" hangingPunct="1">
              <a:spcBef>
                <a:spcPts val="1200"/>
              </a:spcBef>
            </a:pPr>
            <a:r>
              <a:rPr lang="en-US" sz="2800" dirty="0" smtClean="0">
                <a:solidFill>
                  <a:schemeClr val="tx1">
                    <a:lumMod val="95000"/>
                    <a:lumOff val="5000"/>
                  </a:schemeClr>
                </a:solidFill>
              </a:rPr>
              <a:t>Turning AAPI data structures into markup since 2006.</a:t>
            </a:r>
          </a:p>
          <a:p>
            <a:pPr lvl="1" eaLnBrk="1" hangingPunct="1">
              <a:spcBef>
                <a:spcPts val="1200"/>
              </a:spcBef>
            </a:pPr>
            <a:r>
              <a:rPr lang="en-US" sz="2800" dirty="0" smtClean="0">
                <a:solidFill>
                  <a:schemeClr val="tx1">
                    <a:lumMod val="95000"/>
                    <a:lumOff val="5000"/>
                  </a:schemeClr>
                </a:solidFill>
              </a:rPr>
              <a:t>Role attribute: role=“toolbar”.</a:t>
            </a:r>
          </a:p>
          <a:p>
            <a:pPr lvl="1" eaLnBrk="1" hangingPunct="1">
              <a:spcBef>
                <a:spcPts val="1200"/>
              </a:spcBef>
            </a:pPr>
            <a:r>
              <a:rPr lang="en-US" sz="2800" dirty="0" smtClean="0">
                <a:solidFill>
                  <a:schemeClr val="tx1">
                    <a:lumMod val="95000"/>
                    <a:lumOff val="5000"/>
                  </a:schemeClr>
                </a:solidFill>
              </a:rPr>
              <a:t>Property attributes: aria-label=“Cut”.</a:t>
            </a:r>
          </a:p>
          <a:p>
            <a:pPr lvl="1" eaLnBrk="1" hangingPunct="1">
              <a:spcBef>
                <a:spcPts val="1200"/>
              </a:spcBef>
            </a:pPr>
            <a:r>
              <a:rPr lang="en-US" sz="2800" dirty="0" smtClean="0">
                <a:solidFill>
                  <a:schemeClr val="tx1">
                    <a:lumMod val="95000"/>
                    <a:lumOff val="5000"/>
                  </a:schemeClr>
                </a:solidFill>
              </a:rPr>
              <a:t>State attributes: aria-checked=“true” or “false”.</a:t>
            </a:r>
          </a:p>
          <a:p>
            <a:pPr lvl="1" eaLnBrk="1" hangingPunct="1">
              <a:spcBef>
                <a:spcPts val="1200"/>
              </a:spcBef>
            </a:pPr>
            <a:r>
              <a:rPr lang="en-US" sz="2800" dirty="0" smtClean="0">
                <a:solidFill>
                  <a:schemeClr val="tx1">
                    <a:lumMod val="95000"/>
                    <a:lumOff val="5000"/>
                  </a:schemeClr>
                </a:solidFill>
              </a:rPr>
              <a:t>Browser’s job is to publish ARIA information to the standard AAPI.</a:t>
            </a:r>
          </a:p>
          <a:p>
            <a:pPr lvl="1" eaLnBrk="1" hangingPunct="1">
              <a:spcBef>
                <a:spcPts val="1200"/>
              </a:spcBef>
            </a:pPr>
            <a:r>
              <a:rPr lang="en-US" sz="2800" dirty="0" smtClean="0">
                <a:solidFill>
                  <a:schemeClr val="tx1">
                    <a:lumMod val="95000"/>
                    <a:lumOff val="5000"/>
                  </a:schemeClr>
                </a:solidFill>
              </a:rPr>
              <a:t>Note:  ARIA does not define an event system.  See </a:t>
            </a:r>
            <a:r>
              <a:rPr lang="en-US" sz="2800" dirty="0" err="1" smtClean="0">
                <a:solidFill>
                  <a:schemeClr val="tx1">
                    <a:lumMod val="95000"/>
                    <a:lumOff val="5000"/>
                  </a:schemeClr>
                </a:solidFill>
              </a:rPr>
              <a:t>IndieUI</a:t>
            </a:r>
            <a:r>
              <a:rPr lang="en-US" sz="2800" dirty="0" smtClean="0">
                <a:solidFill>
                  <a:schemeClr val="tx1">
                    <a:lumMod val="95000"/>
                    <a:lumOff val="5000"/>
                  </a:schemeClr>
                </a:solidFill>
              </a:rPr>
              <a:t>.</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063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marL="0" indent="0" eaLnBrk="1" hangingPunct="1">
              <a:spcBef>
                <a:spcPts val="1200"/>
              </a:spcBef>
              <a:buNone/>
            </a:pPr>
            <a:r>
              <a:rPr lang="en-US" sz="2800" dirty="0" smtClean="0">
                <a:solidFill>
                  <a:schemeClr val="tx1">
                    <a:lumMod val="95000"/>
                    <a:lumOff val="5000"/>
                  </a:schemeClr>
                </a:solidFill>
              </a:rPr>
              <a:t>Desktop:</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esktop showing a browser with an HTML fragment made up of a &quot;div&quot; containing three &quot;img&quot; elements, and a &quot;span&quot;.  WAI-ARIA roles are added:  a toolbar role for the &quot;div&quot;, button roles for the &quot;img&quot; elements, and a tooltip role for the &quot;span&quot;.  The ARIA information is published to the A11y API and from there to the to any ATs running on the desktop."/>
          <p:cNvPicPr>
            <a:picLocks noChangeAspect="1"/>
          </p:cNvPicPr>
          <p:nvPr/>
        </p:nvPicPr>
        <p:blipFill>
          <a:blip r:embed="rId4"/>
          <a:stretch>
            <a:fillRect/>
          </a:stretch>
        </p:blipFill>
        <p:spPr>
          <a:xfrm>
            <a:off x="525736" y="2860576"/>
            <a:ext cx="11950660" cy="6120000"/>
          </a:xfrm>
          <a:prstGeom prst="rect">
            <a:avLst/>
          </a:prstGeom>
        </p:spPr>
      </p:pic>
    </p:spTree>
    <p:extLst>
      <p:ext uri="{BB962C8B-B14F-4D97-AF65-F5344CB8AC3E}">
        <p14:creationId xmlns:p14="http://schemas.microsoft.com/office/powerpoint/2010/main" val="3962410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WAI-ARIA</a:t>
            </a:r>
          </a:p>
          <a:p>
            <a:pPr lvl="1" eaLnBrk="1" hangingPunct="1">
              <a:spcBef>
                <a:spcPts val="1200"/>
              </a:spcBef>
            </a:pPr>
            <a:r>
              <a:rPr lang="en-US" sz="2800" dirty="0" smtClean="0">
                <a:solidFill>
                  <a:schemeClr val="tx1">
                    <a:lumMod val="95000"/>
                    <a:lumOff val="5000"/>
                  </a:schemeClr>
                </a:solidFill>
              </a:rPr>
              <a:t>Unobtrusive.</a:t>
            </a:r>
          </a:p>
          <a:p>
            <a:pPr lvl="1" eaLnBrk="1" hangingPunct="1">
              <a:spcBef>
                <a:spcPts val="1200"/>
              </a:spcBef>
            </a:pPr>
            <a:r>
              <a:rPr lang="en-US" sz="2800" dirty="0" smtClean="0">
                <a:solidFill>
                  <a:schemeClr val="tx1">
                    <a:lumMod val="95000"/>
                    <a:lumOff val="5000"/>
                  </a:schemeClr>
                </a:solidFill>
              </a:rPr>
              <a:t>After the fact.</a:t>
            </a:r>
          </a:p>
          <a:p>
            <a:pPr lvl="2" eaLnBrk="1" hangingPunct="1">
              <a:spcBef>
                <a:spcPts val="1200"/>
              </a:spcBef>
            </a:pPr>
            <a:r>
              <a:rPr lang="en-US" sz="2800" dirty="0" smtClean="0">
                <a:solidFill>
                  <a:schemeClr val="tx1">
                    <a:lumMod val="95000"/>
                    <a:lumOff val="5000"/>
                  </a:schemeClr>
                </a:solidFill>
              </a:rPr>
              <a:t>Will not magically transform elements into something they are not.</a:t>
            </a:r>
          </a:p>
          <a:p>
            <a:pPr lvl="2" eaLnBrk="1" hangingPunct="1">
              <a:spcBef>
                <a:spcPts val="1200"/>
              </a:spcBef>
            </a:pPr>
            <a:r>
              <a:rPr lang="en-US" sz="2800" dirty="0" smtClean="0">
                <a:solidFill>
                  <a:schemeClr val="tx1">
                    <a:lumMod val="95000"/>
                    <a:lumOff val="5000"/>
                  </a:schemeClr>
                </a:solidFill>
              </a:rPr>
              <a:t>Assumes that elements are styled and scripted to look and behave other than their native semantic.</a:t>
            </a:r>
          </a:p>
          <a:p>
            <a:pPr lvl="1" eaLnBrk="1" hangingPunct="1">
              <a:spcBef>
                <a:spcPts val="1200"/>
              </a:spcBef>
            </a:pPr>
            <a:r>
              <a:rPr lang="en-US" sz="2800" dirty="0" smtClean="0">
                <a:solidFill>
                  <a:schemeClr val="tx1">
                    <a:lumMod val="95000"/>
                    <a:lumOff val="5000"/>
                  </a:schemeClr>
                </a:solidFill>
              </a:rPr>
              <a:t>Annotations.</a:t>
            </a:r>
          </a:p>
          <a:p>
            <a:pPr lvl="1" eaLnBrk="1" hangingPunct="1">
              <a:spcBef>
                <a:spcPts val="1200"/>
              </a:spcBef>
            </a:pPr>
            <a:r>
              <a:rPr lang="en-US" sz="2800" dirty="0" smtClean="0">
                <a:solidFill>
                  <a:schemeClr val="tx1">
                    <a:lumMod val="95000"/>
                    <a:lumOff val="5000"/>
                  </a:schemeClr>
                </a:solidFill>
              </a:rPr>
              <a:t>“ARIA doesn’t do anything”.</a:t>
            </a:r>
          </a:p>
          <a:p>
            <a:pPr lvl="2" eaLnBrk="1" hangingPunct="1">
              <a:spcBef>
                <a:spcPts val="1200"/>
              </a:spcBef>
            </a:pPr>
            <a:r>
              <a:rPr lang="en-US" sz="2800" dirty="0" smtClean="0">
                <a:solidFill>
                  <a:schemeClr val="tx1">
                    <a:lumMod val="95000"/>
                    <a:lumOff val="5000"/>
                  </a:schemeClr>
                </a:solidFill>
              </a:rPr>
              <a:t>Recall “This is not a Checkbox” example.</a:t>
            </a:r>
          </a:p>
          <a:p>
            <a:pPr lvl="2" eaLnBrk="1" hangingPunct="1">
              <a:spcBef>
                <a:spcPts val="1200"/>
              </a:spcBef>
            </a:pPr>
            <a:r>
              <a:rPr lang="en-US" sz="2800" dirty="0" smtClean="0">
                <a:solidFill>
                  <a:schemeClr val="tx1">
                    <a:lumMod val="95000"/>
                    <a:lumOff val="5000"/>
                  </a:schemeClr>
                </a:solidFill>
              </a:rPr>
              <a:t>Markup with and without ARIA behaves the same in the browser</a:t>
            </a:r>
            <a:r>
              <a:rPr lang="en-US" sz="2800" dirty="0">
                <a:solidFill>
                  <a:schemeClr val="tx1">
                    <a:lumMod val="95000"/>
                    <a:lumOff val="5000"/>
                  </a:schemeClr>
                </a:solidFill>
              </a:rPr>
              <a:t> </a:t>
            </a:r>
            <a:r>
              <a:rPr lang="en-US" sz="2800" dirty="0" smtClean="0">
                <a:solidFill>
                  <a:schemeClr val="tx1">
                    <a:lumMod val="95000"/>
                    <a:lumOff val="5000"/>
                  </a:schemeClr>
                </a:solidFill>
              </a:rPr>
              <a:t>window.</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815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WAI-ARIA</a:t>
            </a:r>
          </a:p>
          <a:p>
            <a:pPr lvl="1" eaLnBrk="1" hangingPunct="1">
              <a:spcBef>
                <a:spcPts val="1200"/>
              </a:spcBef>
            </a:pPr>
            <a:r>
              <a:rPr lang="en-US" sz="2800" dirty="0">
                <a:solidFill>
                  <a:schemeClr val="tx1">
                    <a:lumMod val="95000"/>
                    <a:lumOff val="5000"/>
                  </a:schemeClr>
                </a:solidFill>
              </a:rPr>
              <a:t>Can, however, </a:t>
            </a:r>
            <a:r>
              <a:rPr lang="en-US" sz="2800" smtClean="0">
                <a:solidFill>
                  <a:schemeClr val="tx1">
                    <a:lumMod val="95000"/>
                    <a:lumOff val="5000"/>
                  </a:schemeClr>
                </a:solidFill>
              </a:rPr>
              <a:t>link styling to </a:t>
            </a:r>
            <a:r>
              <a:rPr lang="en-US" sz="2800" dirty="0">
                <a:solidFill>
                  <a:schemeClr val="tx1">
                    <a:lumMod val="95000"/>
                    <a:lumOff val="5000"/>
                  </a:schemeClr>
                </a:solidFill>
              </a:rPr>
              <a:t>changes in ARIA </a:t>
            </a:r>
            <a:r>
              <a:rPr lang="en-US" sz="2800" dirty="0" smtClean="0">
                <a:solidFill>
                  <a:schemeClr val="tx1">
                    <a:lumMod val="95000"/>
                    <a:lumOff val="5000"/>
                  </a:schemeClr>
                </a:solidFill>
              </a:rPr>
              <a:t>states.</a:t>
            </a:r>
          </a:p>
          <a:p>
            <a:pPr lvl="2" eaLnBrk="1" hangingPunct="1">
              <a:spcBef>
                <a:spcPts val="1200"/>
              </a:spcBef>
            </a:pPr>
            <a:r>
              <a:rPr lang="en-US" sz="2800" dirty="0">
                <a:solidFill>
                  <a:schemeClr val="tx1">
                    <a:lumMod val="95000"/>
                    <a:lumOff val="5000"/>
                  </a:schemeClr>
                </a:solidFill>
              </a:rPr>
              <a:t>[aria-checked="true"]:before { background-image: </a:t>
            </a:r>
            <a:r>
              <a:rPr lang="en-US" sz="2800" dirty="0" err="1">
                <a:solidFill>
                  <a:schemeClr val="tx1">
                    <a:lumMod val="95000"/>
                    <a:lumOff val="5000"/>
                  </a:schemeClr>
                </a:solidFill>
              </a:rPr>
              <a:t>url</a:t>
            </a:r>
            <a:r>
              <a:rPr lang="en-US" sz="2800" dirty="0">
                <a:solidFill>
                  <a:schemeClr val="tx1">
                    <a:lumMod val="95000"/>
                    <a:lumOff val="5000"/>
                  </a:schemeClr>
                </a:solidFill>
              </a:rPr>
              <a:t>(</a:t>
            </a:r>
            <a:r>
              <a:rPr lang="en-US" sz="2800" dirty="0" err="1">
                <a:solidFill>
                  <a:schemeClr val="tx1">
                    <a:lumMod val="95000"/>
                    <a:lumOff val="5000"/>
                  </a:schemeClr>
                </a:solidFill>
              </a:rPr>
              <a:t>checked.gif</a:t>
            </a:r>
            <a:r>
              <a:rPr lang="en-US" sz="2800" dirty="0">
                <a:solidFill>
                  <a:schemeClr val="tx1">
                    <a:lumMod val="95000"/>
                    <a:lumOff val="5000"/>
                  </a:schemeClr>
                </a:solidFill>
              </a:rPr>
              <a:t>); }</a:t>
            </a:r>
            <a:endParaRPr lang="en-US" sz="2800" dirty="0" smtClean="0">
              <a:solidFill>
                <a:schemeClr val="tx1">
                  <a:lumMod val="95000"/>
                  <a:lumOff val="5000"/>
                </a:schemeClr>
              </a:solidFill>
            </a:endParaRPr>
          </a:p>
          <a:p>
            <a:pPr lvl="1" eaLnBrk="1" hangingPunct="1">
              <a:spcBef>
                <a:spcPts val="1200"/>
              </a:spcBef>
            </a:pPr>
            <a:r>
              <a:rPr lang="en-US" sz="2800" dirty="0">
                <a:solidFill>
                  <a:schemeClr val="tx1">
                    <a:lumMod val="95000"/>
                    <a:lumOff val="5000"/>
                  </a:schemeClr>
                </a:solidFill>
              </a:rPr>
              <a:t>Language neutral</a:t>
            </a:r>
          </a:p>
          <a:p>
            <a:pPr lvl="2" eaLnBrk="1" hangingPunct="1">
              <a:spcBef>
                <a:spcPts val="1200"/>
              </a:spcBef>
            </a:pPr>
            <a:r>
              <a:rPr lang="en-US" sz="2800" dirty="0">
                <a:solidFill>
                  <a:schemeClr val="tx1">
                    <a:lumMod val="95000"/>
                    <a:lumOff val="5000"/>
                  </a:schemeClr>
                </a:solidFill>
              </a:rPr>
              <a:t>Initial targets:  HTML </a:t>
            </a:r>
            <a:r>
              <a:rPr lang="en-US" sz="2800" dirty="0" smtClean="0">
                <a:solidFill>
                  <a:schemeClr val="tx1">
                    <a:lumMod val="95000"/>
                    <a:lumOff val="5000"/>
                  </a:schemeClr>
                </a:solidFill>
              </a:rPr>
              <a:t>4/XHTML 1 </a:t>
            </a:r>
            <a:r>
              <a:rPr lang="en-US" sz="2800" dirty="0">
                <a:solidFill>
                  <a:schemeClr val="tx1">
                    <a:lumMod val="95000"/>
                    <a:lumOff val="5000"/>
                  </a:schemeClr>
                </a:solidFill>
              </a:rPr>
              <a:t>and HTML5.</a:t>
            </a:r>
          </a:p>
          <a:p>
            <a:pPr lvl="2" eaLnBrk="1" hangingPunct="1">
              <a:spcBef>
                <a:spcPts val="1200"/>
              </a:spcBef>
            </a:pPr>
            <a:r>
              <a:rPr lang="en-US" sz="2800" dirty="0">
                <a:solidFill>
                  <a:schemeClr val="tx1">
                    <a:lumMod val="95000"/>
                    <a:lumOff val="5000"/>
                  </a:schemeClr>
                </a:solidFill>
              </a:rPr>
              <a:t>Next: SVG</a:t>
            </a:r>
          </a:p>
          <a:p>
            <a:pPr lvl="2" eaLnBrk="1" hangingPunct="1">
              <a:spcBef>
                <a:spcPts val="1200"/>
              </a:spcBef>
            </a:pPr>
            <a:r>
              <a:rPr lang="en-US" sz="2800" dirty="0">
                <a:solidFill>
                  <a:schemeClr val="tx1">
                    <a:lumMod val="95000"/>
                    <a:lumOff val="5000"/>
                  </a:schemeClr>
                </a:solidFill>
              </a:rPr>
              <a:t>Also used by XUL (</a:t>
            </a:r>
            <a:r>
              <a:rPr lang="en-US" sz="2800" b="1" dirty="0">
                <a:solidFill>
                  <a:schemeClr val="tx1">
                    <a:lumMod val="95000"/>
                    <a:lumOff val="5000"/>
                  </a:schemeClr>
                </a:solidFill>
              </a:rPr>
              <a:t>X</a:t>
            </a:r>
            <a:r>
              <a:rPr lang="en-US" sz="2800" dirty="0">
                <a:solidFill>
                  <a:schemeClr val="tx1">
                    <a:lumMod val="95000"/>
                    <a:lumOff val="5000"/>
                  </a:schemeClr>
                </a:solidFill>
              </a:rPr>
              <a:t>ml </a:t>
            </a:r>
            <a:r>
              <a:rPr lang="en-US" sz="2800" b="1" dirty="0">
                <a:solidFill>
                  <a:schemeClr val="tx1">
                    <a:lumMod val="95000"/>
                    <a:lumOff val="5000"/>
                  </a:schemeClr>
                </a:solidFill>
              </a:rPr>
              <a:t>U</a:t>
            </a:r>
            <a:r>
              <a:rPr lang="en-US" sz="2800" dirty="0">
                <a:solidFill>
                  <a:schemeClr val="tx1">
                    <a:lumMod val="95000"/>
                    <a:lumOff val="5000"/>
                  </a:schemeClr>
                </a:solidFill>
              </a:rPr>
              <a:t>ser interface </a:t>
            </a:r>
            <a:r>
              <a:rPr lang="en-US" sz="2800" b="1" dirty="0">
                <a:solidFill>
                  <a:schemeClr val="tx1">
                    <a:lumMod val="95000"/>
                    <a:lumOff val="5000"/>
                  </a:schemeClr>
                </a:solidFill>
              </a:rPr>
              <a:t>L</a:t>
            </a:r>
            <a:r>
              <a:rPr lang="en-US" sz="2800" dirty="0">
                <a:solidFill>
                  <a:schemeClr val="tx1">
                    <a:lumMod val="95000"/>
                    <a:lumOff val="5000"/>
                  </a:schemeClr>
                </a:solidFill>
              </a:rPr>
              <a:t>anguage)</a:t>
            </a:r>
            <a:r>
              <a:rPr lang="en-US" sz="2800" dirty="0" smtClean="0">
                <a:solidFill>
                  <a:schemeClr val="tx1">
                    <a:lumMod val="95000"/>
                    <a:lumOff val="5000"/>
                  </a:schemeClr>
                </a:solidFill>
              </a:rPr>
              <a:t>.</a:t>
            </a:r>
          </a:p>
          <a:p>
            <a:pPr lvl="3" eaLnBrk="1" hangingPunct="1">
              <a:spcBef>
                <a:spcPts val="1200"/>
              </a:spcBef>
            </a:pPr>
            <a:r>
              <a:rPr lang="en-US" sz="2800" dirty="0" smtClean="0">
                <a:solidFill>
                  <a:schemeClr val="tx1">
                    <a:lumMod val="95000"/>
                    <a:lumOff val="5000"/>
                  </a:schemeClr>
                </a:solidFill>
              </a:rPr>
              <a:t>Used in Mozilla products for their own UI.</a:t>
            </a:r>
            <a:endParaRPr lang="en-US" sz="2800" dirty="0">
              <a:solidFill>
                <a:schemeClr val="tx1">
                  <a:lumMod val="95000"/>
                  <a:lumOff val="5000"/>
                </a:schemeClr>
              </a:solidFill>
            </a:endParaRP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8216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Unobtrusive Implication:  Conflict with Host Semantics</a:t>
            </a:r>
          </a:p>
          <a:p>
            <a:pPr lvl="1" eaLnBrk="1" hangingPunct="1">
              <a:spcBef>
                <a:spcPts val="1200"/>
              </a:spcBef>
            </a:pPr>
            <a:r>
              <a:rPr lang="en-US" sz="2800" dirty="0" smtClean="0">
                <a:solidFill>
                  <a:schemeClr val="tx1">
                    <a:lumMod val="95000"/>
                    <a:lumOff val="5000"/>
                  </a:schemeClr>
                </a:solidFill>
              </a:rPr>
              <a:t>Rule:  ARIA role wins.</a:t>
            </a:r>
          </a:p>
          <a:p>
            <a:pPr lvl="2" eaLnBrk="1" hangingPunct="1">
              <a:spcBef>
                <a:spcPts val="1200"/>
              </a:spcBef>
            </a:pPr>
            <a:r>
              <a:rPr lang="en-US" sz="2800" dirty="0" smtClean="0">
                <a:solidFill>
                  <a:schemeClr val="tx1">
                    <a:lumMod val="95000"/>
                    <a:lumOff val="5000"/>
                  </a:schemeClr>
                </a:solidFill>
              </a:rPr>
              <a:t>&lt;h1 role=“checkbox” …&gt;</a:t>
            </a:r>
          </a:p>
          <a:p>
            <a:pPr lvl="2" eaLnBrk="1" hangingPunct="1">
              <a:spcBef>
                <a:spcPts val="1200"/>
              </a:spcBef>
            </a:pPr>
            <a:r>
              <a:rPr lang="en-US" sz="2800" dirty="0" smtClean="0">
                <a:solidFill>
                  <a:schemeClr val="tx1">
                    <a:lumMod val="95000"/>
                    <a:lumOff val="5000"/>
                  </a:schemeClr>
                </a:solidFill>
              </a:rPr>
              <a:t>Exposed as checkbox in AAPI.</a:t>
            </a:r>
          </a:p>
          <a:p>
            <a:pPr lvl="2" eaLnBrk="1" hangingPunct="1">
              <a:spcBef>
                <a:spcPts val="1200"/>
              </a:spcBef>
            </a:pPr>
            <a:r>
              <a:rPr lang="en-US" sz="2800" dirty="0" smtClean="0">
                <a:solidFill>
                  <a:schemeClr val="tx1">
                    <a:lumMod val="95000"/>
                    <a:lumOff val="5000"/>
                  </a:schemeClr>
                </a:solidFill>
              </a:rPr>
              <a:t>Caution:  &lt;button role=“heading” …&gt;</a:t>
            </a:r>
          </a:p>
          <a:p>
            <a:pPr lvl="3" eaLnBrk="1" hangingPunct="1">
              <a:spcBef>
                <a:spcPts val="1200"/>
              </a:spcBef>
            </a:pPr>
            <a:r>
              <a:rPr lang="en-US" sz="2800" dirty="0" smtClean="0">
                <a:solidFill>
                  <a:schemeClr val="tx1">
                    <a:lumMod val="95000"/>
                    <a:lumOff val="5000"/>
                  </a:schemeClr>
                </a:solidFill>
              </a:rPr>
              <a:t>Exposed as heading in AAPI.</a:t>
            </a:r>
          </a:p>
          <a:p>
            <a:pPr lvl="3" eaLnBrk="1" hangingPunct="1">
              <a:spcBef>
                <a:spcPts val="1200"/>
              </a:spcBef>
            </a:pPr>
            <a:r>
              <a:rPr lang="en-US" sz="2800" dirty="0" smtClean="0">
                <a:solidFill>
                  <a:schemeClr val="tx1">
                    <a:lumMod val="95000"/>
                    <a:lumOff val="5000"/>
                  </a:schemeClr>
                </a:solidFill>
              </a:rPr>
              <a:t>Browser:  looks and acts like a button, unless …</a:t>
            </a:r>
          </a:p>
          <a:p>
            <a:pPr lvl="1" eaLnBrk="1" hangingPunct="1">
              <a:spcBef>
                <a:spcPts val="1200"/>
              </a:spcBef>
            </a:pPr>
            <a:r>
              <a:rPr lang="en-US" sz="2800" dirty="0" smtClean="0">
                <a:solidFill>
                  <a:schemeClr val="tx1">
                    <a:lumMod val="95000"/>
                    <a:lumOff val="5000"/>
                  </a:schemeClr>
                </a:solidFill>
              </a:rPr>
              <a:t>Rule:  ARIA state/property loses.</a:t>
            </a:r>
          </a:p>
          <a:p>
            <a:pPr lvl="2" eaLnBrk="1" hangingPunct="1">
              <a:spcBef>
                <a:spcPts val="1200"/>
              </a:spcBef>
            </a:pPr>
            <a:r>
              <a:rPr lang="en-US" sz="2800" dirty="0" smtClean="0">
                <a:solidFill>
                  <a:schemeClr val="tx1">
                    <a:lumMod val="95000"/>
                    <a:lumOff val="5000"/>
                  </a:schemeClr>
                </a:solidFill>
              </a:rPr>
              <a:t>&lt;input type=“checkbox” checked aria-checked=“false” …&gt;</a:t>
            </a:r>
          </a:p>
          <a:p>
            <a:pPr lvl="2" eaLnBrk="1" hangingPunct="1">
              <a:spcBef>
                <a:spcPts val="1200"/>
              </a:spcBef>
            </a:pPr>
            <a:r>
              <a:rPr lang="en-US" sz="2800" dirty="0" smtClean="0">
                <a:solidFill>
                  <a:schemeClr val="tx1">
                    <a:lumMod val="95000"/>
                    <a:lumOff val="5000"/>
                  </a:schemeClr>
                </a:solidFill>
              </a:rPr>
              <a:t>= checked.</a:t>
            </a:r>
          </a:p>
          <a:p>
            <a:pPr lvl="2" eaLnBrk="1" hangingPunct="1">
              <a:spcBef>
                <a:spcPts val="1200"/>
              </a:spcBef>
            </a:pPr>
            <a:r>
              <a:rPr lang="en-US" sz="2800" dirty="0" smtClean="0">
                <a:solidFill>
                  <a:schemeClr val="tx1">
                    <a:lumMod val="95000"/>
                    <a:lumOff val="5000"/>
                  </a:schemeClr>
                </a:solidFill>
              </a:rPr>
              <a:t>Must use element lacking native ‘checked’ for tri-state checkbox.</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543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(Very) Brief Introduction to ARIA Markup</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Roles</a:t>
            </a:r>
          </a:p>
          <a:p>
            <a:pPr lvl="1" eaLnBrk="1" hangingPunct="1">
              <a:spcBef>
                <a:spcPts val="1200"/>
              </a:spcBef>
            </a:pPr>
            <a:r>
              <a:rPr lang="en-US" sz="2800" dirty="0" smtClean="0">
                <a:solidFill>
                  <a:schemeClr val="tx1">
                    <a:lumMod val="95000"/>
                    <a:lumOff val="5000"/>
                  </a:schemeClr>
                </a:solidFill>
              </a:rPr>
              <a:t>Abstract (don’t use):</a:t>
            </a:r>
          </a:p>
          <a:p>
            <a:pPr lvl="2" eaLnBrk="1" hangingPunct="1">
              <a:spcBef>
                <a:spcPts val="1200"/>
              </a:spcBef>
            </a:pPr>
            <a:r>
              <a:rPr lang="en-US" sz="2800" dirty="0" smtClean="0">
                <a:solidFill>
                  <a:schemeClr val="tx1">
                    <a:lumMod val="95000"/>
                    <a:lumOff val="5000"/>
                  </a:schemeClr>
                </a:solidFill>
              </a:rPr>
              <a:t>command, landmark, range, …</a:t>
            </a:r>
          </a:p>
          <a:p>
            <a:pPr lvl="1" eaLnBrk="1" hangingPunct="1">
              <a:spcBef>
                <a:spcPts val="1200"/>
              </a:spcBef>
            </a:pPr>
            <a:r>
              <a:rPr lang="en-US" sz="2800" dirty="0" smtClean="0">
                <a:solidFill>
                  <a:schemeClr val="tx1">
                    <a:lumMod val="95000"/>
                    <a:lumOff val="5000"/>
                  </a:schemeClr>
                </a:solidFill>
              </a:rPr>
              <a:t>Widget:</a:t>
            </a:r>
          </a:p>
          <a:p>
            <a:pPr lvl="2" eaLnBrk="1" hangingPunct="1">
              <a:spcBef>
                <a:spcPts val="1200"/>
              </a:spcBef>
            </a:pPr>
            <a:r>
              <a:rPr lang="en-US" sz="2800" dirty="0" smtClean="0">
                <a:solidFill>
                  <a:schemeClr val="tx1">
                    <a:lumMod val="95000"/>
                    <a:lumOff val="5000"/>
                  </a:schemeClr>
                </a:solidFill>
              </a:rPr>
              <a:t>button, checkbox, </a:t>
            </a:r>
            <a:r>
              <a:rPr lang="en-US" sz="2800" dirty="0" err="1" smtClean="0">
                <a:solidFill>
                  <a:schemeClr val="tx1">
                    <a:lumMod val="95000"/>
                    <a:lumOff val="5000"/>
                  </a:schemeClr>
                </a:solidFill>
              </a:rPr>
              <a:t>menubar</a:t>
            </a:r>
            <a:r>
              <a:rPr lang="en-US" sz="2800" dirty="0" smtClean="0">
                <a:solidFill>
                  <a:schemeClr val="tx1">
                    <a:lumMod val="95000"/>
                    <a:lumOff val="5000"/>
                  </a:schemeClr>
                </a:solidFill>
              </a:rPr>
              <a:t>, dialog, …</a:t>
            </a:r>
          </a:p>
          <a:p>
            <a:pPr lvl="1" eaLnBrk="1" hangingPunct="1">
              <a:spcBef>
                <a:spcPts val="1200"/>
              </a:spcBef>
            </a:pPr>
            <a:r>
              <a:rPr lang="en-US" sz="2800" dirty="0" smtClean="0">
                <a:solidFill>
                  <a:schemeClr val="tx1">
                    <a:lumMod val="95000"/>
                    <a:lumOff val="5000"/>
                  </a:schemeClr>
                </a:solidFill>
              </a:rPr>
              <a:t>Document:</a:t>
            </a:r>
          </a:p>
          <a:p>
            <a:pPr lvl="2" eaLnBrk="1" hangingPunct="1">
              <a:spcBef>
                <a:spcPts val="1200"/>
              </a:spcBef>
            </a:pPr>
            <a:r>
              <a:rPr lang="en-US" sz="2800" dirty="0" smtClean="0">
                <a:solidFill>
                  <a:schemeClr val="tx1">
                    <a:lumMod val="95000"/>
                    <a:lumOff val="5000"/>
                  </a:schemeClr>
                </a:solidFill>
              </a:rPr>
              <a:t>article, note, directory, heading, …</a:t>
            </a:r>
          </a:p>
          <a:p>
            <a:pPr lvl="1" eaLnBrk="1" hangingPunct="1">
              <a:spcBef>
                <a:spcPts val="1200"/>
              </a:spcBef>
            </a:pPr>
            <a:r>
              <a:rPr lang="en-US" sz="2800" dirty="0" smtClean="0">
                <a:solidFill>
                  <a:schemeClr val="tx1">
                    <a:lumMod val="95000"/>
                    <a:lumOff val="5000"/>
                  </a:schemeClr>
                </a:solidFill>
              </a:rPr>
              <a:t>Landmark:</a:t>
            </a:r>
          </a:p>
          <a:p>
            <a:pPr lvl="2" eaLnBrk="1" hangingPunct="1">
              <a:spcBef>
                <a:spcPts val="1200"/>
              </a:spcBef>
            </a:pPr>
            <a:r>
              <a:rPr lang="en-US" sz="2800" dirty="0" smtClean="0">
                <a:solidFill>
                  <a:schemeClr val="tx1">
                    <a:lumMod val="95000"/>
                    <a:lumOff val="5000"/>
                  </a:schemeClr>
                </a:solidFill>
              </a:rPr>
              <a:t>main, search, navigation, application …</a:t>
            </a:r>
            <a:endParaRPr lang="en-US" sz="2800" dirty="0">
              <a:solidFill>
                <a:schemeClr val="tx1">
                  <a:lumMod val="95000"/>
                  <a:lumOff val="5000"/>
                </a:schemeClr>
              </a:solidFill>
            </a:endParaRPr>
          </a:p>
          <a:p>
            <a:pPr lvl="1" eaLnBrk="1" hangingPunct="1">
              <a:spcBef>
                <a:spcPts val="1200"/>
              </a:spcBef>
            </a:pPr>
            <a:r>
              <a:rPr lang="en-US" sz="2800" dirty="0" smtClean="0">
                <a:solidFill>
                  <a:schemeClr val="tx1">
                    <a:lumMod val="95000"/>
                    <a:lumOff val="5000"/>
                  </a:schemeClr>
                </a:solidFill>
              </a:rPr>
              <a:t>Live regions:</a:t>
            </a:r>
          </a:p>
          <a:p>
            <a:pPr lvl="2" eaLnBrk="1" hangingPunct="1">
              <a:spcBef>
                <a:spcPts val="1200"/>
              </a:spcBef>
            </a:pPr>
            <a:r>
              <a:rPr lang="en-US" sz="2800" dirty="0" smtClean="0">
                <a:solidFill>
                  <a:schemeClr val="tx1">
                    <a:lumMod val="95000"/>
                    <a:lumOff val="5000"/>
                  </a:schemeClr>
                </a:solidFill>
              </a:rPr>
              <a:t>alert, log, status, timer, marquee.</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781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(Very) Brief Introduction to ARIA Markup</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States/Properties (aria-*)</a:t>
            </a:r>
          </a:p>
          <a:p>
            <a:pPr eaLnBrk="1" hangingPunct="1">
              <a:spcBef>
                <a:spcPts val="1200"/>
              </a:spcBef>
            </a:pPr>
            <a:r>
              <a:rPr lang="en-US" sz="2800" dirty="0" smtClean="0">
                <a:solidFill>
                  <a:schemeClr val="tx1">
                    <a:lumMod val="95000"/>
                    <a:lumOff val="5000"/>
                  </a:schemeClr>
                </a:solidFill>
              </a:rPr>
              <a:t>Number of ways to classify.</a:t>
            </a:r>
          </a:p>
          <a:p>
            <a:pPr lvl="1" eaLnBrk="1" hangingPunct="1">
              <a:spcBef>
                <a:spcPts val="1200"/>
              </a:spcBef>
            </a:pPr>
            <a:r>
              <a:rPr lang="en-US" sz="2800" dirty="0" smtClean="0">
                <a:solidFill>
                  <a:schemeClr val="tx1">
                    <a:lumMod val="95000"/>
                    <a:lumOff val="5000"/>
                  </a:schemeClr>
                </a:solidFill>
              </a:rPr>
              <a:t>Global</a:t>
            </a:r>
          </a:p>
          <a:p>
            <a:pPr lvl="2" eaLnBrk="1" hangingPunct="1">
              <a:spcBef>
                <a:spcPts val="1200"/>
              </a:spcBef>
            </a:pPr>
            <a:r>
              <a:rPr lang="en-US" sz="2800" dirty="0" smtClean="0">
                <a:solidFill>
                  <a:schemeClr val="tx1">
                    <a:lumMod val="95000"/>
                    <a:lumOff val="5000"/>
                  </a:schemeClr>
                </a:solidFill>
              </a:rPr>
              <a:t>Role not required.</a:t>
            </a:r>
          </a:p>
          <a:p>
            <a:pPr lvl="2" eaLnBrk="1" hangingPunct="1">
              <a:spcBef>
                <a:spcPts val="1200"/>
              </a:spcBef>
            </a:pPr>
            <a:r>
              <a:rPr lang="en-US" sz="2800" dirty="0">
                <a:solidFill>
                  <a:schemeClr val="tx1">
                    <a:lumMod val="95000"/>
                    <a:lumOff val="5000"/>
                  </a:schemeClr>
                </a:solidFill>
              </a:rPr>
              <a:t>a</a:t>
            </a:r>
            <a:r>
              <a:rPr lang="en-US" sz="2800" dirty="0" smtClean="0">
                <a:solidFill>
                  <a:schemeClr val="tx1">
                    <a:lumMod val="95000"/>
                    <a:lumOff val="5000"/>
                  </a:schemeClr>
                </a:solidFill>
              </a:rPr>
              <a:t>ria-label, aria-</a:t>
            </a:r>
            <a:r>
              <a:rPr lang="en-US" sz="2800" dirty="0" err="1" smtClean="0">
                <a:solidFill>
                  <a:schemeClr val="tx1">
                    <a:lumMod val="95000"/>
                    <a:lumOff val="5000"/>
                  </a:schemeClr>
                </a:solidFill>
              </a:rPr>
              <a:t>describedby</a:t>
            </a:r>
            <a:r>
              <a:rPr lang="en-US" sz="2800" dirty="0" smtClean="0">
                <a:solidFill>
                  <a:schemeClr val="tx1">
                    <a:lumMod val="95000"/>
                    <a:lumOff val="5000"/>
                  </a:schemeClr>
                </a:solidFill>
              </a:rPr>
              <a:t>, aria-</a:t>
            </a:r>
            <a:r>
              <a:rPr lang="en-US" sz="2800" dirty="0" err="1" smtClean="0">
                <a:solidFill>
                  <a:schemeClr val="tx1">
                    <a:lumMod val="95000"/>
                    <a:lumOff val="5000"/>
                  </a:schemeClr>
                </a:solidFill>
              </a:rPr>
              <a:t>flowto</a:t>
            </a:r>
            <a:r>
              <a:rPr lang="en-US" sz="2800" dirty="0" smtClean="0">
                <a:solidFill>
                  <a:schemeClr val="tx1">
                    <a:lumMod val="95000"/>
                    <a:lumOff val="5000"/>
                  </a:schemeClr>
                </a:solidFill>
              </a:rPr>
              <a:t>, aria-owns, …</a:t>
            </a:r>
          </a:p>
          <a:p>
            <a:pPr lvl="1" eaLnBrk="1" hangingPunct="1">
              <a:spcBef>
                <a:spcPts val="1200"/>
              </a:spcBef>
            </a:pPr>
            <a:r>
              <a:rPr lang="en-US" sz="2800" dirty="0" smtClean="0">
                <a:solidFill>
                  <a:schemeClr val="tx1">
                    <a:lumMod val="95000"/>
                    <a:lumOff val="5000"/>
                  </a:schemeClr>
                </a:solidFill>
              </a:rPr>
              <a:t>Non-global</a:t>
            </a:r>
          </a:p>
          <a:p>
            <a:pPr lvl="2" eaLnBrk="1" hangingPunct="1">
              <a:spcBef>
                <a:spcPts val="1200"/>
              </a:spcBef>
            </a:pPr>
            <a:r>
              <a:rPr lang="en-US" sz="2800" dirty="0" smtClean="0">
                <a:solidFill>
                  <a:schemeClr val="tx1">
                    <a:lumMod val="95000"/>
                    <a:lumOff val="5000"/>
                  </a:schemeClr>
                </a:solidFill>
              </a:rPr>
              <a:t>Use with specific role(s).</a:t>
            </a:r>
          </a:p>
          <a:p>
            <a:pPr lvl="2" eaLnBrk="1" hangingPunct="1">
              <a:spcBef>
                <a:spcPts val="1200"/>
              </a:spcBef>
            </a:pPr>
            <a:r>
              <a:rPr lang="en-US" sz="2800" dirty="0">
                <a:solidFill>
                  <a:schemeClr val="tx1">
                    <a:lumMod val="95000"/>
                    <a:lumOff val="5000"/>
                  </a:schemeClr>
                </a:solidFill>
              </a:rPr>
              <a:t>aria-checked: option, checkbox, </a:t>
            </a:r>
            <a:r>
              <a:rPr lang="en-US" sz="2800" dirty="0" err="1">
                <a:solidFill>
                  <a:schemeClr val="tx1">
                    <a:lumMod val="95000"/>
                    <a:lumOff val="5000"/>
                  </a:schemeClr>
                </a:solidFill>
              </a:rPr>
              <a:t>menuitemcheckbox</a:t>
            </a:r>
            <a:r>
              <a:rPr lang="en-US" sz="2800" dirty="0">
                <a:solidFill>
                  <a:schemeClr val="tx1">
                    <a:lumMod val="95000"/>
                    <a:lumOff val="5000"/>
                  </a:schemeClr>
                </a:solidFill>
              </a:rPr>
              <a:t>, radio, </a:t>
            </a:r>
            <a:r>
              <a:rPr lang="en-US" sz="2800" dirty="0" err="1">
                <a:solidFill>
                  <a:schemeClr val="tx1">
                    <a:lumMod val="95000"/>
                    <a:lumOff val="5000"/>
                  </a:schemeClr>
                </a:solidFill>
              </a:rPr>
              <a:t>menuitemradio</a:t>
            </a:r>
            <a:r>
              <a:rPr lang="en-US" sz="2800" dirty="0">
                <a:solidFill>
                  <a:schemeClr val="tx1">
                    <a:lumMod val="95000"/>
                    <a:lumOff val="5000"/>
                  </a:schemeClr>
                </a:solidFill>
              </a:rPr>
              <a:t>, </a:t>
            </a:r>
            <a:r>
              <a:rPr lang="en-US" sz="2800" dirty="0" err="1">
                <a:solidFill>
                  <a:schemeClr val="tx1">
                    <a:lumMod val="95000"/>
                    <a:lumOff val="5000"/>
                  </a:schemeClr>
                </a:solidFill>
              </a:rPr>
              <a:t>treeitem</a:t>
            </a:r>
            <a:r>
              <a:rPr lang="en-US" sz="2800" dirty="0">
                <a:solidFill>
                  <a:schemeClr val="tx1">
                    <a:lumMod val="95000"/>
                    <a:lumOff val="5000"/>
                  </a:schemeClr>
                </a:solidFill>
              </a:rPr>
              <a:t>.</a:t>
            </a:r>
          </a:p>
          <a:p>
            <a:pPr lvl="3" eaLnBrk="1" hangingPunct="1">
              <a:spcBef>
                <a:spcPts val="1200"/>
              </a:spcBef>
            </a:pPr>
            <a:r>
              <a:rPr lang="en-US" sz="2800" dirty="0">
                <a:solidFill>
                  <a:schemeClr val="tx1">
                    <a:lumMod val="95000"/>
                    <a:lumOff val="5000"/>
                  </a:schemeClr>
                </a:solidFill>
              </a:rPr>
              <a:t>Values:  true, false, </a:t>
            </a:r>
            <a:r>
              <a:rPr lang="en-US" sz="2800" dirty="0" smtClean="0">
                <a:solidFill>
                  <a:schemeClr val="tx1">
                    <a:lumMod val="95000"/>
                    <a:lumOff val="5000"/>
                  </a:schemeClr>
                </a:solidFill>
              </a:rPr>
              <a:t>mixed (tri-state).</a:t>
            </a:r>
          </a:p>
          <a:p>
            <a:pPr lvl="1" eaLnBrk="1" hangingPunct="1">
              <a:spcBef>
                <a:spcPts val="1200"/>
              </a:spcBef>
            </a:pPr>
            <a:endParaRPr lang="en-US"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37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a:solidFill>
                  <a:schemeClr val="tx1">
                    <a:lumMod val="95000"/>
                    <a:lumOff val="5000"/>
                  </a:schemeClr>
                </a:solidFill>
              </a:rPr>
              <a:t>Odd thing to talk about</a:t>
            </a:r>
            <a:r>
              <a:rPr lang="en-US" sz="2800" dirty="0" smtClean="0">
                <a:solidFill>
                  <a:schemeClr val="tx1">
                    <a:lumMod val="95000"/>
                    <a:lumOff val="5000"/>
                  </a:schemeClr>
                </a:solidFill>
              </a:rPr>
              <a:t>…</a:t>
            </a:r>
          </a:p>
          <a:p>
            <a:pPr lvl="1" eaLnBrk="1" hangingPunct="1">
              <a:spcBef>
                <a:spcPts val="1200"/>
              </a:spcBef>
            </a:pPr>
            <a:r>
              <a:rPr lang="en-US" sz="2800" dirty="0" smtClean="0">
                <a:solidFill>
                  <a:schemeClr val="tx1">
                    <a:lumMod val="95000"/>
                    <a:lumOff val="5000"/>
                  </a:schemeClr>
                </a:solidFill>
              </a:rPr>
              <a:t>Cannot manipulate Accessibility API using JavaScript.</a:t>
            </a:r>
          </a:p>
          <a:p>
            <a:pPr lvl="1" eaLnBrk="1" hangingPunct="1">
              <a:spcBef>
                <a:spcPts val="1200"/>
              </a:spcBef>
            </a:pPr>
            <a:r>
              <a:rPr lang="en-US" sz="2800" dirty="0" smtClean="0">
                <a:solidFill>
                  <a:schemeClr val="tx1">
                    <a:lumMod val="95000"/>
                    <a:lumOff val="5000"/>
                  </a:schemeClr>
                </a:solidFill>
              </a:rPr>
              <a:t>Cannot bind to it from within user agent’s JS interpreter.</a:t>
            </a:r>
          </a:p>
          <a:p>
            <a:pPr eaLnBrk="1" hangingPunct="1">
              <a:spcBef>
                <a:spcPts val="1200"/>
              </a:spcBef>
            </a:pPr>
            <a:r>
              <a:rPr lang="en-US" sz="2800" dirty="0" smtClean="0">
                <a:solidFill>
                  <a:schemeClr val="tx1">
                    <a:lumMod val="95000"/>
                    <a:lumOff val="5000"/>
                  </a:schemeClr>
                </a:solidFill>
              </a:rPr>
              <a:t>Why talk about it in the context of JavaScript and </a:t>
            </a:r>
            <a:r>
              <a:rPr lang="en-US" sz="2800" dirty="0" err="1" smtClean="0">
                <a:solidFill>
                  <a:schemeClr val="tx1">
                    <a:lumMod val="95000"/>
                    <a:lumOff val="5000"/>
                  </a:schemeClr>
                </a:solidFill>
              </a:rPr>
              <a:t>jQuery</a:t>
            </a:r>
            <a:r>
              <a:rPr lang="en-US" sz="2800" dirty="0" smtClean="0">
                <a:solidFill>
                  <a:schemeClr val="tx1">
                    <a:lumMod val="95000"/>
                    <a:lumOff val="5000"/>
                  </a:schemeClr>
                </a:solidFill>
              </a:rPr>
              <a:t>?</a:t>
            </a:r>
          </a:p>
          <a:p>
            <a:pPr lvl="1" eaLnBrk="1" hangingPunct="1">
              <a:spcBef>
                <a:spcPts val="1200"/>
              </a:spcBef>
            </a:pPr>
            <a:r>
              <a:rPr lang="en-US" sz="2800" dirty="0" smtClean="0">
                <a:solidFill>
                  <a:schemeClr val="tx1">
                    <a:lumMod val="95000"/>
                    <a:lumOff val="5000"/>
                  </a:schemeClr>
                </a:solidFill>
              </a:rPr>
              <a:t>It is what ARIA markup is for.</a:t>
            </a:r>
          </a:p>
          <a:p>
            <a:pPr lvl="1" eaLnBrk="1" hangingPunct="1">
              <a:spcBef>
                <a:spcPts val="1200"/>
              </a:spcBef>
            </a:pPr>
            <a:r>
              <a:rPr lang="en-US" sz="2800" dirty="0" smtClean="0">
                <a:solidFill>
                  <a:schemeClr val="tx1">
                    <a:lumMod val="95000"/>
                    <a:lumOff val="5000"/>
                  </a:schemeClr>
                </a:solidFill>
              </a:rPr>
              <a:t>It is what Assistive Technologies (ATs) use.</a:t>
            </a:r>
          </a:p>
          <a:p>
            <a:pPr lvl="1" eaLnBrk="1" hangingPunct="1">
              <a:spcBef>
                <a:spcPts val="1200"/>
              </a:spcBef>
            </a:pPr>
            <a:r>
              <a:rPr lang="en-US" sz="2800" dirty="0" smtClean="0">
                <a:solidFill>
                  <a:schemeClr val="tx1">
                    <a:lumMod val="95000"/>
                    <a:lumOff val="5000"/>
                  </a:schemeClr>
                </a:solidFill>
              </a:rPr>
              <a:t>“I added ARIA, but the screen reader isn’t using it”.</a:t>
            </a:r>
          </a:p>
          <a:p>
            <a:pPr eaLnBrk="1" hangingPunct="1">
              <a:spcBef>
                <a:spcPts val="1200"/>
              </a:spcBef>
            </a:pPr>
            <a:r>
              <a:rPr lang="en-US" sz="2800" dirty="0" smtClean="0">
                <a:solidFill>
                  <a:schemeClr val="tx1">
                    <a:lumMod val="95000"/>
                    <a:lumOff val="5000"/>
                  </a:schemeClr>
                </a:solidFill>
              </a:rPr>
              <a:t>Accessibility API is very useful to know about.</a:t>
            </a:r>
          </a:p>
          <a:p>
            <a:pPr lvl="1" eaLnBrk="1" hangingPunct="1">
              <a:spcBef>
                <a:spcPts val="1200"/>
              </a:spcBef>
            </a:pPr>
            <a:r>
              <a:rPr lang="en-US" sz="2800" dirty="0" smtClean="0">
                <a:solidFill>
                  <a:schemeClr val="tx1">
                    <a:lumMod val="95000"/>
                    <a:lumOff val="5000"/>
                  </a:schemeClr>
                </a:solidFill>
              </a:rPr>
              <a:t>Use an inspector tool to see how ARIA attributes are exposed to ATs.</a:t>
            </a:r>
          </a:p>
          <a:p>
            <a:pPr marL="0" indent="0" eaLnBrk="1" hangingPunct="1">
              <a:spcBef>
                <a:spcPts val="1200"/>
              </a:spcBef>
              <a:buNone/>
            </a:pPr>
            <a:endParaRPr lang="en-US"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839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(Very) Brief Introduction to ARIA Markup</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States/Properties (aria-*)</a:t>
            </a:r>
          </a:p>
          <a:p>
            <a:pPr lvl="1" eaLnBrk="1" hangingPunct="1">
              <a:spcBef>
                <a:spcPts val="1200"/>
              </a:spcBef>
            </a:pPr>
            <a:r>
              <a:rPr lang="en-US" sz="2800" dirty="0" smtClean="0">
                <a:solidFill>
                  <a:schemeClr val="tx1">
                    <a:lumMod val="95000"/>
                    <a:lumOff val="5000"/>
                  </a:schemeClr>
                </a:solidFill>
              </a:rPr>
              <a:t>Widget</a:t>
            </a:r>
            <a:endParaRPr lang="en-US" sz="2800" dirty="0">
              <a:solidFill>
                <a:schemeClr val="tx1">
                  <a:lumMod val="95000"/>
                  <a:lumOff val="5000"/>
                </a:schemeClr>
              </a:solidFill>
            </a:endParaRPr>
          </a:p>
          <a:p>
            <a:pPr lvl="2" eaLnBrk="1" hangingPunct="1">
              <a:spcBef>
                <a:spcPts val="1200"/>
              </a:spcBef>
            </a:pPr>
            <a:r>
              <a:rPr lang="en-US" sz="2800" dirty="0" smtClean="0">
                <a:solidFill>
                  <a:schemeClr val="tx1">
                    <a:lumMod val="95000"/>
                    <a:lumOff val="5000"/>
                  </a:schemeClr>
                </a:solidFill>
              </a:rPr>
              <a:t>Global: aria-label, aria-</a:t>
            </a:r>
            <a:r>
              <a:rPr lang="en-US" sz="2800" dirty="0" err="1" smtClean="0">
                <a:solidFill>
                  <a:schemeClr val="tx1">
                    <a:lumMod val="95000"/>
                    <a:lumOff val="5000"/>
                  </a:schemeClr>
                </a:solidFill>
              </a:rPr>
              <a:t>haspopup</a:t>
            </a:r>
            <a:r>
              <a:rPr lang="en-US" sz="2800" dirty="0" smtClean="0">
                <a:solidFill>
                  <a:schemeClr val="tx1">
                    <a:lumMod val="95000"/>
                    <a:lumOff val="5000"/>
                  </a:schemeClr>
                </a:solidFill>
              </a:rPr>
              <a:t>, …</a:t>
            </a:r>
            <a:endParaRPr lang="en-US" sz="2800" dirty="0">
              <a:solidFill>
                <a:schemeClr val="tx1">
                  <a:lumMod val="95000"/>
                  <a:lumOff val="5000"/>
                </a:schemeClr>
              </a:solidFill>
            </a:endParaRPr>
          </a:p>
          <a:p>
            <a:pPr lvl="2" eaLnBrk="1" hangingPunct="1">
              <a:spcBef>
                <a:spcPts val="1200"/>
              </a:spcBef>
            </a:pPr>
            <a:r>
              <a:rPr lang="en-US" sz="2800" dirty="0" smtClean="0">
                <a:solidFill>
                  <a:schemeClr val="tx1">
                    <a:lumMod val="95000"/>
                    <a:lumOff val="5000"/>
                  </a:schemeClr>
                </a:solidFill>
              </a:rPr>
              <a:t>aria</a:t>
            </a:r>
            <a:r>
              <a:rPr lang="en-US" sz="2800" dirty="0">
                <a:solidFill>
                  <a:schemeClr val="tx1">
                    <a:lumMod val="95000"/>
                    <a:lumOff val="5000"/>
                  </a:schemeClr>
                </a:solidFill>
              </a:rPr>
              <a:t>-checked: option, checkbox, </a:t>
            </a:r>
            <a:r>
              <a:rPr lang="en-US" sz="2800" dirty="0" err="1">
                <a:solidFill>
                  <a:schemeClr val="tx1">
                    <a:lumMod val="95000"/>
                    <a:lumOff val="5000"/>
                  </a:schemeClr>
                </a:solidFill>
              </a:rPr>
              <a:t>menuitemcheckbox</a:t>
            </a:r>
            <a:r>
              <a:rPr lang="en-US" sz="2800" dirty="0">
                <a:solidFill>
                  <a:schemeClr val="tx1">
                    <a:lumMod val="95000"/>
                    <a:lumOff val="5000"/>
                  </a:schemeClr>
                </a:solidFill>
              </a:rPr>
              <a:t>, radio, </a:t>
            </a:r>
            <a:r>
              <a:rPr lang="en-US" sz="2800" dirty="0" err="1">
                <a:solidFill>
                  <a:schemeClr val="tx1">
                    <a:lumMod val="95000"/>
                    <a:lumOff val="5000"/>
                  </a:schemeClr>
                </a:solidFill>
              </a:rPr>
              <a:t>menuitemradio</a:t>
            </a:r>
            <a:r>
              <a:rPr lang="en-US" sz="2800" dirty="0">
                <a:solidFill>
                  <a:schemeClr val="tx1">
                    <a:lumMod val="95000"/>
                    <a:lumOff val="5000"/>
                  </a:schemeClr>
                </a:solidFill>
              </a:rPr>
              <a:t>, </a:t>
            </a:r>
            <a:r>
              <a:rPr lang="en-US" sz="2800" dirty="0" err="1">
                <a:solidFill>
                  <a:schemeClr val="tx1">
                    <a:lumMod val="95000"/>
                    <a:lumOff val="5000"/>
                  </a:schemeClr>
                </a:solidFill>
              </a:rPr>
              <a:t>treeitem</a:t>
            </a:r>
            <a:r>
              <a:rPr lang="en-US" sz="2800" dirty="0">
                <a:solidFill>
                  <a:schemeClr val="tx1">
                    <a:lumMod val="95000"/>
                    <a:lumOff val="5000"/>
                  </a:schemeClr>
                </a:solidFill>
              </a:rPr>
              <a:t>.</a:t>
            </a:r>
          </a:p>
          <a:p>
            <a:pPr lvl="3" eaLnBrk="1" hangingPunct="1">
              <a:spcBef>
                <a:spcPts val="1200"/>
              </a:spcBef>
            </a:pPr>
            <a:r>
              <a:rPr lang="en-US" sz="2800" dirty="0">
                <a:solidFill>
                  <a:schemeClr val="tx1">
                    <a:lumMod val="95000"/>
                    <a:lumOff val="5000"/>
                  </a:schemeClr>
                </a:solidFill>
              </a:rPr>
              <a:t>Values:  true, false, </a:t>
            </a:r>
            <a:r>
              <a:rPr lang="en-US" sz="2800" dirty="0" smtClean="0">
                <a:solidFill>
                  <a:schemeClr val="tx1">
                    <a:lumMod val="95000"/>
                    <a:lumOff val="5000"/>
                  </a:schemeClr>
                </a:solidFill>
              </a:rPr>
              <a:t>mixed (tri-state).</a:t>
            </a:r>
            <a:endParaRPr lang="en-US" sz="2800" dirty="0">
              <a:solidFill>
                <a:schemeClr val="tx1">
                  <a:lumMod val="95000"/>
                  <a:lumOff val="5000"/>
                </a:schemeClr>
              </a:solidFill>
            </a:endParaRPr>
          </a:p>
          <a:p>
            <a:pPr lvl="1" eaLnBrk="1" hangingPunct="1">
              <a:spcBef>
                <a:spcPts val="1200"/>
              </a:spcBef>
            </a:pPr>
            <a:r>
              <a:rPr lang="en-US" sz="2800" dirty="0" smtClean="0">
                <a:solidFill>
                  <a:schemeClr val="tx1">
                    <a:lumMod val="95000"/>
                    <a:lumOff val="5000"/>
                  </a:schemeClr>
                </a:solidFill>
              </a:rPr>
              <a:t>Relationships:</a:t>
            </a:r>
          </a:p>
          <a:p>
            <a:pPr lvl="2" eaLnBrk="1" hangingPunct="1">
              <a:spcBef>
                <a:spcPts val="1200"/>
              </a:spcBef>
            </a:pPr>
            <a:r>
              <a:rPr lang="en-US" sz="2800" dirty="0">
                <a:solidFill>
                  <a:schemeClr val="tx1">
                    <a:lumMod val="95000"/>
                    <a:lumOff val="5000"/>
                  </a:schemeClr>
                </a:solidFill>
              </a:rPr>
              <a:t>a</a:t>
            </a:r>
            <a:r>
              <a:rPr lang="en-US" sz="2800" dirty="0" smtClean="0">
                <a:solidFill>
                  <a:schemeClr val="tx1">
                    <a:lumMod val="95000"/>
                    <a:lumOff val="5000"/>
                  </a:schemeClr>
                </a:solidFill>
              </a:rPr>
              <a:t>ria-owns (global).</a:t>
            </a:r>
          </a:p>
          <a:p>
            <a:pPr lvl="2" eaLnBrk="1" hangingPunct="1">
              <a:spcBef>
                <a:spcPts val="1200"/>
              </a:spcBef>
            </a:pPr>
            <a:r>
              <a:rPr lang="en-US" sz="2800" dirty="0">
                <a:solidFill>
                  <a:schemeClr val="tx1">
                    <a:lumMod val="95000"/>
                    <a:lumOff val="5000"/>
                  </a:schemeClr>
                </a:solidFill>
              </a:rPr>
              <a:t>a</a:t>
            </a:r>
            <a:r>
              <a:rPr lang="en-US" sz="2800" dirty="0" smtClean="0">
                <a:solidFill>
                  <a:schemeClr val="tx1">
                    <a:lumMod val="95000"/>
                    <a:lumOff val="5000"/>
                  </a:schemeClr>
                </a:solidFill>
              </a:rPr>
              <a:t>ria-</a:t>
            </a:r>
            <a:r>
              <a:rPr lang="en-US" sz="2800" dirty="0" err="1" smtClean="0">
                <a:solidFill>
                  <a:schemeClr val="tx1">
                    <a:lumMod val="95000"/>
                    <a:lumOff val="5000"/>
                  </a:schemeClr>
                </a:solidFill>
              </a:rPr>
              <a:t>posinset</a:t>
            </a:r>
            <a:r>
              <a:rPr lang="en-US" sz="2800" dirty="0" smtClean="0">
                <a:solidFill>
                  <a:schemeClr val="tx1">
                    <a:lumMod val="95000"/>
                    <a:lumOff val="5000"/>
                  </a:schemeClr>
                </a:solidFill>
              </a:rPr>
              <a:t>, aria-</a:t>
            </a:r>
            <a:r>
              <a:rPr lang="en-US" sz="2800" dirty="0" err="1" smtClean="0">
                <a:solidFill>
                  <a:schemeClr val="tx1">
                    <a:lumMod val="95000"/>
                    <a:lumOff val="5000"/>
                  </a:schemeClr>
                </a:solidFill>
              </a:rPr>
              <a:t>setsize</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listitem</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treeitem</a:t>
            </a:r>
            <a:r>
              <a:rPr lang="en-US" sz="2800" dirty="0" smtClean="0">
                <a:solidFill>
                  <a:schemeClr val="tx1">
                    <a:lumMod val="95000"/>
                    <a:lumOff val="5000"/>
                  </a:schemeClr>
                </a:solidFill>
              </a:rPr>
              <a:t>, option.</a:t>
            </a:r>
          </a:p>
          <a:p>
            <a:pPr lvl="3" eaLnBrk="1" hangingPunct="1">
              <a:spcBef>
                <a:spcPts val="1200"/>
              </a:spcBef>
            </a:pPr>
            <a:r>
              <a:rPr lang="en-US" sz="2800" dirty="0" smtClean="0">
                <a:solidFill>
                  <a:schemeClr val="tx1">
                    <a:lumMod val="95000"/>
                    <a:lumOff val="5000"/>
                  </a:schemeClr>
                </a:solidFill>
              </a:rPr>
              <a:t>Can be used in dynamically loaded tree where not all of the items are present at once.</a:t>
            </a:r>
            <a:endParaRPr lang="en-US" sz="2800" dirty="0">
              <a:solidFill>
                <a:schemeClr val="tx1">
                  <a:lumMod val="95000"/>
                  <a:lumOff val="5000"/>
                </a:schemeClr>
              </a:solidFill>
            </a:endParaRPr>
          </a:p>
          <a:p>
            <a:pPr lvl="1" eaLnBrk="1" hangingPunct="1">
              <a:spcBef>
                <a:spcPts val="1200"/>
              </a:spcBef>
            </a:pPr>
            <a:endParaRPr lang="en-US"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096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(Very) Brief Introduction to ARIA Markup</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States/Properties (aria-*)</a:t>
            </a:r>
          </a:p>
          <a:p>
            <a:pPr lvl="1" eaLnBrk="1" hangingPunct="1">
              <a:spcBef>
                <a:spcPts val="1200"/>
              </a:spcBef>
            </a:pPr>
            <a:r>
              <a:rPr lang="en-US" sz="2800" dirty="0" smtClean="0">
                <a:solidFill>
                  <a:schemeClr val="tx1">
                    <a:lumMod val="95000"/>
                    <a:lumOff val="5000"/>
                  </a:schemeClr>
                </a:solidFill>
              </a:rPr>
              <a:t>Live </a:t>
            </a:r>
            <a:r>
              <a:rPr lang="en-US" sz="2800" dirty="0">
                <a:solidFill>
                  <a:schemeClr val="tx1">
                    <a:lumMod val="95000"/>
                    <a:lumOff val="5000"/>
                  </a:schemeClr>
                </a:solidFill>
              </a:rPr>
              <a:t>region </a:t>
            </a:r>
            <a:r>
              <a:rPr lang="en-US" sz="2800" dirty="0" smtClean="0">
                <a:solidFill>
                  <a:schemeClr val="tx1">
                    <a:lumMod val="95000"/>
                    <a:lumOff val="5000"/>
                  </a:schemeClr>
                </a:solidFill>
              </a:rPr>
              <a:t>(global</a:t>
            </a:r>
            <a:r>
              <a:rPr lang="en-US" sz="2800" dirty="0">
                <a:solidFill>
                  <a:schemeClr val="tx1">
                    <a:lumMod val="95000"/>
                    <a:lumOff val="5000"/>
                  </a:schemeClr>
                </a:solidFill>
              </a:rPr>
              <a:t>):</a:t>
            </a:r>
          </a:p>
          <a:p>
            <a:pPr lvl="2" eaLnBrk="1" hangingPunct="1">
              <a:spcBef>
                <a:spcPts val="1200"/>
              </a:spcBef>
            </a:pPr>
            <a:r>
              <a:rPr lang="en-US" sz="2800" dirty="0">
                <a:solidFill>
                  <a:schemeClr val="tx1">
                    <a:lumMod val="95000"/>
                    <a:lumOff val="5000"/>
                  </a:schemeClr>
                </a:solidFill>
              </a:rPr>
              <a:t>aria-live, aria-</a:t>
            </a:r>
            <a:r>
              <a:rPr lang="en-US" sz="2800" dirty="0" smtClean="0">
                <a:solidFill>
                  <a:schemeClr val="tx1">
                    <a:lumMod val="95000"/>
                    <a:lumOff val="5000"/>
                  </a:schemeClr>
                </a:solidFill>
              </a:rPr>
              <a:t>busy, </a:t>
            </a:r>
            <a:r>
              <a:rPr lang="en-US" sz="2800" dirty="0">
                <a:solidFill>
                  <a:schemeClr val="tx1">
                    <a:lumMod val="95000"/>
                    <a:lumOff val="5000"/>
                  </a:schemeClr>
                </a:solidFill>
              </a:rPr>
              <a:t>aria-atomic, aria-relevant</a:t>
            </a:r>
            <a:r>
              <a:rPr lang="en-US" sz="2800" dirty="0" smtClean="0">
                <a:solidFill>
                  <a:schemeClr val="tx1">
                    <a:lumMod val="95000"/>
                    <a:lumOff val="5000"/>
                  </a:schemeClr>
                </a:solidFill>
              </a:rPr>
              <a:t>.</a:t>
            </a:r>
          </a:p>
          <a:p>
            <a:pPr lvl="3" eaLnBrk="1" hangingPunct="1">
              <a:spcBef>
                <a:spcPts val="1200"/>
              </a:spcBef>
            </a:pPr>
            <a:r>
              <a:rPr lang="en-US" sz="2800" dirty="0" smtClean="0">
                <a:solidFill>
                  <a:schemeClr val="tx1">
                    <a:lumMod val="95000"/>
                    <a:lumOff val="5000"/>
                  </a:schemeClr>
                </a:solidFill>
              </a:rPr>
              <a:t>aria-live == (region-is-live &amp;&amp; how polite)</a:t>
            </a:r>
          </a:p>
          <a:p>
            <a:pPr lvl="3" eaLnBrk="1" hangingPunct="1">
              <a:spcBef>
                <a:spcPts val="1200"/>
              </a:spcBef>
            </a:pPr>
            <a:r>
              <a:rPr lang="en-US" sz="2800" smtClean="0">
                <a:solidFill>
                  <a:schemeClr val="tx1">
                    <a:lumMod val="95000"/>
                    <a:lumOff val="5000"/>
                  </a:schemeClr>
                </a:solidFill>
              </a:rPr>
              <a:t>off</a:t>
            </a:r>
            <a:r>
              <a:rPr lang="en-US" sz="2800" dirty="0" smtClean="0">
                <a:solidFill>
                  <a:schemeClr val="tx1">
                    <a:lumMod val="95000"/>
                    <a:lumOff val="5000"/>
                  </a:schemeClr>
                </a:solidFill>
              </a:rPr>
              <a:t>:  updates not reported by AT unless focus is on region.</a:t>
            </a:r>
          </a:p>
          <a:p>
            <a:pPr lvl="3" eaLnBrk="1" hangingPunct="1">
              <a:spcBef>
                <a:spcPts val="1200"/>
              </a:spcBef>
            </a:pPr>
            <a:r>
              <a:rPr lang="en-US" sz="2800" dirty="0" smtClean="0">
                <a:solidFill>
                  <a:schemeClr val="tx1">
                    <a:lumMod val="95000"/>
                    <a:lumOff val="5000"/>
                  </a:schemeClr>
                </a:solidFill>
              </a:rPr>
              <a:t>polite:  updates reported at next graceful opportunity – don’t interrupt.</a:t>
            </a:r>
          </a:p>
          <a:p>
            <a:pPr lvl="3" eaLnBrk="1" hangingPunct="1">
              <a:spcBef>
                <a:spcPts val="1200"/>
              </a:spcBef>
            </a:pPr>
            <a:r>
              <a:rPr lang="en-US" sz="2800" dirty="0" smtClean="0">
                <a:solidFill>
                  <a:schemeClr val="tx1">
                    <a:lumMod val="95000"/>
                    <a:lumOff val="5000"/>
                  </a:schemeClr>
                </a:solidFill>
              </a:rPr>
              <a:t>assertive: updates reported immediately.</a:t>
            </a:r>
          </a:p>
          <a:p>
            <a:pPr lvl="1" eaLnBrk="1" hangingPunct="1">
              <a:spcBef>
                <a:spcPts val="1200"/>
              </a:spcBef>
            </a:pPr>
            <a:r>
              <a:rPr lang="en-US" sz="2800" dirty="0" smtClean="0">
                <a:solidFill>
                  <a:schemeClr val="tx1">
                    <a:lumMod val="95000"/>
                    <a:lumOff val="5000"/>
                  </a:schemeClr>
                </a:solidFill>
              </a:rPr>
              <a:t>Drag</a:t>
            </a:r>
            <a:r>
              <a:rPr lang="en-US" sz="2800" dirty="0">
                <a:solidFill>
                  <a:schemeClr val="tx1">
                    <a:lumMod val="95000"/>
                    <a:lumOff val="5000"/>
                  </a:schemeClr>
                </a:solidFill>
              </a:rPr>
              <a:t>-and-drop (global):</a:t>
            </a:r>
          </a:p>
          <a:p>
            <a:pPr lvl="2" eaLnBrk="1" hangingPunct="1">
              <a:spcBef>
                <a:spcPts val="1200"/>
              </a:spcBef>
            </a:pPr>
            <a:r>
              <a:rPr lang="en-US" sz="2800" dirty="0">
                <a:solidFill>
                  <a:schemeClr val="tx1">
                    <a:lumMod val="95000"/>
                    <a:lumOff val="5000"/>
                  </a:schemeClr>
                </a:solidFill>
              </a:rPr>
              <a:t>aria-grabbed, aria-</a:t>
            </a:r>
            <a:r>
              <a:rPr lang="en-US" sz="2800" dirty="0" err="1">
                <a:solidFill>
                  <a:schemeClr val="tx1">
                    <a:lumMod val="95000"/>
                    <a:lumOff val="5000"/>
                  </a:schemeClr>
                </a:solidFill>
              </a:rPr>
              <a:t>dropeffect</a:t>
            </a:r>
            <a:r>
              <a:rPr lang="en-US" sz="2800" dirty="0">
                <a:solidFill>
                  <a:schemeClr val="tx1">
                    <a:lumMod val="95000"/>
                    <a:lumOff val="5000"/>
                  </a:schemeClr>
                </a:solidFill>
              </a:rPr>
              <a:t> (on targets).</a:t>
            </a:r>
          </a:p>
          <a:p>
            <a:pPr lvl="1" eaLnBrk="1" hangingPunct="1">
              <a:spcBef>
                <a:spcPts val="1200"/>
              </a:spcBef>
            </a:pPr>
            <a:endParaRPr lang="en-US"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462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AAPI Inspection tools.</a:t>
            </a:r>
            <a:endParaRPr lang="en-US" sz="2800" dirty="0">
              <a:solidFill>
                <a:schemeClr val="tx1">
                  <a:lumMod val="95000"/>
                  <a:lumOff val="5000"/>
                </a:schemeClr>
              </a:solidFill>
            </a:endParaRPr>
          </a:p>
          <a:p>
            <a:pPr lvl="1" eaLnBrk="1" hangingPunct="1">
              <a:spcBef>
                <a:spcPts val="1200"/>
              </a:spcBef>
            </a:pPr>
            <a:r>
              <a:rPr lang="en-US" sz="2800" dirty="0" smtClean="0">
                <a:solidFill>
                  <a:schemeClr val="tx1">
                    <a:lumMod val="95000"/>
                    <a:lumOff val="5000"/>
                  </a:schemeClr>
                </a:solidFill>
              </a:rPr>
              <a:t> DOM Inspector (FF plugin):</a:t>
            </a:r>
          </a:p>
          <a:p>
            <a:pPr lvl="2" eaLnBrk="1" hangingPunct="1">
              <a:spcBef>
                <a:spcPts val="1200"/>
              </a:spcBef>
            </a:pPr>
            <a:r>
              <a:rPr lang="en-US" sz="2800" dirty="0">
                <a:solidFill>
                  <a:schemeClr val="tx1">
                    <a:lumMod val="95000"/>
                    <a:lumOff val="5000"/>
                  </a:schemeClr>
                </a:solidFill>
                <a:hlinkClick r:id="rId3"/>
              </a:rPr>
              <a:t>https://addons.mozilla.org/en-US/firefox/addon/dom-inspector-</a:t>
            </a:r>
            <a:r>
              <a:rPr lang="en-US" sz="2800" dirty="0" smtClean="0">
                <a:solidFill>
                  <a:schemeClr val="tx1">
                    <a:lumMod val="95000"/>
                    <a:lumOff val="5000"/>
                  </a:schemeClr>
                </a:solidFill>
                <a:hlinkClick r:id="rId3"/>
              </a:rPr>
              <a:t>6622/</a:t>
            </a:r>
            <a:endParaRPr lang="en-US" sz="2800" dirty="0" smtClean="0">
              <a:solidFill>
                <a:schemeClr val="tx1">
                  <a:lumMod val="95000"/>
                  <a:lumOff val="5000"/>
                </a:schemeClr>
              </a:solidFill>
            </a:endParaRPr>
          </a:p>
          <a:p>
            <a:pPr lvl="1" eaLnBrk="1" hangingPunct="1">
              <a:spcBef>
                <a:spcPts val="1200"/>
              </a:spcBef>
            </a:pPr>
            <a:r>
              <a:rPr lang="en-US" sz="2800" dirty="0" err="1" smtClean="0">
                <a:solidFill>
                  <a:schemeClr val="tx1">
                    <a:lumMod val="95000"/>
                    <a:lumOff val="5000"/>
                  </a:schemeClr>
                </a:solidFill>
              </a:rPr>
              <a:t>Accprobe</a:t>
            </a:r>
            <a:r>
              <a:rPr lang="en-US" sz="2800" dirty="0" smtClean="0">
                <a:solidFill>
                  <a:schemeClr val="tx1">
                    <a:lumMod val="95000"/>
                    <a:lumOff val="5000"/>
                  </a:schemeClr>
                </a:solidFill>
              </a:rPr>
              <a:t> (Windows MSAA, IA2):</a:t>
            </a:r>
          </a:p>
          <a:p>
            <a:pPr lvl="2" eaLnBrk="1" hangingPunct="1">
              <a:spcBef>
                <a:spcPts val="1200"/>
              </a:spcBef>
            </a:pPr>
            <a:r>
              <a:rPr lang="en-US" sz="2800" dirty="0">
                <a:solidFill>
                  <a:schemeClr val="tx1">
                    <a:lumMod val="95000"/>
                    <a:lumOff val="5000"/>
                  </a:schemeClr>
                </a:solidFill>
                <a:hlinkClick r:id="rId4"/>
              </a:rPr>
              <a:t>http://accessibility.linuxfoundation.org/a11yweb/util/</a:t>
            </a:r>
            <a:r>
              <a:rPr lang="en-US" sz="2800" dirty="0" smtClean="0">
                <a:solidFill>
                  <a:schemeClr val="tx1">
                    <a:lumMod val="95000"/>
                    <a:lumOff val="5000"/>
                  </a:schemeClr>
                </a:solidFill>
                <a:hlinkClick r:id="rId4"/>
              </a:rPr>
              <a:t>accprobe/</a:t>
            </a:r>
            <a:endParaRPr lang="en-US" sz="2800" dirty="0" smtClean="0">
              <a:solidFill>
                <a:schemeClr val="tx1">
                  <a:lumMod val="95000"/>
                  <a:lumOff val="5000"/>
                </a:schemeClr>
              </a:solidFill>
            </a:endParaRPr>
          </a:p>
          <a:p>
            <a:pPr lvl="1" eaLnBrk="1" hangingPunct="1">
              <a:spcBef>
                <a:spcPts val="1200"/>
              </a:spcBef>
            </a:pPr>
            <a:r>
              <a:rPr lang="en-US" sz="2800" dirty="0" err="1" smtClean="0">
                <a:solidFill>
                  <a:schemeClr val="tx1">
                    <a:lumMod val="95000"/>
                    <a:lumOff val="5000"/>
                  </a:schemeClr>
                </a:solidFill>
              </a:rPr>
              <a:t>Accerciser</a:t>
            </a:r>
            <a:r>
              <a:rPr lang="en-US" sz="2800" dirty="0" smtClean="0">
                <a:solidFill>
                  <a:schemeClr val="tx1">
                    <a:lumMod val="95000"/>
                    <a:lumOff val="5000"/>
                  </a:schemeClr>
                </a:solidFill>
              </a:rPr>
              <a:t> (GNOME/Linux ATK/AT-SPI):</a:t>
            </a:r>
          </a:p>
          <a:p>
            <a:pPr lvl="2" eaLnBrk="1" hangingPunct="1">
              <a:spcBef>
                <a:spcPts val="1200"/>
              </a:spcBef>
            </a:pPr>
            <a:r>
              <a:rPr lang="en-US" sz="2800" dirty="0" smtClean="0">
                <a:solidFill>
                  <a:schemeClr val="tx1">
                    <a:lumMod val="95000"/>
                    <a:lumOff val="5000"/>
                  </a:schemeClr>
                </a:solidFill>
                <a:hlinkClick r:id="rId5"/>
              </a:rPr>
              <a:t>https://wiki.gnome.org/Accerciser</a:t>
            </a:r>
            <a:endParaRPr lang="en-US" sz="2800" dirty="0" smtClean="0">
              <a:solidFill>
                <a:schemeClr val="tx1">
                  <a:lumMod val="95000"/>
                  <a:lumOff val="5000"/>
                </a:schemeClr>
              </a:solidFill>
            </a:endParaRPr>
          </a:p>
          <a:p>
            <a:pPr lvl="1" eaLnBrk="1" hangingPunct="1">
              <a:spcBef>
                <a:spcPts val="1200"/>
              </a:spcBef>
            </a:pPr>
            <a:r>
              <a:rPr lang="en-US" sz="2800" dirty="0" smtClean="0">
                <a:solidFill>
                  <a:schemeClr val="tx1">
                    <a:lumMod val="95000"/>
                    <a:lumOff val="5000"/>
                  </a:schemeClr>
                </a:solidFill>
              </a:rPr>
              <a:t>Accessibility Inspector (Mac OS X AX):</a:t>
            </a:r>
          </a:p>
          <a:p>
            <a:pPr lvl="2" eaLnBrk="1" hangingPunct="1">
              <a:spcBef>
                <a:spcPts val="1200"/>
              </a:spcBef>
            </a:pPr>
            <a:r>
              <a:rPr lang="en-US" sz="2800" dirty="0" smtClean="0">
                <a:solidFill>
                  <a:schemeClr val="tx1">
                    <a:lumMod val="95000"/>
                    <a:lumOff val="5000"/>
                  </a:schemeClr>
                </a:solidFill>
                <a:hlinkClick r:id="rId6"/>
              </a:rPr>
              <a:t>https://developer.apple.com/library/mac/documentation/Accessibility/Conceptual/AccessibilityMacOSX/OSXAXTesting/OSXAXTestingApps.html</a:t>
            </a:r>
            <a:endParaRPr lang="pl-PL"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174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AAPI Inspection tools.</a:t>
            </a:r>
            <a:endParaRPr lang="en-US" sz="2800" dirty="0">
              <a:solidFill>
                <a:schemeClr val="tx1">
                  <a:lumMod val="95000"/>
                  <a:lumOff val="5000"/>
                </a:schemeClr>
              </a:solidFill>
            </a:endParaRPr>
          </a:p>
          <a:p>
            <a:pPr lvl="1" eaLnBrk="1" hangingPunct="1">
              <a:spcBef>
                <a:spcPts val="1200"/>
              </a:spcBef>
            </a:pPr>
            <a:r>
              <a:rPr lang="en-US" sz="2800" dirty="0" smtClean="0">
                <a:solidFill>
                  <a:schemeClr val="tx1">
                    <a:lumMod val="95000"/>
                    <a:lumOff val="5000"/>
                  </a:schemeClr>
                </a:solidFill>
              </a:rPr>
              <a:t> The </a:t>
            </a:r>
            <a:r>
              <a:rPr lang="en-US" sz="2800" dirty="0" err="1" smtClean="0">
                <a:solidFill>
                  <a:schemeClr val="tx1">
                    <a:lumMod val="95000"/>
                    <a:lumOff val="5000"/>
                  </a:schemeClr>
                </a:solidFill>
              </a:rPr>
              <a:t>Paciello</a:t>
            </a:r>
            <a:r>
              <a:rPr lang="en-US" sz="2800" dirty="0" smtClean="0">
                <a:solidFill>
                  <a:schemeClr val="tx1">
                    <a:lumMod val="95000"/>
                    <a:lumOff val="5000"/>
                  </a:schemeClr>
                </a:solidFill>
              </a:rPr>
              <a:t> Group’s </a:t>
            </a:r>
            <a:r>
              <a:rPr lang="en-US" sz="2800" dirty="0" err="1" smtClean="0">
                <a:solidFill>
                  <a:schemeClr val="tx1">
                    <a:lumMod val="95000"/>
                    <a:lumOff val="5000"/>
                  </a:schemeClr>
                </a:solidFill>
              </a:rPr>
              <a:t>AViewer</a:t>
            </a:r>
            <a:r>
              <a:rPr lang="en-US" sz="2800" dirty="0" smtClean="0">
                <a:solidFill>
                  <a:schemeClr val="tx1">
                    <a:lumMod val="95000"/>
                    <a:lumOff val="5000"/>
                  </a:schemeClr>
                </a:solidFill>
              </a:rPr>
              <a:t> (MSAA, IA2, UIA):</a:t>
            </a:r>
          </a:p>
          <a:p>
            <a:pPr lvl="3" eaLnBrk="1" hangingPunct="1">
              <a:spcBef>
                <a:spcPts val="1200"/>
              </a:spcBef>
            </a:pPr>
            <a:r>
              <a:rPr lang="en-US" sz="2800" dirty="0" smtClean="0">
                <a:solidFill>
                  <a:schemeClr val="tx1">
                    <a:lumMod val="95000"/>
                    <a:lumOff val="5000"/>
                  </a:schemeClr>
                </a:solidFill>
                <a:hlinkClick r:id="rId3"/>
              </a:rPr>
              <a:t>http://www.paciellogroup.com/resources/aviewer</a:t>
            </a:r>
            <a:endParaRPr lang="en-US"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5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W3C Standard (Candidate Recommendation).</a:t>
            </a:r>
            <a:endParaRPr lang="en-US" sz="2800" dirty="0">
              <a:solidFill>
                <a:schemeClr val="tx1">
                  <a:lumMod val="95000"/>
                  <a:lumOff val="5000"/>
                </a:schemeClr>
              </a:solidFill>
            </a:endParaRPr>
          </a:p>
          <a:p>
            <a:pPr lvl="1" eaLnBrk="1" hangingPunct="1">
              <a:spcBef>
                <a:spcPts val="1200"/>
              </a:spcBef>
            </a:pPr>
            <a:r>
              <a:rPr lang="en-US" sz="2800" dirty="0" smtClean="0">
                <a:solidFill>
                  <a:schemeClr val="tx1">
                    <a:lumMod val="95000"/>
                    <a:lumOff val="5000"/>
                  </a:schemeClr>
                </a:solidFill>
              </a:rPr>
              <a:t> Specification:</a:t>
            </a:r>
          </a:p>
          <a:p>
            <a:pPr lvl="2" eaLnBrk="1" hangingPunct="1">
              <a:spcBef>
                <a:spcPts val="1200"/>
              </a:spcBef>
            </a:pPr>
            <a:r>
              <a:rPr lang="en-US" sz="2800" dirty="0" smtClean="0">
                <a:solidFill>
                  <a:schemeClr val="tx1">
                    <a:lumMod val="95000"/>
                    <a:lumOff val="5000"/>
                  </a:schemeClr>
                </a:solidFill>
                <a:hlinkClick r:id="rId3"/>
              </a:rPr>
              <a:t>http</a:t>
            </a:r>
            <a:r>
              <a:rPr lang="en-US" sz="2800" dirty="0">
                <a:solidFill>
                  <a:schemeClr val="tx1">
                    <a:lumMod val="95000"/>
                    <a:lumOff val="5000"/>
                  </a:schemeClr>
                </a:solidFill>
                <a:hlinkClick r:id="rId3"/>
              </a:rPr>
              <a:t>://www.w3.org/WAI/PF/aria</a:t>
            </a:r>
            <a:r>
              <a:rPr lang="en-US" sz="2800" dirty="0" smtClean="0">
                <a:solidFill>
                  <a:schemeClr val="tx1">
                    <a:lumMod val="95000"/>
                    <a:lumOff val="5000"/>
                  </a:schemeClr>
                </a:solidFill>
                <a:hlinkClick r:id="rId3"/>
              </a:rPr>
              <a:t>/</a:t>
            </a:r>
            <a:endParaRPr lang="en-US" sz="2800" dirty="0">
              <a:solidFill>
                <a:schemeClr val="tx1">
                  <a:lumMod val="95000"/>
                  <a:lumOff val="5000"/>
                </a:schemeClr>
              </a:solidFill>
            </a:endParaRPr>
          </a:p>
          <a:p>
            <a:pPr lvl="1" eaLnBrk="1" hangingPunct="1">
              <a:spcBef>
                <a:spcPts val="1200"/>
              </a:spcBef>
            </a:pPr>
            <a:r>
              <a:rPr lang="en-US" sz="2800" dirty="0">
                <a:solidFill>
                  <a:schemeClr val="tx1">
                    <a:lumMod val="95000"/>
                    <a:lumOff val="5000"/>
                  </a:schemeClr>
                </a:solidFill>
              </a:rPr>
              <a:t>Authoring Practices Guide:</a:t>
            </a:r>
          </a:p>
          <a:p>
            <a:pPr lvl="2" eaLnBrk="1" hangingPunct="1">
              <a:spcBef>
                <a:spcPts val="1200"/>
              </a:spcBef>
            </a:pPr>
            <a:r>
              <a:rPr lang="en-US" sz="2800" dirty="0">
                <a:solidFill>
                  <a:schemeClr val="tx1">
                    <a:lumMod val="95000"/>
                    <a:lumOff val="5000"/>
                  </a:schemeClr>
                </a:solidFill>
                <a:hlinkClick r:id="rId4"/>
              </a:rPr>
              <a:t>http://www.w3.org/WAI/PF/aria-practices</a:t>
            </a:r>
            <a:r>
              <a:rPr lang="en-US" sz="2800" dirty="0" smtClean="0">
                <a:solidFill>
                  <a:schemeClr val="tx1">
                    <a:lumMod val="95000"/>
                    <a:lumOff val="5000"/>
                  </a:schemeClr>
                </a:solidFill>
                <a:hlinkClick r:id="rId4"/>
              </a:rPr>
              <a:t>/</a:t>
            </a:r>
            <a:endParaRPr lang="en-US" sz="2800" dirty="0" smtClean="0">
              <a:solidFill>
                <a:schemeClr val="tx1">
                  <a:lumMod val="95000"/>
                  <a:lumOff val="5000"/>
                </a:schemeClr>
              </a:solidFill>
            </a:endParaRPr>
          </a:p>
          <a:p>
            <a:pPr lvl="1" eaLnBrk="1" hangingPunct="1">
              <a:spcBef>
                <a:spcPts val="1200"/>
              </a:spcBef>
            </a:pPr>
            <a:r>
              <a:rPr lang="en-US" sz="2800" dirty="0" smtClean="0">
                <a:solidFill>
                  <a:schemeClr val="tx1">
                    <a:lumMod val="95000"/>
                    <a:lumOff val="5000"/>
                  </a:schemeClr>
                </a:solidFill>
              </a:rPr>
              <a:t>User Agent Implementation Guide:</a:t>
            </a:r>
          </a:p>
          <a:p>
            <a:pPr lvl="2" eaLnBrk="1" hangingPunct="1">
              <a:spcBef>
                <a:spcPts val="1200"/>
              </a:spcBef>
            </a:pPr>
            <a:r>
              <a:rPr lang="en-US" sz="2800" dirty="0" smtClean="0">
                <a:solidFill>
                  <a:schemeClr val="tx1">
                    <a:lumMod val="95000"/>
                    <a:lumOff val="5000"/>
                  </a:schemeClr>
                </a:solidFill>
              </a:rPr>
              <a:t>For </a:t>
            </a:r>
            <a:r>
              <a:rPr lang="en-US" sz="2800" dirty="0">
                <a:solidFill>
                  <a:schemeClr val="tx1">
                    <a:lumMod val="95000"/>
                    <a:lumOff val="5000"/>
                  </a:schemeClr>
                </a:solidFill>
              </a:rPr>
              <a:t>B</a:t>
            </a:r>
            <a:r>
              <a:rPr lang="en-US" sz="2800" dirty="0" smtClean="0">
                <a:solidFill>
                  <a:schemeClr val="tx1">
                    <a:lumMod val="95000"/>
                    <a:lumOff val="5000"/>
                  </a:schemeClr>
                </a:solidFill>
              </a:rPr>
              <a:t>rowser and AT vendors.</a:t>
            </a:r>
          </a:p>
          <a:p>
            <a:pPr lvl="2" eaLnBrk="1" hangingPunct="1">
              <a:spcBef>
                <a:spcPts val="1200"/>
              </a:spcBef>
            </a:pPr>
            <a:r>
              <a:rPr lang="en-US" sz="2800" dirty="0">
                <a:solidFill>
                  <a:schemeClr val="tx1">
                    <a:lumMod val="95000"/>
                    <a:lumOff val="5000"/>
                  </a:schemeClr>
                </a:solidFill>
                <a:hlinkClick r:id="rId5"/>
              </a:rPr>
              <a:t>http://www.w3.org/WAI/PF/aria-implementation</a:t>
            </a:r>
            <a:r>
              <a:rPr lang="en-US" sz="2800" dirty="0" smtClean="0">
                <a:solidFill>
                  <a:schemeClr val="tx1">
                    <a:lumMod val="95000"/>
                    <a:lumOff val="5000"/>
                  </a:schemeClr>
                </a:solidFill>
                <a:hlinkClick r:id="rId5"/>
              </a:rPr>
              <a:t>/</a:t>
            </a:r>
            <a:endParaRPr lang="en-US" sz="2800" dirty="0" smtClean="0">
              <a:solidFill>
                <a:schemeClr val="tx1">
                  <a:lumMod val="95000"/>
                  <a:lumOff val="5000"/>
                </a:schemeClr>
              </a:solidFill>
            </a:endParaRPr>
          </a:p>
          <a:p>
            <a:pPr lvl="1" eaLnBrk="1" hangingPunct="1">
              <a:spcBef>
                <a:spcPts val="1200"/>
              </a:spcBef>
            </a:pPr>
            <a:r>
              <a:rPr lang="en-US" sz="2800" dirty="0">
                <a:solidFill>
                  <a:schemeClr val="tx1">
                    <a:lumMod val="95000"/>
                    <a:lumOff val="5000"/>
                  </a:schemeClr>
                </a:solidFill>
              </a:rPr>
              <a:t>Using WAI-ARIA in </a:t>
            </a:r>
            <a:r>
              <a:rPr lang="en-US" sz="2800" dirty="0" smtClean="0">
                <a:solidFill>
                  <a:schemeClr val="tx1">
                    <a:lumMod val="95000"/>
                    <a:lumOff val="5000"/>
                  </a:schemeClr>
                </a:solidFill>
              </a:rPr>
              <a:t>HTML:</a:t>
            </a:r>
          </a:p>
          <a:p>
            <a:pPr lvl="2" eaLnBrk="1" hangingPunct="1">
              <a:spcBef>
                <a:spcPts val="1200"/>
              </a:spcBef>
            </a:pPr>
            <a:r>
              <a:rPr lang="pl-PL" sz="2800" dirty="0">
                <a:solidFill>
                  <a:schemeClr val="tx1">
                    <a:lumMod val="95000"/>
                    <a:lumOff val="5000"/>
                  </a:schemeClr>
                </a:solidFill>
                <a:hlinkClick r:id="rId6"/>
              </a:rPr>
              <a:t>http://www.w3.org/TR/2013/WD-aria-in-html-20130822</a:t>
            </a:r>
            <a:r>
              <a:rPr lang="pl-PL" sz="2800" dirty="0" smtClean="0">
                <a:solidFill>
                  <a:schemeClr val="tx1">
                    <a:lumMod val="95000"/>
                    <a:lumOff val="5000"/>
                  </a:schemeClr>
                </a:solidFill>
                <a:hlinkClick r:id="rId6"/>
              </a:rPr>
              <a:t>/</a:t>
            </a:r>
            <a:endParaRPr lang="pl-PL"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955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p:txBody>
          <a:bodyPr/>
          <a:lstStyle/>
          <a:p>
            <a:pPr eaLnBrk="1" hangingPunct="1"/>
            <a:r>
              <a:rPr lang="en-US" sz="4000" dirty="0" smtClean="0"/>
              <a:t>Thank You!</a:t>
            </a:r>
          </a:p>
        </p:txBody>
      </p:sp>
      <p:pic>
        <p:nvPicPr>
          <p:cNvPr id="44036" name="Picture 9"/>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showing a variety of individuals, some with wheelchairs, walkers, canes, et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2860675"/>
            <a:ext cx="830262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What is an Accessibility API?</a:t>
            </a:r>
          </a:p>
          <a:p>
            <a:pPr eaLnBrk="1" hangingPunct="1">
              <a:spcBef>
                <a:spcPts val="1200"/>
              </a:spcBef>
            </a:pPr>
            <a:r>
              <a:rPr lang="en-US" sz="2800" dirty="0" smtClean="0">
                <a:solidFill>
                  <a:schemeClr val="tx1">
                    <a:lumMod val="95000"/>
                    <a:lumOff val="5000"/>
                  </a:schemeClr>
                </a:solidFill>
              </a:rPr>
              <a:t>What is it for?</a:t>
            </a:r>
          </a:p>
          <a:p>
            <a:pPr eaLnBrk="1" hangingPunct="1">
              <a:spcBef>
                <a:spcPts val="1200"/>
              </a:spcBef>
            </a:pPr>
            <a:r>
              <a:rPr lang="en-US" sz="2800" dirty="0" smtClean="0">
                <a:solidFill>
                  <a:schemeClr val="tx1">
                    <a:lumMod val="95000"/>
                    <a:lumOff val="5000"/>
                  </a:schemeClr>
                </a:solidFill>
              </a:rPr>
              <a:t>How does ARIA fit into the picture?</a:t>
            </a:r>
          </a:p>
          <a:p>
            <a:pPr eaLnBrk="1" hangingPunct="1">
              <a:spcBef>
                <a:spcPts val="1200"/>
              </a:spcBef>
            </a:pPr>
            <a:r>
              <a:rPr lang="en-US" sz="2800" dirty="0" smtClean="0">
                <a:solidFill>
                  <a:schemeClr val="tx1">
                    <a:lumMod val="95000"/>
                    <a:lumOff val="5000"/>
                  </a:schemeClr>
                </a:solidFill>
              </a:rPr>
              <a:t>Why should I care?</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482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Accessibility API contains semantic information of what is running on the user’s desktop.</a:t>
            </a:r>
          </a:p>
          <a:p>
            <a:pPr lvl="1" eaLnBrk="1" hangingPunct="1">
              <a:spcBef>
                <a:spcPts val="1200"/>
              </a:spcBef>
            </a:pPr>
            <a:r>
              <a:rPr lang="en-US" sz="2800" dirty="0" smtClean="0">
                <a:solidFill>
                  <a:schemeClr val="tx1">
                    <a:lumMod val="95000"/>
                    <a:lumOff val="5000"/>
                  </a:schemeClr>
                </a:solidFill>
              </a:rPr>
              <a:t>“AAPI”</a:t>
            </a:r>
          </a:p>
          <a:p>
            <a:pPr lvl="1" eaLnBrk="1" hangingPunct="1">
              <a:spcBef>
                <a:spcPts val="1200"/>
              </a:spcBef>
            </a:pPr>
            <a:r>
              <a:rPr lang="en-US" sz="2800" dirty="0" smtClean="0">
                <a:solidFill>
                  <a:schemeClr val="tx1">
                    <a:lumMod val="95000"/>
                    <a:lumOff val="5000"/>
                  </a:schemeClr>
                </a:solidFill>
              </a:rPr>
              <a:t>“A11y API”</a:t>
            </a:r>
          </a:p>
          <a:p>
            <a:pPr eaLnBrk="1" hangingPunct="1">
              <a:spcBef>
                <a:spcPts val="1200"/>
              </a:spcBef>
            </a:pPr>
            <a:r>
              <a:rPr lang="en-US" sz="2800" dirty="0" smtClean="0">
                <a:solidFill>
                  <a:schemeClr val="tx1">
                    <a:lumMod val="95000"/>
                    <a:lumOff val="5000"/>
                  </a:schemeClr>
                </a:solidFill>
              </a:rPr>
              <a:t>Applications publish this information.</a:t>
            </a:r>
          </a:p>
          <a:p>
            <a:pPr eaLnBrk="1" hangingPunct="1">
              <a:spcBef>
                <a:spcPts val="1200"/>
              </a:spcBef>
            </a:pPr>
            <a:r>
              <a:rPr lang="en-US" sz="2800" dirty="0" smtClean="0">
                <a:solidFill>
                  <a:schemeClr val="tx1">
                    <a:lumMod val="95000"/>
                    <a:lumOff val="5000"/>
                  </a:schemeClr>
                </a:solidFill>
              </a:rPr>
              <a:t>Assistive Technologies relay the information to the user</a:t>
            </a:r>
            <a:r>
              <a:rPr lang="en-US" sz="2800" b="1" dirty="0" smtClean="0">
                <a:solidFill>
                  <a:schemeClr val="tx1">
                    <a:lumMod val="95000"/>
                    <a:lumOff val="5000"/>
                  </a:schemeClr>
                </a:solidFill>
              </a:rPr>
              <a:t>.</a:t>
            </a:r>
            <a:endParaRPr lang="en-US"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3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marL="0" indent="0" eaLnBrk="1" hangingPunct="1">
              <a:spcBef>
                <a:spcPts val="1200"/>
              </a:spcBef>
              <a:buNone/>
            </a:pPr>
            <a:r>
              <a:rPr lang="en-US" sz="2800" dirty="0" smtClean="0">
                <a:solidFill>
                  <a:schemeClr val="tx1">
                    <a:lumMod val="95000"/>
                    <a:lumOff val="5000"/>
                  </a:schemeClr>
                </a:solidFill>
              </a:rPr>
              <a:t>Desktop:</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esktop showing an application with a menubar.  The user has opened the &quot;Edit&quot; menu and navigated to the &quot;Copy&quot; menu item."/>
          <p:cNvPicPr>
            <a:picLocks/>
          </p:cNvPicPr>
          <p:nvPr/>
        </p:nvPicPr>
        <p:blipFill>
          <a:blip r:embed="rId4"/>
          <a:stretch>
            <a:fillRect/>
          </a:stretch>
        </p:blipFill>
        <p:spPr>
          <a:xfrm>
            <a:off x="525736" y="2860576"/>
            <a:ext cx="11952000" cy="6120000"/>
          </a:xfrm>
          <a:prstGeom prst="rect">
            <a:avLst/>
          </a:prstGeom>
        </p:spPr>
      </p:pic>
    </p:spTree>
    <p:extLst>
      <p:ext uri="{BB962C8B-B14F-4D97-AF65-F5344CB8AC3E}">
        <p14:creationId xmlns:p14="http://schemas.microsoft.com/office/powerpoint/2010/main" val="256045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marL="0" indent="0" eaLnBrk="1" hangingPunct="1">
              <a:spcBef>
                <a:spcPts val="1200"/>
              </a:spcBef>
              <a:buNone/>
            </a:pPr>
            <a:r>
              <a:rPr lang="en-US" sz="2800" dirty="0" smtClean="0">
                <a:solidFill>
                  <a:schemeClr val="tx1">
                    <a:lumMod val="95000"/>
                    <a:lumOff val="5000"/>
                  </a:schemeClr>
                </a:solidFill>
              </a:rPr>
              <a:t>Desktop:</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Desktop showing, again, an application where the user has opened the &quot;Edit&quot; menu from the menubar and navigated to the &quot;Copy&quot; menu item.  One or more ATs may be running at the same time.  Listed as examples are Onscreen Keyboard, Screen Reader, Voice Control, Dictation, Switches, Braille Display, etc."/>
          <p:cNvPicPr>
            <a:picLocks noChangeAspect="1"/>
          </p:cNvPicPr>
          <p:nvPr/>
        </p:nvPicPr>
        <p:blipFill>
          <a:blip r:embed="rId4"/>
          <a:stretch>
            <a:fillRect/>
          </a:stretch>
        </p:blipFill>
        <p:spPr>
          <a:xfrm>
            <a:off x="525736" y="2860576"/>
            <a:ext cx="11951993" cy="6120680"/>
          </a:xfrm>
          <a:prstGeom prst="rect">
            <a:avLst/>
          </a:prstGeom>
        </p:spPr>
      </p:pic>
    </p:spTree>
    <p:extLst>
      <p:ext uri="{BB962C8B-B14F-4D97-AF65-F5344CB8AC3E}">
        <p14:creationId xmlns:p14="http://schemas.microsoft.com/office/powerpoint/2010/main" val="3505873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marL="0" indent="0" eaLnBrk="1" hangingPunct="1">
              <a:spcBef>
                <a:spcPts val="1200"/>
              </a:spcBef>
              <a:buNone/>
            </a:pPr>
            <a:r>
              <a:rPr lang="en-US" sz="2800" dirty="0" smtClean="0">
                <a:solidFill>
                  <a:schemeClr val="tx1">
                    <a:lumMod val="95000"/>
                    <a:lumOff val="5000"/>
                  </a:schemeClr>
                </a:solidFill>
              </a:rPr>
              <a:t>Desktop:</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esktop showing how an application communicates with an AT.  A box labelled &quot;A11y API&quot; lies between the application and the ATs.  An arrow labelled &quot;published&quot; shows information flowing from the application to the A11y API, with a second arrow from the A11y API to the ATs.  Similarly there are arrows from the ATs to the A11y API and from there to the application.  The latter arrow is labelled &quot;Control&quot;."/>
          <p:cNvPicPr>
            <a:picLocks noChangeAspect="1"/>
          </p:cNvPicPr>
          <p:nvPr/>
        </p:nvPicPr>
        <p:blipFill>
          <a:blip r:embed="rId4"/>
          <a:stretch>
            <a:fillRect/>
          </a:stretch>
        </p:blipFill>
        <p:spPr>
          <a:xfrm>
            <a:off x="525736" y="2860576"/>
            <a:ext cx="11950660" cy="6120000"/>
          </a:xfrm>
          <a:prstGeom prst="rect">
            <a:avLst/>
          </a:prstGeom>
        </p:spPr>
      </p:pic>
    </p:spTree>
    <p:extLst>
      <p:ext uri="{BB962C8B-B14F-4D97-AF65-F5344CB8AC3E}">
        <p14:creationId xmlns:p14="http://schemas.microsoft.com/office/powerpoint/2010/main" val="2133137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What is published?</a:t>
            </a:r>
          </a:p>
          <a:p>
            <a:pPr lvl="1" eaLnBrk="1" hangingPunct="1">
              <a:spcBef>
                <a:spcPts val="1200"/>
              </a:spcBef>
            </a:pPr>
            <a:r>
              <a:rPr lang="en-US" sz="2800" dirty="0" smtClean="0">
                <a:solidFill>
                  <a:schemeClr val="tx1">
                    <a:lumMod val="95000"/>
                    <a:lumOff val="5000"/>
                  </a:schemeClr>
                </a:solidFill>
              </a:rPr>
              <a:t>A tree data structure of accessible objects.</a:t>
            </a:r>
          </a:p>
          <a:p>
            <a:pPr lvl="1" eaLnBrk="1" hangingPunct="1">
              <a:spcBef>
                <a:spcPts val="1200"/>
              </a:spcBef>
            </a:pPr>
            <a:r>
              <a:rPr lang="en-US" sz="2800" dirty="0" smtClean="0">
                <a:solidFill>
                  <a:schemeClr val="tx1">
                    <a:lumMod val="95000"/>
                    <a:lumOff val="5000"/>
                  </a:schemeClr>
                </a:solidFill>
              </a:rPr>
              <a:t>Accessible has:</a:t>
            </a:r>
          </a:p>
          <a:p>
            <a:pPr lvl="2" eaLnBrk="1" hangingPunct="1">
              <a:spcBef>
                <a:spcPts val="1200"/>
              </a:spcBef>
            </a:pPr>
            <a:r>
              <a:rPr lang="en-US" sz="2800" dirty="0" smtClean="0">
                <a:solidFill>
                  <a:schemeClr val="tx1">
                    <a:lumMod val="95000"/>
                    <a:lumOff val="5000"/>
                  </a:schemeClr>
                </a:solidFill>
              </a:rPr>
              <a:t>Role: Menu item.</a:t>
            </a:r>
          </a:p>
          <a:p>
            <a:pPr lvl="2" eaLnBrk="1" hangingPunct="1">
              <a:spcBef>
                <a:spcPts val="1200"/>
              </a:spcBef>
            </a:pPr>
            <a:r>
              <a:rPr lang="en-US" sz="2800" dirty="0" smtClean="0">
                <a:solidFill>
                  <a:schemeClr val="tx1">
                    <a:lumMod val="95000"/>
                    <a:lumOff val="5000"/>
                  </a:schemeClr>
                </a:solidFill>
              </a:rPr>
              <a:t>Name: “Copy”.</a:t>
            </a:r>
          </a:p>
          <a:p>
            <a:pPr lvl="2" eaLnBrk="1" hangingPunct="1">
              <a:spcBef>
                <a:spcPts val="1200"/>
              </a:spcBef>
            </a:pPr>
            <a:r>
              <a:rPr lang="en-US" sz="2800" dirty="0" smtClean="0">
                <a:solidFill>
                  <a:schemeClr val="tx1">
                    <a:lumMod val="95000"/>
                    <a:lumOff val="5000"/>
                  </a:schemeClr>
                </a:solidFill>
              </a:rPr>
              <a:t>Description (optional).</a:t>
            </a:r>
          </a:p>
          <a:p>
            <a:pPr lvl="2" eaLnBrk="1" hangingPunct="1">
              <a:spcBef>
                <a:spcPts val="1200"/>
              </a:spcBef>
            </a:pPr>
            <a:r>
              <a:rPr lang="en-US" sz="2800" dirty="0" smtClean="0">
                <a:solidFill>
                  <a:schemeClr val="tx1">
                    <a:lumMod val="95000"/>
                    <a:lumOff val="5000"/>
                  </a:schemeClr>
                </a:solidFill>
              </a:rPr>
              <a:t>States and properties:  “Enabled, focusable, focused”.</a:t>
            </a:r>
          </a:p>
          <a:p>
            <a:pPr lvl="2" eaLnBrk="1" hangingPunct="1">
              <a:spcBef>
                <a:spcPts val="1200"/>
              </a:spcBef>
            </a:pPr>
            <a:r>
              <a:rPr lang="en-US" sz="2800" dirty="0" smtClean="0">
                <a:solidFill>
                  <a:schemeClr val="tx1">
                    <a:lumMod val="95000"/>
                    <a:lumOff val="5000"/>
                  </a:schemeClr>
                </a:solidFill>
              </a:rPr>
              <a:t>…</a:t>
            </a:r>
          </a:p>
          <a:p>
            <a:pPr lvl="1" eaLnBrk="1" hangingPunct="1">
              <a:spcBef>
                <a:spcPts val="1200"/>
              </a:spcBef>
            </a:pPr>
            <a:r>
              <a:rPr lang="en-US" sz="2800" dirty="0">
                <a:solidFill>
                  <a:schemeClr val="tx1">
                    <a:lumMod val="95000"/>
                    <a:lumOff val="5000"/>
                  </a:schemeClr>
                </a:solidFill>
              </a:rPr>
              <a:t>Events to notify AT about </a:t>
            </a:r>
            <a:r>
              <a:rPr lang="en-US" sz="2800" dirty="0" smtClean="0">
                <a:solidFill>
                  <a:schemeClr val="tx1">
                    <a:lumMod val="95000"/>
                    <a:lumOff val="5000"/>
                  </a:schemeClr>
                </a:solidFill>
              </a:rPr>
              <a:t>changes (focus, selection).</a:t>
            </a:r>
          </a:p>
          <a:p>
            <a:pPr lvl="2" eaLnBrk="1" hangingPunct="1">
              <a:spcBef>
                <a:spcPts val="1200"/>
              </a:spcBef>
            </a:pPr>
            <a:r>
              <a:rPr lang="en-US" sz="2800" dirty="0" smtClean="0">
                <a:solidFill>
                  <a:schemeClr val="tx1">
                    <a:lumMod val="95000"/>
                    <a:lumOff val="5000"/>
                  </a:schemeClr>
                </a:solidFill>
              </a:rPr>
              <a:t>Note:  AAPI events.</a:t>
            </a:r>
          </a:p>
          <a:p>
            <a:pPr lvl="1" eaLnBrk="1" hangingPunct="1">
              <a:spcBef>
                <a:spcPts val="1200"/>
              </a:spcBef>
            </a:pPr>
            <a:r>
              <a:rPr lang="en-US" sz="2800" dirty="0" smtClean="0">
                <a:solidFill>
                  <a:schemeClr val="tx1">
                    <a:lumMod val="95000"/>
                    <a:lumOff val="5000"/>
                  </a:schemeClr>
                </a:solidFill>
              </a:rPr>
              <a:t>AT is informed about what is going on.</a:t>
            </a: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754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hangingPunct="1"/>
            <a:r>
              <a:rPr lang="en-US" sz="2800" dirty="0" smtClean="0"/>
              <a:t>WAI-ARIA:</a:t>
            </a:r>
            <a:r>
              <a:rPr lang="en-US" dirty="0" smtClean="0"/>
              <a:t/>
            </a:r>
            <a:br>
              <a:rPr lang="en-US" dirty="0" smtClean="0"/>
            </a:br>
            <a:r>
              <a:rPr lang="en-US" sz="4000" dirty="0" smtClean="0"/>
              <a:t>Accessibility APIs</a:t>
            </a:r>
            <a:endParaRPr lang="en-US" dirty="0" smtClean="0"/>
          </a:p>
        </p:txBody>
      </p:sp>
      <p:sp>
        <p:nvSpPr>
          <p:cNvPr id="29699" name="Rectangle 2"/>
          <p:cNvSpPr>
            <a:spLocks noGrp="1" noChangeArrowheads="1"/>
          </p:cNvSpPr>
          <p:nvPr>
            <p:ph type="body" idx="1"/>
          </p:nvPr>
        </p:nvSpPr>
        <p:spPr/>
        <p:txBody>
          <a:bodyPr/>
          <a:lstStyle/>
          <a:p>
            <a:pPr eaLnBrk="1" hangingPunct="1">
              <a:spcBef>
                <a:spcPts val="1200"/>
              </a:spcBef>
            </a:pPr>
            <a:r>
              <a:rPr lang="en-US" sz="2800" dirty="0" smtClean="0">
                <a:solidFill>
                  <a:schemeClr val="tx1">
                    <a:lumMod val="95000"/>
                    <a:lumOff val="5000"/>
                  </a:schemeClr>
                </a:solidFill>
              </a:rPr>
              <a:t>History</a:t>
            </a:r>
          </a:p>
          <a:p>
            <a:pPr lvl="1" eaLnBrk="1" hangingPunct="1">
              <a:spcBef>
                <a:spcPts val="1200"/>
              </a:spcBef>
            </a:pPr>
            <a:r>
              <a:rPr lang="en-US" sz="2800" dirty="0" smtClean="0">
                <a:solidFill>
                  <a:schemeClr val="tx1">
                    <a:lumMod val="95000"/>
                    <a:lumOff val="5000"/>
                  </a:schemeClr>
                </a:solidFill>
              </a:rPr>
              <a:t>AAPIs developed </a:t>
            </a:r>
            <a:r>
              <a:rPr lang="en-US" sz="2800" dirty="0">
                <a:solidFill>
                  <a:schemeClr val="tx1">
                    <a:lumMod val="95000"/>
                    <a:lumOff val="5000"/>
                  </a:schemeClr>
                </a:solidFill>
              </a:rPr>
              <a:t>back in ancient times:  ‘80s and mid to late ‘90s</a:t>
            </a:r>
            <a:r>
              <a:rPr lang="en-US" sz="2800" dirty="0" smtClean="0">
                <a:solidFill>
                  <a:schemeClr val="tx1">
                    <a:lumMod val="95000"/>
                    <a:lumOff val="5000"/>
                  </a:schemeClr>
                </a:solidFill>
              </a:rPr>
              <a:t>.</a:t>
            </a:r>
          </a:p>
          <a:p>
            <a:pPr lvl="2" eaLnBrk="1" hangingPunct="1">
              <a:spcBef>
                <a:spcPts val="1200"/>
              </a:spcBef>
            </a:pPr>
            <a:r>
              <a:rPr lang="en-US" sz="2800" dirty="0" smtClean="0">
                <a:solidFill>
                  <a:schemeClr val="tx1">
                    <a:lumMod val="95000"/>
                    <a:lumOff val="5000"/>
                  </a:schemeClr>
                </a:solidFill>
              </a:rPr>
              <a:t>MSAA, IA2, ATK/AT-SPI.</a:t>
            </a:r>
            <a:endParaRPr lang="en-US" sz="2800" dirty="0">
              <a:solidFill>
                <a:schemeClr val="tx1">
                  <a:lumMod val="95000"/>
                  <a:lumOff val="5000"/>
                </a:schemeClr>
              </a:solidFill>
            </a:endParaRPr>
          </a:p>
          <a:p>
            <a:pPr lvl="2" eaLnBrk="1" hangingPunct="1">
              <a:spcBef>
                <a:spcPts val="1200"/>
              </a:spcBef>
            </a:pPr>
            <a:r>
              <a:rPr lang="en-US" sz="2800" dirty="0" smtClean="0">
                <a:solidFill>
                  <a:schemeClr val="tx1">
                    <a:lumMod val="95000"/>
                    <a:lumOff val="5000"/>
                  </a:schemeClr>
                </a:solidFill>
              </a:rPr>
              <a:t>More recently:  UIA, AX.</a:t>
            </a:r>
            <a:endParaRPr lang="en-US" sz="2800" dirty="0">
              <a:solidFill>
                <a:schemeClr val="tx1">
                  <a:lumMod val="95000"/>
                  <a:lumOff val="5000"/>
                </a:schemeClr>
              </a:solidFill>
            </a:endParaRPr>
          </a:p>
          <a:p>
            <a:pPr lvl="1" eaLnBrk="1" hangingPunct="1">
              <a:spcBef>
                <a:spcPts val="1200"/>
              </a:spcBef>
            </a:pPr>
            <a:r>
              <a:rPr lang="en-US" sz="2800" dirty="0">
                <a:solidFill>
                  <a:schemeClr val="tx1">
                    <a:lumMod val="95000"/>
                    <a:lumOff val="5000"/>
                  </a:schemeClr>
                </a:solidFill>
              </a:rPr>
              <a:t>E</a:t>
            </a:r>
            <a:r>
              <a:rPr lang="en-US" sz="2800" dirty="0" smtClean="0">
                <a:solidFill>
                  <a:schemeClr val="tx1">
                    <a:lumMod val="95000"/>
                    <a:lumOff val="5000"/>
                  </a:schemeClr>
                </a:solidFill>
              </a:rPr>
              <a:t>ffort directed towards desktop GUI applications.</a:t>
            </a:r>
          </a:p>
          <a:p>
            <a:pPr lvl="1" eaLnBrk="1" hangingPunct="1">
              <a:spcBef>
                <a:spcPts val="1200"/>
              </a:spcBef>
            </a:pPr>
            <a:r>
              <a:rPr lang="en-US" sz="2800" dirty="0" smtClean="0">
                <a:solidFill>
                  <a:schemeClr val="tx1">
                    <a:lumMod val="95000"/>
                    <a:lumOff val="5000"/>
                  </a:schemeClr>
                </a:solidFill>
              </a:rPr>
              <a:t>Web was young – Web 1.0.</a:t>
            </a:r>
          </a:p>
          <a:p>
            <a:pPr lvl="1" eaLnBrk="1" hangingPunct="1">
              <a:spcBef>
                <a:spcPts val="1200"/>
              </a:spcBef>
            </a:pPr>
            <a:r>
              <a:rPr lang="en-US" sz="2800" dirty="0" smtClean="0">
                <a:solidFill>
                  <a:schemeClr val="tx1">
                    <a:lumMod val="95000"/>
                    <a:lumOff val="5000"/>
                  </a:schemeClr>
                </a:solidFill>
              </a:rPr>
              <a:t>The same technique worked with browsers because:</a:t>
            </a:r>
          </a:p>
          <a:p>
            <a:pPr lvl="2" eaLnBrk="1" hangingPunct="1">
              <a:spcBef>
                <a:spcPts val="1200"/>
              </a:spcBef>
            </a:pPr>
            <a:r>
              <a:rPr lang="en-US" sz="2800" dirty="0" smtClean="0">
                <a:solidFill>
                  <a:schemeClr val="tx1">
                    <a:lumMod val="95000"/>
                    <a:lumOff val="5000"/>
                  </a:schemeClr>
                </a:solidFill>
              </a:rPr>
              <a:t>Web documents were document oriented.</a:t>
            </a:r>
          </a:p>
          <a:p>
            <a:pPr lvl="3" eaLnBrk="1" hangingPunct="1">
              <a:spcBef>
                <a:spcPts val="1200"/>
              </a:spcBef>
            </a:pPr>
            <a:r>
              <a:rPr lang="en-US" sz="2800" dirty="0" smtClean="0">
                <a:solidFill>
                  <a:schemeClr val="tx1">
                    <a:lumMod val="95000"/>
                    <a:lumOff val="5000"/>
                  </a:schemeClr>
                </a:solidFill>
              </a:rPr>
              <a:t>Headings, paragraphs, etc.</a:t>
            </a:r>
          </a:p>
          <a:p>
            <a:pPr lvl="3" eaLnBrk="1" hangingPunct="1">
              <a:spcBef>
                <a:spcPts val="1200"/>
              </a:spcBef>
            </a:pPr>
            <a:r>
              <a:rPr lang="en-US" sz="2800" dirty="0" smtClean="0">
                <a:solidFill>
                  <a:schemeClr val="tx1">
                    <a:lumMod val="95000"/>
                    <a:lumOff val="5000"/>
                  </a:schemeClr>
                </a:solidFill>
              </a:rPr>
              <a:t>Similar to how word processors documents were handled.</a:t>
            </a:r>
          </a:p>
          <a:p>
            <a:pPr lvl="2" eaLnBrk="1" hangingPunct="1">
              <a:spcBef>
                <a:spcPts val="1200"/>
              </a:spcBef>
            </a:pPr>
            <a:r>
              <a:rPr lang="en-US" sz="2800" dirty="0" smtClean="0">
                <a:solidFill>
                  <a:schemeClr val="tx1">
                    <a:lumMod val="95000"/>
                    <a:lumOff val="5000"/>
                  </a:schemeClr>
                </a:solidFill>
              </a:rPr>
              <a:t>Form elements exposed as native controls.</a:t>
            </a:r>
          </a:p>
          <a:p>
            <a:pPr lvl="2" eaLnBrk="1" hangingPunct="1">
              <a:spcBef>
                <a:spcPts val="1200"/>
              </a:spcBef>
            </a:pPr>
            <a:endParaRPr lang="en-US" sz="2800" dirty="0">
              <a:solidFill>
                <a:schemeClr val="tx1">
                  <a:lumMod val="95000"/>
                  <a:lumOff val="5000"/>
                </a:schemeClr>
              </a:solidFill>
            </a:endParaRPr>
          </a:p>
          <a:p>
            <a:pPr eaLnBrk="1" hangingPunct="1">
              <a:spcBef>
                <a:spcPts val="1200"/>
              </a:spcBef>
            </a:pPr>
            <a:endParaRPr lang="en-US" sz="2800" dirty="0" smtClean="0">
              <a:solidFill>
                <a:schemeClr val="tx1">
                  <a:lumMod val="95000"/>
                  <a:lumOff val="5000"/>
                </a:schemeClr>
              </a:solidFill>
            </a:endParaRPr>
          </a:p>
        </p:txBody>
      </p:sp>
      <p:pic>
        <p:nvPicPr>
          <p:cNvPr id="29702" name="Picture 9" descr="IDRC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01338" y="196850"/>
            <a:ext cx="21383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363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Righ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 To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To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2 Column">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2 Column">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Blank">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Blank">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hoto - Vertic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Vertic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Photo - Horizontal">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Horizontal">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 Center">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 Center">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Photo - 4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4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4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Photo - 2 U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2 U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hoto - 2 Up Portrait &amp; Landscap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p; Landscap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2 Up Portrait &amp; 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2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2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2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3 Up Portrai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Portrai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3 Up Portra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Big">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Big">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Bullets &amp; Photo">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Bullets &amp; Photo">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3 Up">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Photo - 3 Up">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Photo - 3 U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Left">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 Left">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128"/>
            <a:cs typeface="ヒラギノ角ゴ ProN W3" charset="-128"/>
            <a:sym typeface="Helvetica Neue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7729</TotalTime>
  <Pages>0</Pages>
  <Words>1459</Words>
  <Characters>0</Characters>
  <Application>Microsoft Macintosh PowerPoint</Application>
  <PresentationFormat>Custom</PresentationFormat>
  <Lines>0</Lines>
  <Paragraphs>213</Paragraphs>
  <Slides>25</Slides>
  <Notes>25</Notes>
  <HiddenSlides>0</HiddenSlides>
  <MMClips>0</MMClips>
  <ScaleCrop>false</ScaleCrop>
  <HeadingPairs>
    <vt:vector size="4" baseType="variant">
      <vt:variant>
        <vt:lpstr>Theme</vt:lpstr>
      </vt:variant>
      <vt:variant>
        <vt:i4>19</vt:i4>
      </vt:variant>
      <vt:variant>
        <vt:lpstr>Slide Titles</vt:lpstr>
      </vt:variant>
      <vt:variant>
        <vt:i4>25</vt:i4>
      </vt:variant>
    </vt:vector>
  </HeadingPairs>
  <TitlesOfParts>
    <vt:vector size="44" baseType="lpstr">
      <vt:lpstr>Title &amp; Subtitle</vt:lpstr>
      <vt:lpstr>Title &amp; Bullets</vt:lpstr>
      <vt:lpstr>Photo - 2 Up Portrait &amp; Landscape</vt:lpstr>
      <vt:lpstr>Photo - 2 Up Portrait</vt:lpstr>
      <vt:lpstr>Photo - 3 Up Portrait</vt:lpstr>
      <vt:lpstr>Photo - Big</vt:lpstr>
      <vt:lpstr>Title, Bullets &amp; Photo</vt:lpstr>
      <vt:lpstr>Photo - 3 Up</vt:lpstr>
      <vt:lpstr>Title &amp; Bullets - Left</vt:lpstr>
      <vt:lpstr>Title &amp; Bullets - Right</vt:lpstr>
      <vt:lpstr>Bullets</vt:lpstr>
      <vt:lpstr>Title - Top</vt:lpstr>
      <vt:lpstr>Title &amp; Bullets - 2 Column</vt:lpstr>
      <vt:lpstr>Blank</vt:lpstr>
      <vt:lpstr>Photo - Vertical</vt:lpstr>
      <vt:lpstr>Photo - Horizontal</vt:lpstr>
      <vt:lpstr>Title - Center</vt:lpstr>
      <vt:lpstr>Photo - 4 Up</vt:lpstr>
      <vt:lpstr>Photo - 2 Up Landscape</vt:lpstr>
      <vt:lpstr>Overview of WAI-ARIA and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Accessibility APIs</vt:lpstr>
      <vt:lpstr>WAI-ARIA: (Very) Brief Introduction to ARIA Markup</vt:lpstr>
      <vt:lpstr>WAI-ARIA: (Very) Brief Introduction to ARIA Markup</vt:lpstr>
      <vt:lpstr>WAI-ARIA: (Very) Brief Introduction to ARIA Markup</vt:lpstr>
      <vt:lpstr>WAI-ARIA: (Very) Brief Introduction to ARIA Markup</vt:lpstr>
      <vt:lpstr>WAI-ARIA: Accessibility APIs</vt:lpstr>
      <vt:lpstr>WAI-ARIA: Accessibility APIs</vt:lpstr>
      <vt:lpstr>WAI-ARIA: Accessibility APIs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Accessibility to the Clouds</dc:title>
  <dc:creator>Jan</dc:creator>
  <cp:lastModifiedBy>Joseph Scheuhammer</cp:lastModifiedBy>
  <cp:revision>556</cp:revision>
  <dcterms:created xsi:type="dcterms:W3CDTF">2011-03-12T05:53:22Z</dcterms:created>
  <dcterms:modified xsi:type="dcterms:W3CDTF">2013-10-16T15:07:49Z</dcterms:modified>
</cp:coreProperties>
</file>