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Roboto"/>
      <p:regular r:id="rId26"/>
      <p:bold r:id="rId27"/>
      <p:italic r:id="rId28"/>
      <p:boldItalic r:id="rId29"/>
    </p:embeddedFont>
    <p:embeddedFont>
      <p:font typeface="Cabin"/>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slide" Target="slides/slide21.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bin-bold.fntdata"/><Relationship Id="rId30" Type="http://schemas.openxmlformats.org/officeDocument/2006/relationships/font" Target="fonts/Cabin-regular.fntdata"/><Relationship Id="rId11" Type="http://schemas.openxmlformats.org/officeDocument/2006/relationships/slide" Target="slides/slide7.xml"/><Relationship Id="rId33" Type="http://schemas.openxmlformats.org/officeDocument/2006/relationships/font" Target="fonts/Cabin-boldItalic.fntdata"/><Relationship Id="rId10" Type="http://schemas.openxmlformats.org/officeDocument/2006/relationships/slide" Target="slides/slide6.xml"/><Relationship Id="rId32" Type="http://schemas.openxmlformats.org/officeDocument/2006/relationships/font" Target="fonts/Cabin-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cm.acm.org/magazines/2018/4/226370-building-a-smart-city/fulltext#R6" TargetMode="External"/><Relationship Id="rId3" Type="http://schemas.openxmlformats.org/officeDocument/2006/relationships/hyperlink" Target="https://cacm.acm.org/magazines/2018/4/226370-building-a-smart-city/fulltext#R6" TargetMode="External"/><Relationship Id="rId4" Type="http://schemas.openxmlformats.org/officeDocument/2006/relationships/hyperlink" Target="https://cacm.acm.org/magazines/2018/4/226370-building-a-smart-city/fulltext#R6" TargetMode="External"/><Relationship Id="rId5" Type="http://schemas.openxmlformats.org/officeDocument/2006/relationships/hyperlink" Target="https://cacm.acm.org/magazines/2018/4/226370-building-a-smart-city/fulltext#R9" TargetMode="External"/><Relationship Id="rId6" Type="http://schemas.openxmlformats.org/officeDocument/2006/relationships/hyperlink" Target="https://ec.europa.eu/research/prizes/icapital/index.cfm?pg=2014"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artdubai.ae/en/Strategy/Vision/Pages/default.aspx" TargetMode="External"/><Relationship Id="rId3" Type="http://schemas.openxmlformats.org/officeDocument/2006/relationships/hyperlink" Target="https://www.baharash.com/dubai-smart-city/"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earch-proquest-com.myaccess.library.utoronto.ca/indexinglinkhandler/sng/au/Mulholland,+Susan/$N?accountid=14771" TargetMode="External"/><Relationship Id="rId3" Type="http://schemas.openxmlformats.org/officeDocument/2006/relationships/hyperlink" Target="https://search-proquest-com.myaccess.library.utoronto.ca/indexinglinkhandler/sng/au/Johnson,+Sherrill/$N?accountid=14771" TargetMode="External"/><Relationship Id="rId4" Type="http://schemas.openxmlformats.org/officeDocument/2006/relationships/hyperlink" Target="https://search-proquest-com.myaccess.library.utoronto.ca/indexinglinkhandler/sng/au/Ladd,+Brian/$N?accountid=14771" TargetMode="External"/><Relationship Id="rId5" Type="http://schemas.openxmlformats.org/officeDocument/2006/relationships/hyperlink" Target="https://search-proquest-com.myaccess.library.utoronto.ca/indexinglinkhandler/sng/au/Klassen,+Bonnie/$N?accountid=14771"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harash.com/why-new-york-is-smartest-city-in-world/" TargetMode="External"/><Relationship Id="rId3" Type="http://schemas.openxmlformats.org/officeDocument/2006/relationships/hyperlink" Target="https://smartcitiesny.com/" TargetMode="External"/><Relationship Id="rId4" Type="http://schemas.openxmlformats.org/officeDocument/2006/relationships/hyperlink" Target="https://www.techrepublic.com/article/how-new-york-city-plans-to-become-a-smart-city-leader/" TargetMode="External"/><Relationship Id="rId5" Type="http://schemas.openxmlformats.org/officeDocument/2006/relationships/hyperlink" Target="https://www.smartresilient.com/smart-cities-new-york-2018-recap" TargetMode="External"/><Relationship Id="rId6" Type="http://schemas.openxmlformats.org/officeDocument/2006/relationships/hyperlink" Target="https://www.theatlantic.com/technology/archive/2018/02/stupid-cities/553052/" TargetMode="External"/><Relationship Id="rId7" Type="http://schemas.openxmlformats.org/officeDocument/2006/relationships/hyperlink" Target="https://www.smartcitiesdive.com/news/smart-cities-new-york-2018/523455/" TargetMode="External"/><Relationship Id="rId8" Type="http://schemas.openxmlformats.org/officeDocument/2006/relationships/hyperlink" Target="https://www.clc.gov.sg/docs/default-source/commentaries/lessons-from-new-york-for-singapore-smart-nation-journey.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ameva.barcelona.cat/bcnmetropolis/en/author/redaccio/" TargetMode="External"/><Relationship Id="rId3" Type="http://schemas.openxmlformats.org/officeDocument/2006/relationships/hyperlink" Target="http://www.barcinno.com/smart-city-barcelona/" TargetMode="External"/><Relationship Id="rId4" Type="http://schemas.openxmlformats.org/officeDocument/2006/relationships/hyperlink" Target="https://cacm.acm.org/magazines/2018/4/226370-building-a-smart-city/fulltext" TargetMode="External"/><Relationship Id="rId5" Type="http://schemas.openxmlformats.org/officeDocument/2006/relationships/hyperlink" Target="http://www.sentilo.io/xwiki/bin/view/Sentilo.Community/FAQs" TargetMode="External"/><Relationship Id="rId6" Type="http://schemas.openxmlformats.org/officeDocument/2006/relationships/hyperlink" Target="https://github.com/sentilo/sentil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https://newsroom.intel.com/wp-content/uploads/sites/11/2018/03/smart-cities-whats-in-it-for-citizens.pdf</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06c9ab180_3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06c9ab180_3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sz="1050">
                <a:highlight>
                  <a:srgbClr val="FFFFFF"/>
                </a:highlight>
                <a:latin typeface="Georgia"/>
                <a:ea typeface="Georgia"/>
                <a:cs typeface="Georgia"/>
                <a:sym typeface="Georgia"/>
              </a:rPr>
              <a:t>Script: The city council led the smart city initiative, </a:t>
            </a:r>
            <a:r>
              <a:rPr lang="en-CA" sz="1050">
                <a:highlight>
                  <a:srgbClr val="FFFFFF"/>
                </a:highlight>
                <a:latin typeface="Georgia"/>
                <a:ea typeface="Georgia"/>
                <a:cs typeface="Georgia"/>
                <a:sym typeface="Georgia"/>
              </a:rPr>
              <a:t>established</a:t>
            </a:r>
            <a:r>
              <a:rPr lang="en-CA" sz="1050">
                <a:highlight>
                  <a:srgbClr val="FFFFFF"/>
                </a:highlight>
                <a:latin typeface="Georgia"/>
                <a:ea typeface="Georgia"/>
                <a:cs typeface="Georgia"/>
                <a:sym typeface="Georgia"/>
              </a:rPr>
              <a:t> their definition of a smart city and made all the decisions regarding city planning. The general public was not consulted and or educated about smart cities, and many did not understand what a smart city is therefore did not participate in these areas. </a:t>
            </a:r>
            <a:endParaRPr sz="1050">
              <a:highlight>
                <a:srgbClr val="FFFFFF"/>
              </a:highlight>
              <a:latin typeface="Georgia"/>
              <a:ea typeface="Georgia"/>
              <a:cs typeface="Georgia"/>
              <a:sym typeface="Georgia"/>
            </a:endParaRPr>
          </a:p>
          <a:p>
            <a:pPr indent="0" lvl="0" marL="0" rtl="0">
              <a:spcBef>
                <a:spcPts val="0"/>
              </a:spcBef>
              <a:spcAft>
                <a:spcPts val="0"/>
              </a:spcAft>
              <a:buNone/>
            </a:pPr>
            <a:r>
              <a:rPr lang="en-CA" sz="1050">
                <a:highlight>
                  <a:srgbClr val="FFFFFF"/>
                </a:highlight>
                <a:latin typeface="Georgia"/>
                <a:ea typeface="Georgia"/>
                <a:cs typeface="Georgia"/>
                <a:sym typeface="Georgia"/>
              </a:rPr>
              <a:t>governance model includes local/regional stakeholders such as </a:t>
            </a:r>
            <a:r>
              <a:rPr lang="en-CA" sz="1050">
                <a:highlight>
                  <a:srgbClr val="FFFFFF"/>
                </a:highlight>
                <a:latin typeface="Georgia"/>
                <a:ea typeface="Georgia"/>
                <a:cs typeface="Georgia"/>
                <a:sym typeface="Georgia"/>
              </a:rPr>
              <a:t>businesses</a:t>
            </a:r>
            <a:r>
              <a:rPr lang="en-CA" sz="1050">
                <a:highlight>
                  <a:srgbClr val="FFFFFF"/>
                </a:highlight>
                <a:latin typeface="Georgia"/>
                <a:ea typeface="Georgia"/>
                <a:cs typeface="Georgia"/>
                <a:sym typeface="Georgia"/>
              </a:rPr>
              <a:t>, research centres and  universities, in  defining and implementation of their strategy, there is no room for participation from everyday citizens and learning from them what kind of city they want to live in. </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rPr lang="en-CA" sz="1050">
                <a:highlight>
                  <a:srgbClr val="FFFFFF"/>
                </a:highlight>
                <a:latin typeface="Georgia"/>
                <a:ea typeface="Georgia"/>
                <a:cs typeface="Georgia"/>
                <a:sym typeface="Georgia"/>
              </a:rPr>
              <a:t>Although Barcelona had made significant economic gains and increased its GDP, the project initiatives were criticized for having a </a:t>
            </a:r>
            <a:r>
              <a:rPr lang="en-CA" sz="1050">
                <a:highlight>
                  <a:srgbClr val="FFFFFF"/>
                </a:highlight>
                <a:latin typeface="Georgia"/>
                <a:ea typeface="Georgia"/>
                <a:cs typeface="Georgia"/>
                <a:sym typeface="Georgia"/>
              </a:rPr>
              <a:t>socially</a:t>
            </a:r>
            <a:r>
              <a:rPr lang="en-CA" sz="1050">
                <a:highlight>
                  <a:srgbClr val="FFFFFF"/>
                </a:highlight>
                <a:latin typeface="Georgia"/>
                <a:ea typeface="Georgia"/>
                <a:cs typeface="Georgia"/>
                <a:sym typeface="Georgia"/>
              </a:rPr>
              <a:t> negative impact as they gentrification and displacement of  pre-</a:t>
            </a:r>
            <a:r>
              <a:rPr lang="en-CA" sz="1050">
                <a:highlight>
                  <a:srgbClr val="FFFFFF"/>
                </a:highlight>
                <a:latin typeface="Georgia"/>
                <a:ea typeface="Georgia"/>
                <a:cs typeface="Georgia"/>
                <a:sym typeface="Georgia"/>
              </a:rPr>
              <a:t>existing</a:t>
            </a:r>
            <a:r>
              <a:rPr lang="en-CA" sz="1050">
                <a:highlight>
                  <a:srgbClr val="FFFFFF"/>
                </a:highlight>
                <a:latin typeface="Georgia"/>
                <a:ea typeface="Georgia"/>
                <a:cs typeface="Georgia"/>
                <a:sym typeface="Georgia"/>
              </a:rPr>
              <a:t> low-to middle income citizens who could not afford the the high costs of housing.</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rPr lang="en-CA" sz="1050">
                <a:highlight>
                  <a:srgbClr val="FFFFFF"/>
                </a:highlight>
                <a:latin typeface="Georgia"/>
                <a:ea typeface="Georgia"/>
                <a:cs typeface="Georgia"/>
                <a:sym typeface="Georgia"/>
              </a:rPr>
              <a:t>NOTES:Smart-city marketing - lack real strategy. </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Clr>
                <a:schemeClr val="dk1"/>
              </a:buClr>
              <a:buSzPts val="1100"/>
              <a:buFont typeface="Arial"/>
              <a:buNone/>
            </a:pPr>
            <a:r>
              <a:rPr lang="en-CA" sz="1050">
                <a:highlight>
                  <a:schemeClr val="lt1"/>
                </a:highlight>
                <a:latin typeface="Georgia"/>
                <a:ea typeface="Georgia"/>
                <a:cs typeface="Georgia"/>
                <a:sym typeface="Georgia"/>
              </a:rPr>
              <a:t> Barceolna is considered one of the most advanced cities in the world, and is often considered for other countries to follow. </a:t>
            </a:r>
            <a:endParaRPr sz="1050">
              <a:highlight>
                <a:schemeClr val="lt1"/>
              </a:highlight>
              <a:latin typeface="Georgia"/>
              <a:ea typeface="Georgia"/>
              <a:cs typeface="Georgia"/>
              <a:sym typeface="Georgia"/>
            </a:endParaRPr>
          </a:p>
          <a:p>
            <a:pPr indent="0" lvl="0" marL="0" rtl="0">
              <a:spcBef>
                <a:spcPts val="0"/>
              </a:spcBef>
              <a:spcAft>
                <a:spcPts val="0"/>
              </a:spcAft>
              <a:buClr>
                <a:schemeClr val="dk1"/>
              </a:buClr>
              <a:buSzPts val="1100"/>
              <a:buFont typeface="Arial"/>
              <a:buNone/>
            </a:pPr>
            <a:r>
              <a:rPr lang="en-CA" sz="1050">
                <a:highlight>
                  <a:schemeClr val="lt1"/>
                </a:highlight>
                <a:latin typeface="Georgia"/>
                <a:ea typeface="Georgia"/>
                <a:cs typeface="Georgia"/>
                <a:sym typeface="Georgia"/>
              </a:rPr>
              <a:t>Although successful today Barcelona’s economy faced many ups and downs, with a major economic collapse in the 1980s leadings to unemployment and stagnation. Over the past 30 years Barcelona has reinvented itself. </a:t>
            </a:r>
            <a:endParaRPr sz="1050">
              <a:highlight>
                <a:schemeClr val="lt1"/>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Clr>
                <a:schemeClr val="dk1"/>
              </a:buClr>
              <a:buSzPts val="1100"/>
              <a:buFont typeface="Arial"/>
              <a:buNone/>
            </a:pPr>
            <a:r>
              <a:rPr b="1" lang="en-CA" sz="1050">
                <a:highlight>
                  <a:schemeClr val="lt1"/>
                </a:highlight>
                <a:latin typeface="Georgia"/>
                <a:ea typeface="Georgia"/>
                <a:cs typeface="Georgia"/>
                <a:sym typeface="Georgia"/>
              </a:rPr>
              <a:t>Regarding governance, Barcelona involved several local and regional stakeholders in the definition and implementation of its smart-city strategy, particularly businesses and universities. Indeed, public-private partnerships and collaboration with other public administrations proved highly effective in the implementation of the various local programs, though each such program has been managed differently. In the case of Barcelona, a lot of support/cooperation thus came from the Autonomous Government of Catalonia, particularly in relation to wider projects that included other areas in Catalonia, in addition to Barcelona. Cooperation with other cities in Spain, along with European Union support, was also important.</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rPr lang="en-CA" sz="1050">
                <a:highlight>
                  <a:srgbClr val="FFFFFF"/>
                </a:highlight>
                <a:latin typeface="Georgia"/>
                <a:ea typeface="Georgia"/>
                <a:cs typeface="Georgia"/>
                <a:sym typeface="Georgia"/>
              </a:rPr>
              <a:t>The City Council thus established this definition of a smart city: "a self-sufficient city of productive neighborhoods at human speed, inside a hyper-connected zero emissions metropolitan area." Technology and built infrastructure, economy, people and communities, and natural environment were key components in this characterization.</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rPr lang="en-CA" sz="1050">
                <a:highlight>
                  <a:srgbClr val="FFFFFF"/>
                </a:highlight>
                <a:latin typeface="Georgia"/>
                <a:ea typeface="Georgia"/>
                <a:cs typeface="Georgia"/>
                <a:sym typeface="Georgia"/>
              </a:rPr>
              <a:t>Barcelona's aim was twofold: use new technologies to foster economic growth and improve the well-being of its citizens. The strategy to achieve it included international positioning, international cooperation, and 22 smart local programs implemented primarily by public-private partnerships</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rPr lang="en-CA" sz="1050">
                <a:highlight>
                  <a:srgbClr val="FFFFFF"/>
                </a:highlight>
                <a:latin typeface="Georgia"/>
                <a:ea typeface="Georgia"/>
                <a:cs typeface="Georgia"/>
                <a:sym typeface="Georgia"/>
              </a:rPr>
              <a:t>In terms of general results, Ferrer</a:t>
            </a:r>
            <a:r>
              <a:rPr baseline="30000" lang="en-CA" sz="1500" u="sng">
                <a:solidFill>
                  <a:srgbClr val="077FBA"/>
                </a:solidFill>
                <a:highlight>
                  <a:srgbClr val="FFFFFF"/>
                </a:highlight>
                <a:latin typeface="Georgia"/>
                <a:ea typeface="Georgia"/>
                <a:cs typeface="Georgia"/>
                <a:sym typeface="Georgia"/>
                <a:hlinkClick r:id="rId2"/>
              </a:rPr>
              <a:t>6</a:t>
            </a:r>
            <a:r>
              <a:rPr lang="en-CA" sz="1050">
                <a:highlight>
                  <a:srgbClr val="FFFFFF"/>
                </a:highlight>
                <a:latin typeface="Georgia"/>
                <a:ea typeface="Georgia"/>
                <a:cs typeface="Georgia"/>
                <a:sym typeface="Georgia"/>
              </a:rPr>
              <a:t> reported €85 million of added GDP impact in 2014, as well as 21,600 jobs, of which 1,870 were the direct result of smart-city programs. The City Council invested €53.7 million in smart projects in 2014; in return, for each invested euro from the municipal budget, an additional €0.53 euros were invested by third parties, including private businesses. As reported by Ferrer,</a:t>
            </a:r>
            <a:r>
              <a:rPr baseline="30000" lang="en-CA" sz="1500" u="sng">
                <a:solidFill>
                  <a:srgbClr val="077FBA"/>
                </a:solidFill>
                <a:highlight>
                  <a:srgbClr val="FFFFFF"/>
                </a:highlight>
                <a:latin typeface="Georgia"/>
                <a:ea typeface="Georgia"/>
                <a:cs typeface="Georgia"/>
                <a:sym typeface="Georgia"/>
                <a:hlinkClick r:id="rId3"/>
              </a:rPr>
              <a:t>6</a:t>
            </a:r>
            <a:r>
              <a:rPr lang="en-CA" sz="1050">
                <a:highlight>
                  <a:srgbClr val="FFFFFF"/>
                </a:highlight>
                <a:latin typeface="Georgia"/>
                <a:ea typeface="Georgia"/>
                <a:cs typeface="Georgia"/>
                <a:sym typeface="Georgia"/>
              </a:rPr>
              <a:t> the projects added €43 million to the city's economic activity between 2011 and 2014. The smart-city projects were also expected at the time to save 9,700 tons of CO</a:t>
            </a:r>
            <a:r>
              <a:rPr baseline="30000" lang="en-CA" sz="1100">
                <a:highlight>
                  <a:srgbClr val="FFFFFF"/>
                </a:highlight>
                <a:latin typeface="Georgia"/>
                <a:ea typeface="Georgia"/>
                <a:cs typeface="Georgia"/>
                <a:sym typeface="Georgia"/>
              </a:rPr>
              <a:t>2</a:t>
            </a:r>
            <a:r>
              <a:rPr lang="en-CA" sz="1050">
                <a:highlight>
                  <a:srgbClr val="FFFFFF"/>
                </a:highlight>
                <a:latin typeface="Georgia"/>
                <a:ea typeface="Georgia"/>
                <a:cs typeface="Georgia"/>
                <a:sym typeface="Georgia"/>
              </a:rPr>
              <a:t> and 600,000 liters of water consumption annually.</a:t>
            </a:r>
            <a:r>
              <a:rPr baseline="30000" lang="en-CA" sz="1500" u="sng">
                <a:solidFill>
                  <a:srgbClr val="077FBA"/>
                </a:solidFill>
                <a:highlight>
                  <a:srgbClr val="FFFFFF"/>
                </a:highlight>
                <a:latin typeface="Georgia"/>
                <a:ea typeface="Georgia"/>
                <a:cs typeface="Georgia"/>
                <a:sym typeface="Georgia"/>
                <a:hlinkClick r:id="rId4"/>
              </a:rPr>
              <a:t>6</a:t>
            </a:r>
            <a:r>
              <a:rPr lang="en-CA" sz="1050">
                <a:highlight>
                  <a:srgbClr val="FFFFFF"/>
                </a:highlight>
                <a:latin typeface="Georgia"/>
                <a:ea typeface="Georgia"/>
                <a:cs typeface="Georgia"/>
                <a:sym typeface="Georgia"/>
              </a:rPr>
              <a:t> Galvadà and Ribera</a:t>
            </a:r>
            <a:r>
              <a:rPr baseline="30000" lang="en-CA" sz="1500" u="sng">
                <a:solidFill>
                  <a:srgbClr val="077FBA"/>
                </a:solidFill>
                <a:highlight>
                  <a:srgbClr val="FFFFFF"/>
                </a:highlight>
                <a:latin typeface="Georgia"/>
                <a:ea typeface="Georgia"/>
                <a:cs typeface="Georgia"/>
                <a:sym typeface="Georgia"/>
                <a:hlinkClick r:id="rId5"/>
              </a:rPr>
              <a:t>9</a:t>
            </a:r>
            <a:r>
              <a:rPr lang="en-CA" sz="1050">
                <a:highlight>
                  <a:srgbClr val="FFFFFF"/>
                </a:highlight>
                <a:latin typeface="Georgia"/>
                <a:ea typeface="Georgia"/>
                <a:cs typeface="Georgia"/>
                <a:sym typeface="Georgia"/>
              </a:rPr>
              <a:t> were more skeptical of such projections, arguing that most of the initiatives did not make a clear contribution to environmental sustainability and lacked bottom-up approaches involving people and communities. They also argued that specific projects aimed at making the economy more dynamic had a socially negative impact, because they favored the concentration of talent and an influx of new types of residents in certain districts while displacing people already there, mostly of low-middle socioeconomic status who were vulnerable to increased costs for housing.</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rPr lang="en-CA" sz="1050">
                <a:highlight>
                  <a:srgbClr val="FFFFFF"/>
                </a:highlight>
                <a:latin typeface="Georgia"/>
                <a:ea typeface="Georgia"/>
                <a:cs typeface="Georgia"/>
                <a:sym typeface="Georgia"/>
              </a:rPr>
              <a:t>Barcelona is still viewed worldwide as a leading smart city, with several studies ranking it among the smartest in Spain, Europe, and internationally. Additionally, in March 2014, the European Commission awarded it the European Capital of Innovation, or "iCapital," prize for introducing new technologies to stay better connected to citizens (</a:t>
            </a:r>
            <a:r>
              <a:rPr lang="en-CA" sz="1050" u="sng">
                <a:solidFill>
                  <a:srgbClr val="077FBA"/>
                </a:solidFill>
                <a:highlight>
                  <a:srgbClr val="FFFFFF"/>
                </a:highlight>
                <a:latin typeface="Georgia"/>
                <a:ea typeface="Georgia"/>
                <a:cs typeface="Georgia"/>
                <a:sym typeface="Georgia"/>
                <a:hlinkClick r:id="rId6"/>
              </a:rPr>
              <a:t>http://ec.europa.eu/research/prizes/icapital/index.cfm?pg=2014</a:t>
            </a:r>
            <a:r>
              <a:rPr lang="en-CA" sz="1050">
                <a:highlight>
                  <a:srgbClr val="FFFFFF"/>
                </a:highlight>
                <a:latin typeface="Georgia"/>
                <a:ea typeface="Georgia"/>
                <a:cs typeface="Georgia"/>
                <a:sym typeface="Georgia"/>
              </a:rPr>
              <a:t>). This recognition helped make Barcelona the "Mobile World Capital" through 2023. Meanwhile, the United Nations established its international office for urban resilience in Barcelona and, along with IESE Business School, the Center of Excellence for PPP [public-private partnerships] in Smart Cities. And the World Bank identified Barcelona as a knowledge hub for exploring the use of ICT in city management.</a:t>
            </a:r>
            <a:endParaRPr sz="1050">
              <a:highlight>
                <a:srgbClr val="FFFFFF"/>
              </a:highlight>
              <a:latin typeface="Georgia"/>
              <a:ea typeface="Georgia"/>
              <a:cs typeface="Georgia"/>
              <a:sym typeface="Georgia"/>
            </a:endParaRPr>
          </a:p>
          <a:p>
            <a:pPr indent="0" lvl="0" marL="0" rtl="0">
              <a:spcBef>
                <a:spcPts val="0"/>
              </a:spcBef>
              <a:spcAft>
                <a:spcPts val="0"/>
              </a:spcAft>
              <a:buNone/>
            </a:pPr>
            <a:r>
              <a:t/>
            </a:r>
            <a:endParaRPr sz="1050">
              <a:highlight>
                <a:srgbClr val="FFFFFF"/>
              </a:highlight>
              <a:latin typeface="Georgia"/>
              <a:ea typeface="Georgia"/>
              <a:cs typeface="Georgia"/>
              <a:sym typeface="Georgia"/>
            </a:endParaRPr>
          </a:p>
          <a:p>
            <a:pPr indent="0" lvl="0" marL="0" rtl="0">
              <a:spcBef>
                <a:spcPts val="0"/>
              </a:spcBef>
              <a:spcAft>
                <a:spcPts val="0"/>
              </a:spcAft>
              <a:buNone/>
            </a:pPr>
            <a:r>
              <a:rPr b="1" lang="en-CA" sz="1050">
                <a:highlight>
                  <a:srgbClr val="FFFFFF"/>
                </a:highlight>
                <a:latin typeface="Georgia"/>
                <a:ea typeface="Georgia"/>
                <a:cs typeface="Georgia"/>
                <a:sym typeface="Georgia"/>
              </a:rPr>
              <a:t>Regarding governance, Barcelona involved several local and regional stakeholders in the definition and implementation of its smart-city strategy, particularly businesses and universities. Indeed, public-private partnerships and collaboration with other public administrations proved highly effective in the implementation of the various local programs, though each such program has been managed differently. In the case of Barcelona, a lot of support/cooperation thus came from the Autonomous Government of Catalonia, particularly in relation to wider projects that included other areas in Catalonia, in addition to Barcelona. Cooperation with other cities in Spain, along with European Union support, was also important.</a:t>
            </a:r>
            <a:endParaRPr b="1" sz="1050">
              <a:highlight>
                <a:srgbClr val="FFFFFF"/>
              </a:highlight>
              <a:latin typeface="Georgia"/>
              <a:ea typeface="Georgia"/>
              <a:cs typeface="Georgia"/>
              <a:sym typeface="Georgia"/>
            </a:endParaRPr>
          </a:p>
          <a:p>
            <a:pPr indent="0" lvl="0" marL="0" rtl="0">
              <a:spcBef>
                <a:spcPts val="0"/>
              </a:spcBef>
              <a:spcAft>
                <a:spcPts val="0"/>
              </a:spcAft>
              <a:buNone/>
            </a:pPr>
            <a:r>
              <a:t/>
            </a:r>
            <a:endParaRPr b="1" sz="1050">
              <a:highlight>
                <a:srgbClr val="FFFFFF"/>
              </a:highlight>
              <a:latin typeface="Georgia"/>
              <a:ea typeface="Georgia"/>
              <a:cs typeface="Georgia"/>
              <a:sym typeface="Georgia"/>
            </a:endParaRPr>
          </a:p>
          <a:p>
            <a:pPr indent="0" lvl="0" marL="0" rtl="0">
              <a:spcBef>
                <a:spcPts val="0"/>
              </a:spcBef>
              <a:spcAft>
                <a:spcPts val="0"/>
              </a:spcAft>
              <a:buNone/>
            </a:pPr>
            <a:r>
              <a:rPr lang="en-CA" sz="1050">
                <a:highlight>
                  <a:srgbClr val="FFFFFF"/>
                </a:highlight>
                <a:latin typeface="Georgia"/>
                <a:ea typeface="Georgia"/>
                <a:cs typeface="Georgia"/>
                <a:sym typeface="Georgia"/>
              </a:rPr>
              <a:t>Even under Mayor Trias, Barcelona had rarely implemented projects that required the participation of individuals and groups or communities. Generally speaking, there was a lack of bottom-up approaches. The failed electronic consultation on the 2010 transformation of Diagonal Avenue, the city's main street, forced the City Council to be cautious regarding any citizen participation. Additionally, citizens were not aware what it means to develop a smart city, with many not knowing what a smart city even is, thus further inhibiting their participation.</a:t>
            </a:r>
            <a:endParaRPr b="1" sz="1050">
              <a:highlight>
                <a:srgbClr val="FFFFFF"/>
              </a:highlight>
              <a:latin typeface="Georgia"/>
              <a:ea typeface="Georgia"/>
              <a:cs typeface="Georgia"/>
              <a:sym typeface="Georgia"/>
            </a:endParaRPr>
          </a:p>
          <a:p>
            <a:pPr indent="0" lvl="0" marL="0" rtl="0">
              <a:spcBef>
                <a:spcPts val="0"/>
              </a:spcBef>
              <a:spcAft>
                <a:spcPts val="0"/>
              </a:spcAft>
              <a:buNone/>
            </a:pPr>
            <a:r>
              <a:t/>
            </a:r>
            <a:endParaRPr b="1" sz="1050">
              <a:highlight>
                <a:srgbClr val="FFFFFF"/>
              </a:highlight>
              <a:latin typeface="Georgia"/>
              <a:ea typeface="Georgia"/>
              <a:cs typeface="Georgia"/>
              <a:sym typeface="Georgia"/>
            </a:endParaRPr>
          </a:p>
          <a:p>
            <a:pPr indent="0" lvl="0" marL="0">
              <a:spcBef>
                <a:spcPts val="0"/>
              </a:spcBef>
              <a:spcAft>
                <a:spcPts val="0"/>
              </a:spcAft>
              <a:buNone/>
            </a:pPr>
            <a:r>
              <a:t/>
            </a:r>
            <a:endParaRPr b="1" sz="1050">
              <a:highlight>
                <a:srgbClr val="FFFFFF"/>
              </a:highlight>
              <a:latin typeface="Georgia"/>
              <a:ea typeface="Georgia"/>
              <a:cs typeface="Georgia"/>
              <a:sym typeface="Georgia"/>
            </a:endParaRPr>
          </a:p>
        </p:txBody>
      </p:sp>
      <p:sp>
        <p:nvSpPr>
          <p:cNvPr id="169" name="Google Shape;169;g406c9ab180_3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05d624594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u="sng">
                <a:solidFill>
                  <a:schemeClr val="hlink"/>
                </a:solidFill>
                <a:hlinkClick r:id="rId2"/>
              </a:rPr>
              <a:t>https://smartdubai.ae/en/Strategy/Vision/Pages/default.aspx</a:t>
            </a:r>
            <a:endParaRPr/>
          </a:p>
          <a:p>
            <a:pPr indent="0" lvl="0" marL="0" rtl="0">
              <a:spcBef>
                <a:spcPts val="0"/>
              </a:spcBef>
              <a:spcAft>
                <a:spcPts val="0"/>
              </a:spcAft>
              <a:buNone/>
            </a:pPr>
            <a:r>
              <a:rPr lang="en-CA" u="sng">
                <a:solidFill>
                  <a:schemeClr val="hlink"/>
                </a:solidFill>
                <a:hlinkClick r:id="rId3"/>
              </a:rPr>
              <a:t>https://www.baharash.com/dubaui-smart-city/</a:t>
            </a:r>
            <a:endParaRPr/>
          </a:p>
          <a:p>
            <a:pPr indent="0" lvl="0" marL="0">
              <a:spcBef>
                <a:spcPts val="0"/>
              </a:spcBef>
              <a:spcAft>
                <a:spcPts val="0"/>
              </a:spcAft>
              <a:buNone/>
            </a:pPr>
            <a:r>
              <a:t/>
            </a:r>
            <a:endParaRPr/>
          </a:p>
          <a:p>
            <a:pPr indent="0" lvl="0" marL="0" rtl="0">
              <a:spcBef>
                <a:spcPts val="0"/>
              </a:spcBef>
              <a:spcAft>
                <a:spcPts val="0"/>
              </a:spcAft>
              <a:buNone/>
            </a:pPr>
            <a:r>
              <a:rPr lang="en-CA"/>
              <a:t>impact of tech on assembly of people - </a:t>
            </a:r>
            <a:endParaRPr/>
          </a:p>
        </p:txBody>
      </p:sp>
      <p:sp>
        <p:nvSpPr>
          <p:cNvPr id="175" name="Google Shape;175;g405d624594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a:t>Dubai is in the process of becoming a smart city and their main goal is to make its people the happiest people in the world. To do this they have integrated technologies such as Information Communication Technologies and Internet of Things (ioT) into their hard and soft infrastructure to create an efficient, intelligent and collaborative ecosystem of networks and services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CA"/>
              <a:t>The backbone if their model is the PPP model which will facilitate partnerships between public and private sector which they hope will expedite the transformation of dubai into a smart destination</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181" name="Google Shape;18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a:t>Dubai is considered to be the most </a:t>
            </a:r>
            <a:r>
              <a:rPr lang="en-CA"/>
              <a:t>cosmopolitan</a:t>
            </a:r>
            <a:r>
              <a:rPr lang="en-CA"/>
              <a:t> city in the world with a large urban population of 2.7 mill people. With the constantly </a:t>
            </a:r>
            <a:r>
              <a:rPr lang="en-CA"/>
              <a:t>growing</a:t>
            </a:r>
            <a:r>
              <a:rPr lang="en-CA"/>
              <a:t> urban pop and climate changes Dubai has been faced with the challenge to improve qoL of its citizens while also reducing their impact on the environment. Recent stats show that Dubai has the highest CO2 emissions annually</a:t>
            </a:r>
            <a:r>
              <a:rPr lang="en-CA"/>
              <a:t>. They hope that with these initiatives they can reduce their carbon emissions by 144 metric tonne per capita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CA">
                <a:solidFill>
                  <a:srgbClr val="777777"/>
                </a:solidFill>
                <a:highlight>
                  <a:srgbClr val="FFFFFF"/>
                </a:highlight>
                <a:latin typeface="Open Sans"/>
                <a:ea typeface="Open Sans"/>
                <a:cs typeface="Open Sans"/>
                <a:sym typeface="Open Sans"/>
              </a:rPr>
              <a:t>The city is currently preparing for Expo 2020, that they won the bid for in 2013 with the theme of “connecting minds, creating the future”. Sustainability, Mobility and Opportunity were some of the sub-themes to their bid. Dubai will be the first city in the Middle East, North Africa and South Asia regions to host the World Expo. With 2020 approaching,  Dubai will be </a:t>
            </a:r>
            <a:r>
              <a:rPr lang="en-CA"/>
              <a:t>expecting 45 million people - has led to the development of new projects and has turned the city a test bed for new technologies. </a:t>
            </a:r>
            <a:endParaRPr/>
          </a:p>
          <a:p>
            <a:pPr indent="0" lvl="0" marL="0" marR="0" rtl="0" algn="l">
              <a:spcBef>
                <a:spcPts val="0"/>
              </a:spcBef>
              <a:spcAft>
                <a:spcPts val="0"/>
              </a:spcAft>
              <a:buNone/>
            </a:pPr>
            <a:r>
              <a:rPr lang="en-CA"/>
              <a:t>Some of these projects include the EXPO 2020, the hyperloop train which will travel between Dubai and </a:t>
            </a:r>
            <a:r>
              <a:rPr lang="en-CA"/>
              <a:t>Abu Dhabi</a:t>
            </a:r>
            <a:r>
              <a:rPr lang="en-CA"/>
              <a:t> in 12 minutes and plans for the greenest eco resort. </a:t>
            </a:r>
            <a:endParaRPr/>
          </a:p>
        </p:txBody>
      </p:sp>
      <p:sp>
        <p:nvSpPr>
          <p:cNvPr id="188" name="Google Shape;18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solidFill>
                  <a:srgbClr val="777777"/>
                </a:solidFill>
                <a:highlight>
                  <a:srgbClr val="FFFFFF"/>
                </a:highlight>
                <a:latin typeface="Open Sans"/>
                <a:ea typeface="Open Sans"/>
                <a:cs typeface="Open Sans"/>
                <a:sym typeface="Open Sans"/>
              </a:rPr>
              <a:t>Dubai also developed a set of seven smart strategies to aid it’s pursuit of becoming the smartest city. The seven strategies are: Smart Economy, Smart Living, Smart Mobility, Smart Governance, Smart Environment, Smart People and Smart ICT infrastructure. These strategies will be delivered through its smart city initiatives which are outlined below</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rPr lang="en-CA">
                <a:solidFill>
                  <a:srgbClr val="777777"/>
                </a:solidFill>
                <a:highlight>
                  <a:srgbClr val="FFFFFF"/>
                </a:highlight>
                <a:latin typeface="Open Sans"/>
                <a:ea typeface="Open Sans"/>
                <a:cs typeface="Open Sans"/>
                <a:sym typeface="Open Sans"/>
              </a:rPr>
              <a:t>Happiness meter - All the metres will be connected to a central network to allow the monitoring of services and to ensure that the least satisfied areas are improved</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rtl="0">
              <a:spcBef>
                <a:spcPts val="0"/>
              </a:spcBef>
              <a:spcAft>
                <a:spcPts val="0"/>
              </a:spcAft>
              <a:buNone/>
            </a:pPr>
            <a:r>
              <a:rPr lang="en-CA">
                <a:solidFill>
                  <a:srgbClr val="777777"/>
                </a:solidFill>
                <a:highlight>
                  <a:srgbClr val="FFFFFF"/>
                </a:highlight>
                <a:latin typeface="Open Sans"/>
                <a:ea typeface="Open Sans"/>
                <a:cs typeface="Open Sans"/>
                <a:sym typeface="Open Sans"/>
              </a:rPr>
              <a:t>Smart district guidelines - educate various stakeholders within the built environment, such as Developers &amp; Architects, to embrace smart city initiatives from early stages of project development in each district - so the design meets the needs of each district.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rPr lang="en-CA">
                <a:solidFill>
                  <a:srgbClr val="777777"/>
                </a:solidFill>
                <a:highlight>
                  <a:srgbClr val="FFFFFF"/>
                </a:highlight>
                <a:latin typeface="Open Sans"/>
                <a:ea typeface="Open Sans"/>
                <a:cs typeface="Open Sans"/>
                <a:sym typeface="Open Sans"/>
              </a:rPr>
              <a:t>Smart Dubai Index - “Key Performance Indicators” that measures and evaluates how facilities and services are performing. The Smart Dubai Index will help the various government entities to measure their individual progress towards their smart city goals.</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rtl="0">
              <a:spcBef>
                <a:spcPts val="0"/>
              </a:spcBef>
              <a:spcAft>
                <a:spcPts val="0"/>
              </a:spcAft>
              <a:buNone/>
            </a:pPr>
            <a:r>
              <a:rPr lang="en-CA">
                <a:solidFill>
                  <a:srgbClr val="777777"/>
                </a:solidFill>
                <a:highlight>
                  <a:srgbClr val="FFFFFF"/>
                </a:highlight>
                <a:latin typeface="Open Sans"/>
                <a:ea typeface="Open Sans"/>
                <a:cs typeface="Open Sans"/>
                <a:sym typeface="Open Sans"/>
              </a:rPr>
              <a:t>Dubai  Data - enhance the sharing of information [Data] between government departments, city planners, tourists, residents and business owners. The objective is to openly share data created by either government or private sectors, in the pursuit of improving quality of life.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rtl="0">
              <a:spcBef>
                <a:spcPts val="0"/>
              </a:spcBef>
              <a:spcAft>
                <a:spcPts val="0"/>
              </a:spcAft>
              <a:buNone/>
            </a:pPr>
            <a:r>
              <a:rPr lang="en-CA">
                <a:solidFill>
                  <a:srgbClr val="777777"/>
                </a:solidFill>
                <a:highlight>
                  <a:srgbClr val="FFFFFF"/>
                </a:highlight>
                <a:latin typeface="Open Sans"/>
                <a:ea typeface="Open Sans"/>
                <a:cs typeface="Open Sans"/>
                <a:sym typeface="Open Sans"/>
              </a:rPr>
              <a:t>Smart Dubai platform - permit them to access hundreds of city services from the Smart Dubai Platform. The platform can be used to access and evaluate a variety of data tailored to different users. For example, a resident can review their household energy consumption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rPr lang="en-CA">
                <a:solidFill>
                  <a:srgbClr val="777777"/>
                </a:solidFill>
                <a:highlight>
                  <a:srgbClr val="FFFFFF"/>
                </a:highlight>
                <a:latin typeface="Open Sans"/>
                <a:ea typeface="Open Sans"/>
                <a:cs typeface="Open Sans"/>
                <a:sym typeface="Open Sans"/>
              </a:rPr>
              <a:t>Dubai blockchain - meant to be the safest, most secure and simple way to exchange information. The main purpose is to digitize information including government documents. This initiative also hopes to reduce the carbon footprint and save 5.5 billion D</a:t>
            </a:r>
            <a:r>
              <a:rPr lang="en-CA">
                <a:solidFill>
                  <a:srgbClr val="777777"/>
                </a:solidFill>
                <a:highlight>
                  <a:srgbClr val="FFFFFF"/>
                </a:highlight>
                <a:latin typeface="Open Sans"/>
                <a:ea typeface="Open Sans"/>
                <a:cs typeface="Open Sans"/>
                <a:sym typeface="Open Sans"/>
              </a:rPr>
              <a:t>irhaums</a:t>
            </a:r>
            <a:r>
              <a:rPr lang="en-CA">
                <a:solidFill>
                  <a:srgbClr val="777777"/>
                </a:solidFill>
                <a:highlight>
                  <a:srgbClr val="FFFFFF"/>
                </a:highlight>
                <a:latin typeface="Open Sans"/>
                <a:ea typeface="Open Sans"/>
                <a:cs typeface="Open Sans"/>
                <a:sym typeface="Open Sans"/>
              </a:rPr>
              <a:t> annually.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p:txBody>
      </p:sp>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3fc20629d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fc20629d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b="1"/>
          </a:p>
          <a:p>
            <a:pPr indent="0" lvl="0" marL="0" rtl="0">
              <a:spcBef>
                <a:spcPts val="0"/>
              </a:spcBef>
              <a:spcAft>
                <a:spcPts val="0"/>
              </a:spcAft>
              <a:buClr>
                <a:schemeClr val="dk1"/>
              </a:buClr>
              <a:buSzPts val="1100"/>
              <a:buFont typeface="Arial"/>
              <a:buNone/>
            </a:pPr>
            <a:r>
              <a:rPr b="1" lang="en-CA">
                <a:solidFill>
                  <a:srgbClr val="777777"/>
                </a:solidFill>
                <a:highlight>
                  <a:schemeClr val="lt1"/>
                </a:highlight>
                <a:latin typeface="Open Sans"/>
                <a:ea typeface="Open Sans"/>
                <a:cs typeface="Open Sans"/>
                <a:sym typeface="Open Sans"/>
              </a:rPr>
              <a:t>IoT technology for sustainability</a:t>
            </a:r>
            <a:r>
              <a:rPr lang="en-CA">
                <a:solidFill>
                  <a:srgbClr val="777777"/>
                </a:solidFill>
                <a:highlight>
                  <a:schemeClr val="lt1"/>
                </a:highlight>
                <a:latin typeface="Open Sans"/>
                <a:ea typeface="Open Sans"/>
                <a:cs typeface="Open Sans"/>
                <a:sym typeface="Open Sans"/>
              </a:rPr>
              <a:t> - integrating this technology in the transportation infrastructure would allow different systems to communicate with one another and allow for a safer more efficient transport infrastructure </a:t>
            </a:r>
            <a:endParaRPr>
              <a:solidFill>
                <a:srgbClr val="777777"/>
              </a:solidFill>
              <a:highlight>
                <a:schemeClr val="lt1"/>
              </a:highlight>
              <a:latin typeface="Open Sans"/>
              <a:ea typeface="Open Sans"/>
              <a:cs typeface="Open Sans"/>
              <a:sym typeface="Open Sans"/>
            </a:endParaRPr>
          </a:p>
          <a:p>
            <a:pPr indent="0" lvl="0" marL="0" rtl="0">
              <a:spcBef>
                <a:spcPts val="0"/>
              </a:spcBef>
              <a:spcAft>
                <a:spcPts val="0"/>
              </a:spcAft>
              <a:buClr>
                <a:schemeClr val="dk1"/>
              </a:buClr>
              <a:buSzPts val="1100"/>
              <a:buFont typeface="Arial"/>
              <a:buNone/>
            </a:pPr>
            <a:r>
              <a:rPr lang="en-CA">
                <a:solidFill>
                  <a:srgbClr val="777777"/>
                </a:solidFill>
                <a:highlight>
                  <a:schemeClr val="lt1"/>
                </a:highlight>
                <a:latin typeface="Open Sans"/>
                <a:ea typeface="Open Sans"/>
                <a:cs typeface="Open Sans"/>
                <a:sym typeface="Open Sans"/>
              </a:rPr>
              <a:t>This technology would also allow buildings to self-sustain by allowing indoor temperature and lighting to be automatically adjusted through embedded sensors that detect changes in motion, smoke, noise, fire, moisture etc. Integrating IoT technology will also allow buildings to communicate real-time data to departments in the city such as the waste collection system - which will receive a notification only when the waste bins are full and require waste collection, this way an estimate of the day and time can be extracted to provide more efficient services. </a:t>
            </a:r>
            <a:endParaRPr>
              <a:solidFill>
                <a:srgbClr val="777777"/>
              </a:solidFill>
              <a:highlight>
                <a:schemeClr val="lt1"/>
              </a:highlight>
              <a:latin typeface="Open Sans"/>
              <a:ea typeface="Open Sans"/>
              <a:cs typeface="Open Sans"/>
              <a:sym typeface="Open Sans"/>
            </a:endParaRPr>
          </a:p>
          <a:p>
            <a:pPr indent="0" lvl="0" marL="0" rtl="0">
              <a:spcBef>
                <a:spcPts val="0"/>
              </a:spcBef>
              <a:spcAft>
                <a:spcPts val="0"/>
              </a:spcAft>
              <a:buNone/>
            </a:pPr>
            <a:r>
              <a:t/>
            </a:r>
            <a:endParaRPr b="1"/>
          </a:p>
          <a:p>
            <a:pPr indent="0" lvl="0" marL="0" rtl="0">
              <a:spcBef>
                <a:spcPts val="0"/>
              </a:spcBef>
              <a:spcAft>
                <a:spcPts val="0"/>
              </a:spcAft>
              <a:buNone/>
            </a:pPr>
            <a:r>
              <a:rPr b="1" lang="en-CA"/>
              <a:t>smart cities for resilience - </a:t>
            </a:r>
            <a:r>
              <a:rPr lang="en-CA">
                <a:solidFill>
                  <a:srgbClr val="777777"/>
                </a:solidFill>
                <a:highlight>
                  <a:srgbClr val="FFFFFF"/>
                </a:highlight>
                <a:latin typeface="Open Sans"/>
                <a:ea typeface="Open Sans"/>
                <a:cs typeface="Open Sans"/>
                <a:sym typeface="Open Sans"/>
              </a:rPr>
              <a:t>The next generation of smart cities should have the capacity to analyse the exact amount of resources and services that is being consumed in real-time. This means understanding the exact amount of water, energy or waste that is being consumed in each part of the city, as well as understanding where key services, such as emergency and security are most required. This allows for better management and efficient use of resources and services. This analytic data will also ensure that the city is aware of the amount of resources and services that are needed for the various parts of the city to function to the same capacity during any event. This data will help the city to prepare itself in becoming a resilient city. Ultimately, transforming our cities into smart destinations is an important step for creating resilient cities.</a:t>
            </a:r>
            <a:endParaRPr>
              <a:solidFill>
                <a:srgbClr val="777777"/>
              </a:solidFill>
              <a:highlight>
                <a:srgbClr val="FFFFFF"/>
              </a:highlight>
              <a:latin typeface="Open Sans"/>
              <a:ea typeface="Open Sans"/>
              <a:cs typeface="Open Sans"/>
              <a:sym typeface="Open Sans"/>
            </a:endParaRPr>
          </a:p>
          <a:p>
            <a:pPr indent="0" lvl="0" marL="0" rt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a:p>
            <a:pPr indent="0" lvl="0" marL="0">
              <a:spcBef>
                <a:spcPts val="0"/>
              </a:spcBef>
              <a:spcAft>
                <a:spcPts val="0"/>
              </a:spcAft>
              <a:buNone/>
            </a:pPr>
            <a:r>
              <a:t/>
            </a:r>
            <a:endParaRPr>
              <a:solidFill>
                <a:srgbClr val="777777"/>
              </a:solidFill>
              <a:highlight>
                <a:srgbClr val="FFFFFF"/>
              </a:highlight>
              <a:latin typeface="Open Sans"/>
              <a:ea typeface="Open Sans"/>
              <a:cs typeface="Open Sans"/>
              <a:sym typeface="Open Sans"/>
            </a:endParaRPr>
          </a:p>
        </p:txBody>
      </p:sp>
      <p:sp>
        <p:nvSpPr>
          <p:cNvPr id="201" name="Google Shape;201;g3fc20629d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0584a103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0584a1031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208" name="Google Shape;208;g40584a1031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40584a1031_3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0584a1031_3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a:t>Mobility: 12.6M passenger trips on public transport; 354 vehicles/km of road</a:t>
            </a:r>
            <a:endParaRPr/>
          </a:p>
          <a:p>
            <a:pPr indent="0" lvl="0" marL="0" rtl="0">
              <a:spcBef>
                <a:spcPts val="0"/>
              </a:spcBef>
              <a:spcAft>
                <a:spcPts val="0"/>
              </a:spcAft>
              <a:buClr>
                <a:schemeClr val="dk1"/>
              </a:buClr>
              <a:buSzPts val="1100"/>
              <a:buFont typeface="Arial"/>
              <a:buNone/>
            </a:pPr>
            <a:r>
              <a:rPr lang="en-CA"/>
              <a:t>	Plan: environmentally friendly transportation, smart airport, intelligent traffic management</a:t>
            </a:r>
            <a:endParaRPr/>
          </a:p>
          <a:p>
            <a:pPr indent="0" lvl="0" marL="0" rtl="0">
              <a:spcBef>
                <a:spcPts val="0"/>
              </a:spcBef>
              <a:spcAft>
                <a:spcPts val="0"/>
              </a:spcAft>
              <a:buNone/>
            </a:pPr>
            <a:r>
              <a:t/>
            </a:r>
            <a:endParaRPr/>
          </a:p>
          <a:p>
            <a:pPr indent="0" lvl="0" marL="0" rtl="0">
              <a:spcBef>
                <a:spcPts val="0"/>
              </a:spcBef>
              <a:spcAft>
                <a:spcPts val="0"/>
              </a:spcAft>
              <a:buNone/>
            </a:pPr>
            <a:r>
              <a:rPr lang="en-CA"/>
              <a:t>Living: 7.6M outpatient visits; 2.23M emerge; projected 31% will be 65+ by 2036; 20, 000 free Wi-Fi Hotspots; 242.5% mobile penetration rate, EMR</a:t>
            </a:r>
            <a:endParaRPr/>
          </a:p>
          <a:p>
            <a:pPr indent="0" lvl="0" marL="0" rtl="0">
              <a:spcBef>
                <a:spcPts val="0"/>
              </a:spcBef>
              <a:spcAft>
                <a:spcPts val="0"/>
              </a:spcAft>
              <a:buClr>
                <a:schemeClr val="dk1"/>
              </a:buClr>
              <a:buSzPts val="1100"/>
              <a:buFont typeface="Arial"/>
              <a:buNone/>
            </a:pPr>
            <a:r>
              <a:rPr lang="en-CA"/>
              <a:t>	Plan: eID/digital payment, support healthcare, invest in healthcare tech/rehab</a:t>
            </a:r>
            <a:endParaRPr/>
          </a:p>
          <a:p>
            <a:pPr indent="0" lvl="0" marL="0" rtl="0">
              <a:spcBef>
                <a:spcPts val="0"/>
              </a:spcBef>
              <a:spcAft>
                <a:spcPts val="0"/>
              </a:spcAft>
              <a:buNone/>
            </a:pPr>
            <a:r>
              <a:t/>
            </a:r>
            <a:endParaRPr/>
          </a:p>
          <a:p>
            <a:pPr indent="0" lvl="0" marL="0" rtl="0">
              <a:spcBef>
                <a:spcPts val="0"/>
              </a:spcBef>
              <a:spcAft>
                <a:spcPts val="0"/>
              </a:spcAft>
              <a:buNone/>
            </a:pPr>
            <a:r>
              <a:rPr lang="en-CA"/>
              <a:t>Environment: 67% carbon emission from electricity generation; buildings = 90% consumption; 2.03 tonnes of solid waste</a:t>
            </a:r>
            <a:endParaRPr/>
          </a:p>
          <a:p>
            <a:pPr indent="0" lvl="0" marL="0" rtl="0">
              <a:spcBef>
                <a:spcPts val="0"/>
              </a:spcBef>
              <a:spcAft>
                <a:spcPts val="0"/>
              </a:spcAft>
              <a:buNone/>
            </a:pPr>
            <a:r>
              <a:rPr lang="en-CA"/>
              <a:t>	Plan: green/efficient/smart buildings; waste management; pollution monitoring</a:t>
            </a:r>
            <a:endParaRPr/>
          </a:p>
          <a:p>
            <a:pPr indent="0" lvl="0" marL="0" rtl="0">
              <a:spcBef>
                <a:spcPts val="0"/>
              </a:spcBef>
              <a:spcAft>
                <a:spcPts val="0"/>
              </a:spcAft>
              <a:buNone/>
            </a:pPr>
            <a:r>
              <a:t/>
            </a:r>
            <a:endParaRPr/>
          </a:p>
          <a:p>
            <a:pPr indent="0" lvl="0" marL="0" rtl="0">
              <a:spcBef>
                <a:spcPts val="0"/>
              </a:spcBef>
              <a:spcAft>
                <a:spcPts val="0"/>
              </a:spcAft>
              <a:buNone/>
            </a:pPr>
            <a:r>
              <a:rPr lang="en-CA"/>
              <a:t>People: 15yr free education; 60% STEM in highschool; 47% STEM in university, 8 public universities</a:t>
            </a:r>
            <a:endParaRPr/>
          </a:p>
          <a:p>
            <a:pPr indent="0" lvl="0" marL="0" rtl="0">
              <a:spcBef>
                <a:spcPts val="0"/>
              </a:spcBef>
              <a:spcAft>
                <a:spcPts val="0"/>
              </a:spcAft>
              <a:buClr>
                <a:schemeClr val="dk1"/>
              </a:buClr>
              <a:buSzPts val="1100"/>
              <a:buFont typeface="Arial"/>
              <a:buNone/>
            </a:pPr>
            <a:r>
              <a:rPr lang="en-CA"/>
              <a:t>	Plan: Nurture young talent → more STEM and IT in public school; innovation and entrepreneurial culture→ invest in incubation programs</a:t>
            </a:r>
            <a:endParaRPr/>
          </a:p>
          <a:p>
            <a:pPr indent="0" lvl="0" marL="0" rtl="0">
              <a:spcBef>
                <a:spcPts val="0"/>
              </a:spcBef>
              <a:spcAft>
                <a:spcPts val="0"/>
              </a:spcAft>
              <a:buNone/>
            </a:pPr>
            <a:r>
              <a:t/>
            </a:r>
            <a:endParaRPr/>
          </a:p>
          <a:p>
            <a:pPr indent="0" lvl="0" marL="0" rtl="0">
              <a:spcBef>
                <a:spcPts val="0"/>
              </a:spcBef>
              <a:spcAft>
                <a:spcPts val="0"/>
              </a:spcAft>
              <a:buNone/>
            </a:pPr>
            <a:r>
              <a:rPr lang="en-CA"/>
              <a:t>Government: public information portal, 226 e-services; HK$8.9B on ICT</a:t>
            </a:r>
            <a:endParaRPr/>
          </a:p>
          <a:p>
            <a:pPr indent="0" lvl="0" marL="0" rtl="0">
              <a:spcBef>
                <a:spcPts val="0"/>
              </a:spcBef>
              <a:spcAft>
                <a:spcPts val="0"/>
              </a:spcAft>
              <a:buClr>
                <a:schemeClr val="dk1"/>
              </a:buClr>
              <a:buSzPts val="1100"/>
              <a:buFont typeface="Arial"/>
              <a:buNone/>
            </a:pPr>
            <a:r>
              <a:rPr lang="en-CA"/>
              <a:t>	Plan: Open data; adopt new technology; Smart city infrastructure --&gt;eID; IoT; 5G</a:t>
            </a:r>
            <a:endParaRPr/>
          </a:p>
          <a:p>
            <a:pPr indent="0" lvl="0" marL="0" rtl="0">
              <a:spcBef>
                <a:spcPts val="0"/>
              </a:spcBef>
              <a:spcAft>
                <a:spcPts val="0"/>
              </a:spcAft>
              <a:buNone/>
            </a:pPr>
            <a:r>
              <a:t/>
            </a:r>
            <a:endParaRPr/>
          </a:p>
          <a:p>
            <a:pPr indent="0" lvl="0" marL="0" rtl="0">
              <a:spcBef>
                <a:spcPts val="0"/>
              </a:spcBef>
              <a:spcAft>
                <a:spcPts val="0"/>
              </a:spcAft>
              <a:buNone/>
            </a:pPr>
            <a:r>
              <a:rPr lang="en-CA"/>
              <a:t>Economy: GDP/capita HK$339,530; top 4 industries→ trading, finance, tourism, professional/production service; heavy use of credit cards (2.6/person) many use online banking (HK$7T transaction)</a:t>
            </a:r>
            <a:endParaRPr/>
          </a:p>
          <a:p>
            <a:pPr indent="0" lvl="0" marL="0" rtl="0">
              <a:spcBef>
                <a:spcPts val="0"/>
              </a:spcBef>
              <a:spcAft>
                <a:spcPts val="0"/>
              </a:spcAft>
              <a:buClr>
                <a:schemeClr val="dk1"/>
              </a:buClr>
              <a:buSzPts val="1100"/>
              <a:buFont typeface="Arial"/>
              <a:buNone/>
            </a:pPr>
            <a:r>
              <a:rPr lang="en-CA"/>
              <a:t>	Plan: promote sharing economy, fintech (cryptocurrency), smart tourism, promote R&amp;D and reindustrialization to develop new economic pillars</a:t>
            </a:r>
            <a:endParaRPr/>
          </a:p>
          <a:p>
            <a:pPr indent="0" lvl="0" marL="0" rtl="0">
              <a:spcBef>
                <a:spcPts val="0"/>
              </a:spcBef>
              <a:spcAft>
                <a:spcPts val="0"/>
              </a:spcAft>
              <a:buNone/>
            </a:pPr>
            <a:r>
              <a:t/>
            </a:r>
            <a:endParaRPr/>
          </a:p>
          <a:p>
            <a:pPr indent="0" lvl="0" marL="0" rtl="0">
              <a:spcBef>
                <a:spcPts val="0"/>
              </a:spcBef>
              <a:spcAft>
                <a:spcPts val="0"/>
              </a:spcAft>
              <a:buNone/>
            </a:pPr>
            <a:r>
              <a:rPr lang="en-CA"/>
              <a:t>Aiming for Private-Public Partnership model and use of smart region living lab to test → area to test new tech → plan for many small pilot projects</a:t>
            </a:r>
            <a:br>
              <a:rPr lang="en-CA"/>
            </a:br>
            <a:r>
              <a:rPr lang="en-CA"/>
              <a:t>With help from high level-interdepartmental innovation and tech governance. →</a:t>
            </a:r>
            <a:r>
              <a:rPr lang="en-CA"/>
              <a:t> smart city office</a:t>
            </a:r>
            <a:endParaRPr/>
          </a:p>
          <a:p>
            <a:pPr indent="0" lvl="0" marL="0">
              <a:spcBef>
                <a:spcPts val="0"/>
              </a:spcBef>
              <a:spcAft>
                <a:spcPts val="0"/>
              </a:spcAft>
              <a:buNone/>
            </a:pPr>
            <a:r>
              <a:t/>
            </a:r>
            <a:endParaRPr/>
          </a:p>
        </p:txBody>
      </p:sp>
      <p:sp>
        <p:nvSpPr>
          <p:cNvPr id="214" name="Google Shape;214;g40584a1031_3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0584a1031_3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0584a1031_3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a:t>Recent proposal by environment bureau to allow individual homeowners and businesses to sell excess supply of renewable energy, through rooftop solar installations or wind systems, to the city’s power grid to promote that PPP</a:t>
            </a:r>
            <a:endParaRPr/>
          </a:p>
          <a:p>
            <a:pPr indent="0" lvl="0" marL="0" rtl="0">
              <a:spcBef>
                <a:spcPts val="0"/>
              </a:spcBef>
              <a:spcAft>
                <a:spcPts val="0"/>
              </a:spcAft>
              <a:buNone/>
            </a:pPr>
            <a:r>
              <a:t/>
            </a:r>
            <a:endParaRPr/>
          </a:p>
          <a:p>
            <a:pPr indent="0" lvl="0" marL="0" rtl="0">
              <a:spcBef>
                <a:spcPts val="0"/>
              </a:spcBef>
              <a:spcAft>
                <a:spcPts val="0"/>
              </a:spcAft>
              <a:buNone/>
            </a:pPr>
            <a:r>
              <a:rPr lang="en-CA"/>
              <a:t>Property technology like airbnb is an up and coming area which can help make property market more efficient → currently still a platform, in its early stages and not sustainable</a:t>
            </a:r>
            <a:endParaRPr/>
          </a:p>
          <a:p>
            <a:pPr indent="0" lvl="0" marL="0" rtl="0">
              <a:spcBef>
                <a:spcPts val="0"/>
              </a:spcBef>
              <a:spcAft>
                <a:spcPts val="0"/>
              </a:spcAft>
              <a:buNone/>
            </a:pPr>
            <a:r>
              <a:t/>
            </a:r>
            <a:endParaRPr/>
          </a:p>
          <a:p>
            <a:pPr indent="0" lvl="0" marL="0" rtl="0">
              <a:spcBef>
                <a:spcPts val="0"/>
              </a:spcBef>
              <a:spcAft>
                <a:spcPts val="0"/>
              </a:spcAft>
              <a:buNone/>
            </a:pPr>
            <a:r>
              <a:rPr lang="en-CA"/>
              <a:t>Technology is already a huge part of the culture and much of the infrastructure is likely in place</a:t>
            </a:r>
            <a:endParaRPr/>
          </a:p>
          <a:p>
            <a:pPr indent="0" lvl="0" marL="0" rtl="0">
              <a:spcBef>
                <a:spcPts val="0"/>
              </a:spcBef>
              <a:spcAft>
                <a:spcPts val="0"/>
              </a:spcAft>
              <a:buNone/>
            </a:pPr>
            <a:r>
              <a:t/>
            </a:r>
            <a:endParaRPr/>
          </a:p>
          <a:p>
            <a:pPr indent="0" lvl="0" marL="0" rtl="0">
              <a:spcBef>
                <a:spcPts val="0"/>
              </a:spcBef>
              <a:spcAft>
                <a:spcPts val="0"/>
              </a:spcAft>
              <a:buClr>
                <a:schemeClr val="dk1"/>
              </a:buClr>
              <a:buSzPts val="1100"/>
              <a:buFont typeface="Arial"/>
              <a:buNone/>
            </a:pPr>
            <a:r>
              <a:rPr lang="en-CA"/>
              <a:t>HK is kind of like country and city at the same time.</a:t>
            </a:r>
            <a:endParaRPr/>
          </a:p>
          <a:p>
            <a:pPr indent="0" lvl="0" marL="0" rtl="0">
              <a:spcBef>
                <a:spcPts val="0"/>
              </a:spcBef>
              <a:spcAft>
                <a:spcPts val="0"/>
              </a:spcAft>
              <a:buClr>
                <a:schemeClr val="dk1"/>
              </a:buClr>
              <a:buSzPts val="1100"/>
              <a:buFont typeface="Arial"/>
              <a:buNone/>
            </a:pPr>
            <a:r>
              <a:t/>
            </a:r>
            <a:endParaRPr/>
          </a:p>
          <a:p>
            <a:pPr indent="0" lvl="0" marL="0" rtl="0">
              <a:spcBef>
                <a:spcPts val="0"/>
              </a:spcBef>
              <a:spcAft>
                <a:spcPts val="0"/>
              </a:spcAft>
              <a:buClr>
                <a:schemeClr val="dk1"/>
              </a:buClr>
              <a:buSzPts val="1100"/>
              <a:buFont typeface="Arial"/>
              <a:buNone/>
            </a:pPr>
            <a:r>
              <a:t/>
            </a:r>
            <a:endParaRPr/>
          </a:p>
          <a:p>
            <a:pPr indent="0" lvl="0" marL="0" rtl="0">
              <a:spcBef>
                <a:spcPts val="0"/>
              </a:spcBef>
              <a:spcAft>
                <a:spcPts val="0"/>
              </a:spcAft>
              <a:buClr>
                <a:srgbClr val="000000"/>
              </a:buClr>
              <a:buSzPts val="1100"/>
              <a:buFont typeface="Arial"/>
              <a:buNone/>
            </a:pPr>
            <a:r>
              <a:t/>
            </a:r>
            <a:endParaRPr/>
          </a:p>
        </p:txBody>
      </p:sp>
      <p:sp>
        <p:nvSpPr>
          <p:cNvPr id="221" name="Google Shape;221;g40584a1031_3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CA"/>
              <a:t>these are some of the criticisms identified by HK journalists about how HK hasn’t been able to keep up with the global innovation to smart cities </a:t>
            </a:r>
            <a:endParaRPr/>
          </a:p>
          <a:p>
            <a:pPr indent="0" lvl="0" marL="0">
              <a:spcBef>
                <a:spcPts val="0"/>
              </a:spcBef>
              <a:spcAft>
                <a:spcPts val="0"/>
              </a:spcAft>
              <a:buClr>
                <a:schemeClr val="dk1"/>
              </a:buClr>
              <a:buSzPts val="1100"/>
              <a:buFont typeface="Arial"/>
              <a:buNone/>
            </a:pPr>
            <a:r>
              <a:rPr lang="en-CA"/>
              <a:t>	high tech usage, but big disparity → culture is efficiency driven</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lang="en-CA"/>
              <a:t>STEM</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lang="en-CA"/>
              <a:t>transition: </a:t>
            </a:r>
            <a:endParaRPr/>
          </a:p>
          <a:p>
            <a:pPr indent="0" lvl="0" marL="0">
              <a:spcBef>
                <a:spcPts val="0"/>
              </a:spcBef>
              <a:spcAft>
                <a:spcPts val="0"/>
              </a:spcAft>
              <a:buClr>
                <a:schemeClr val="dk1"/>
              </a:buClr>
              <a:buSzPts val="1100"/>
              <a:buFont typeface="Arial"/>
              <a:buNone/>
            </a:pPr>
            <a:r>
              <a:rPr lang="en-CA"/>
              <a:t>so this is what we've learned so far from these smart cities. there have been a few common themes such as the smart pillars, and data use and the involvement of citizens. Holistic. not just about tech. just like OT, can use this lens to help with city planning which syeda will talk more about</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t/>
            </a:r>
            <a:endParaRPr/>
          </a:p>
        </p:txBody>
      </p:sp>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20ae95f024a6ab1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0ae95f024a6ab16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7" name="Google Shape;117;g20ae95f024a6ab16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0584a103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0584a1031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55600" lvl="0" marL="457200" rtl="0">
              <a:lnSpc>
                <a:spcPct val="120000"/>
              </a:lnSpc>
              <a:spcBef>
                <a:spcPts val="1000"/>
              </a:spcBef>
              <a:spcAft>
                <a:spcPts val="0"/>
              </a:spcAft>
              <a:buClr>
                <a:schemeClr val="accent1"/>
              </a:buClr>
              <a:buSzPts val="2000"/>
              <a:buChar char="•"/>
            </a:pPr>
            <a:r>
              <a:rPr lang="en-CA" sz="2000">
                <a:latin typeface="Arial"/>
                <a:ea typeface="Arial"/>
                <a:cs typeface="Arial"/>
                <a:sym typeface="Arial"/>
              </a:rPr>
              <a:t>Evidence of relationship between land-use planning and human health </a:t>
            </a:r>
            <a:endParaRPr sz="2000">
              <a:latin typeface="Arial"/>
              <a:ea typeface="Arial"/>
              <a:cs typeface="Arial"/>
              <a:sym typeface="Arial"/>
            </a:endParaRPr>
          </a:p>
          <a:p>
            <a:pPr indent="-317500" lvl="0" marL="457200" rtl="0">
              <a:spcBef>
                <a:spcPts val="0"/>
              </a:spcBef>
              <a:spcAft>
                <a:spcPts val="0"/>
              </a:spcAft>
              <a:buSzPts val="1400"/>
              <a:buChar char="-"/>
            </a:pPr>
            <a:r>
              <a:rPr lang="en-CA"/>
              <a:t> Because a focus on designing cities for urban sprawl and transportation infrastructure leads to sedentary transportation rather than active transport ( for example, walking or biking) which reduces physical activity which in turn can lead to a host of physical illnesses. (Turcotte, 2008).</a:t>
            </a:r>
            <a:endParaRPr/>
          </a:p>
          <a:p>
            <a:pPr indent="-317500" lvl="0" marL="457200" rtl="0">
              <a:spcBef>
                <a:spcPts val="0"/>
              </a:spcBef>
              <a:spcAft>
                <a:spcPts val="0"/>
              </a:spcAft>
              <a:buSzPts val="1400"/>
              <a:buChar char="-"/>
            </a:pPr>
            <a:r>
              <a:rPr lang="en-CA"/>
              <a:t>About 50% of Canadians are not physically active enough to obtain health benefits (Canadian Fitness and Lifestyle Research Institute, 2005). </a:t>
            </a:r>
            <a:endParaRPr/>
          </a:p>
          <a:p>
            <a:pPr indent="-317500" lvl="0" marL="457200" rtl="0">
              <a:spcBef>
                <a:spcPts val="0"/>
              </a:spcBef>
              <a:spcAft>
                <a:spcPts val="0"/>
              </a:spcAft>
              <a:buSzPts val="1400"/>
              <a:buChar char="-"/>
            </a:pPr>
            <a:r>
              <a:rPr lang="en-CA"/>
              <a:t>land-use planning that focused on vehicular transport also impacts mental health as public amenities like grocery stores are too far and cause people to spend  more time on the road and increases time pressure. </a:t>
            </a:r>
            <a:endParaRPr/>
          </a:p>
          <a:p>
            <a:pPr indent="-317500" lvl="0" marL="457200" rtl="0">
              <a:spcBef>
                <a:spcPts val="0"/>
              </a:spcBef>
              <a:spcAft>
                <a:spcPts val="0"/>
              </a:spcAft>
              <a:buSzPts val="1400"/>
              <a:buChar char="-"/>
            </a:pPr>
            <a:r>
              <a:rPr lang="en-CA"/>
              <a:t>OTs can have a role in this: understand how people engage in everyday activities of self-care, leisure and productivity and  help design cities so that people can engage in their daily occupations through active transport ( grocery stores walking distance away) and therefore increase physical activity and improve physical and mental health. </a:t>
            </a:r>
            <a:endParaRPr/>
          </a:p>
          <a:p>
            <a:pPr indent="-292100" lvl="0" marL="457200" rtl="0">
              <a:lnSpc>
                <a:spcPct val="120000"/>
              </a:lnSpc>
              <a:spcBef>
                <a:spcPts val="0"/>
              </a:spcBef>
              <a:spcAft>
                <a:spcPts val="0"/>
              </a:spcAft>
              <a:buClr>
                <a:schemeClr val="accent1"/>
              </a:buClr>
              <a:buSzPts val="1000"/>
              <a:buChar char="-"/>
            </a:pPr>
            <a:r>
              <a:rPr lang="en-CA" sz="1000">
                <a:latin typeface="Arial"/>
                <a:ea typeface="Arial"/>
                <a:cs typeface="Arial"/>
                <a:sym typeface="Arial"/>
              </a:rPr>
              <a:t>Bring our understanding of human well-being</a:t>
            </a:r>
            <a:endParaRPr sz="1000">
              <a:latin typeface="Arial"/>
              <a:ea typeface="Arial"/>
              <a:cs typeface="Arial"/>
              <a:sym typeface="Arial"/>
            </a:endParaRPr>
          </a:p>
          <a:p>
            <a:pPr indent="-292100" lvl="0" marL="457200" rtl="0">
              <a:lnSpc>
                <a:spcPct val="120000"/>
              </a:lnSpc>
              <a:spcBef>
                <a:spcPts val="0"/>
              </a:spcBef>
              <a:spcAft>
                <a:spcPts val="0"/>
              </a:spcAft>
              <a:buClr>
                <a:schemeClr val="accent1"/>
              </a:buClr>
              <a:buSzPts val="1000"/>
              <a:buChar char="-"/>
            </a:pPr>
            <a:r>
              <a:rPr lang="en-CA" sz="1000">
                <a:latin typeface="Arial"/>
                <a:ea typeface="Arial"/>
                <a:cs typeface="Arial"/>
                <a:sym typeface="Arial"/>
              </a:rPr>
              <a:t>Use models to guide our work: PEO, CMOP-E, Kawa</a:t>
            </a:r>
            <a:endParaRPr sz="1000">
              <a:latin typeface="Arial"/>
              <a:ea typeface="Arial"/>
              <a:cs typeface="Arial"/>
              <a:sym typeface="Arial"/>
            </a:endParaRPr>
          </a:p>
          <a:p>
            <a:pPr indent="0" lvl="0" marL="0" rtl="0">
              <a:lnSpc>
                <a:spcPct val="120000"/>
              </a:lnSpc>
              <a:spcBef>
                <a:spcPts val="1000"/>
              </a:spcBef>
              <a:spcAft>
                <a:spcPts val="0"/>
              </a:spcAft>
              <a:buNone/>
            </a:pPr>
            <a:r>
              <a:rPr lang="en-CA" sz="1050" u="sng">
                <a:solidFill>
                  <a:srgbClr val="2A5DB0"/>
                </a:solidFill>
                <a:highlight>
                  <a:srgbClr val="FFFFFF"/>
                </a:highlight>
                <a:latin typeface="Roboto"/>
                <a:ea typeface="Roboto"/>
                <a:cs typeface="Roboto"/>
                <a:sym typeface="Roboto"/>
                <a:hlinkClick r:id="rId2"/>
              </a:rPr>
              <a:t>Mulholland, Susan</a:t>
            </a:r>
            <a:r>
              <a:rPr lang="en-CA" sz="1050">
                <a:solidFill>
                  <a:srgbClr val="555555"/>
                </a:solidFill>
                <a:highlight>
                  <a:srgbClr val="FFFFFF"/>
                </a:highlight>
                <a:latin typeface="Roboto"/>
                <a:ea typeface="Roboto"/>
                <a:cs typeface="Roboto"/>
                <a:sym typeface="Roboto"/>
              </a:rPr>
              <a:t>; </a:t>
            </a:r>
            <a:r>
              <a:rPr lang="en-CA" sz="1050" u="sng">
                <a:solidFill>
                  <a:srgbClr val="2A5DB0"/>
                </a:solidFill>
                <a:highlight>
                  <a:srgbClr val="FFFFFF"/>
                </a:highlight>
                <a:latin typeface="Roboto"/>
                <a:ea typeface="Roboto"/>
                <a:cs typeface="Roboto"/>
                <a:sym typeface="Roboto"/>
                <a:hlinkClick r:id="rId3"/>
              </a:rPr>
              <a:t>Johnson, Sherrill</a:t>
            </a:r>
            <a:r>
              <a:rPr lang="en-CA" sz="1050">
                <a:solidFill>
                  <a:srgbClr val="555555"/>
                </a:solidFill>
                <a:highlight>
                  <a:srgbClr val="FFFFFF"/>
                </a:highlight>
                <a:latin typeface="Roboto"/>
                <a:ea typeface="Roboto"/>
                <a:cs typeface="Roboto"/>
                <a:sym typeface="Roboto"/>
              </a:rPr>
              <a:t>; </a:t>
            </a:r>
            <a:r>
              <a:rPr lang="en-CA" sz="1050" u="sng">
                <a:solidFill>
                  <a:srgbClr val="2A5DB0"/>
                </a:solidFill>
                <a:highlight>
                  <a:srgbClr val="FFFFFF"/>
                </a:highlight>
                <a:latin typeface="Roboto"/>
                <a:ea typeface="Roboto"/>
                <a:cs typeface="Roboto"/>
                <a:sym typeface="Roboto"/>
                <a:hlinkClick r:id="rId4"/>
              </a:rPr>
              <a:t>Ladd, Brian</a:t>
            </a:r>
            <a:r>
              <a:rPr lang="en-CA" sz="1050">
                <a:solidFill>
                  <a:srgbClr val="555555"/>
                </a:solidFill>
                <a:highlight>
                  <a:srgbClr val="FFFFFF"/>
                </a:highlight>
                <a:latin typeface="Roboto"/>
                <a:ea typeface="Roboto"/>
                <a:cs typeface="Roboto"/>
                <a:sym typeface="Roboto"/>
              </a:rPr>
              <a:t>; </a:t>
            </a:r>
            <a:r>
              <a:rPr lang="en-CA" sz="1050" u="sng">
                <a:solidFill>
                  <a:srgbClr val="1B3C72"/>
                </a:solidFill>
                <a:highlight>
                  <a:srgbClr val="FFFFFF"/>
                </a:highlight>
                <a:latin typeface="Roboto"/>
                <a:ea typeface="Roboto"/>
                <a:cs typeface="Roboto"/>
                <a:sym typeface="Roboto"/>
                <a:hlinkClick r:id="rId5"/>
              </a:rPr>
              <a:t>Klassen, Bonnie</a:t>
            </a:r>
            <a:r>
              <a:rPr lang="en-CA" sz="1000">
                <a:latin typeface="Arial"/>
                <a:ea typeface="Arial"/>
                <a:cs typeface="Arial"/>
                <a:sym typeface="Arial"/>
              </a:rPr>
              <a:t> (2009)</a:t>
            </a:r>
            <a:endParaRPr sz="1000">
              <a:latin typeface="Arial"/>
              <a:ea typeface="Arial"/>
              <a:cs typeface="Arial"/>
              <a:sym typeface="Arial"/>
            </a:endParaRPr>
          </a:p>
          <a:p>
            <a:pPr indent="0" lvl="0" marL="0" rtl="0">
              <a:lnSpc>
                <a:spcPct val="120000"/>
              </a:lnSpc>
              <a:spcBef>
                <a:spcPts val="1000"/>
              </a:spcBef>
              <a:spcAft>
                <a:spcPts val="0"/>
              </a:spcAft>
              <a:buNone/>
            </a:pPr>
            <a:r>
              <a:t/>
            </a:r>
            <a:endParaRPr sz="1000">
              <a:latin typeface="Arial"/>
              <a:ea typeface="Arial"/>
              <a:cs typeface="Arial"/>
              <a:sym typeface="Arial"/>
            </a:endParaRPr>
          </a:p>
          <a:p>
            <a:pPr indent="0" lvl="0" marL="0" rtl="0">
              <a:lnSpc>
                <a:spcPct val="120000"/>
              </a:lnSpc>
              <a:spcBef>
                <a:spcPts val="1000"/>
              </a:spcBef>
              <a:spcAft>
                <a:spcPts val="0"/>
              </a:spcAft>
              <a:buNone/>
            </a:pPr>
            <a:r>
              <a:rPr lang="en-CA" sz="1000">
                <a:latin typeface="Arial"/>
                <a:ea typeface="Arial"/>
                <a:cs typeface="Arial"/>
                <a:sym typeface="Arial"/>
              </a:rPr>
              <a:t>.</a:t>
            </a:r>
            <a:endParaRPr sz="1000">
              <a:latin typeface="Arial"/>
              <a:ea typeface="Arial"/>
              <a:cs typeface="Arial"/>
              <a:sym typeface="Arial"/>
            </a:endParaRPr>
          </a:p>
          <a:p>
            <a:pPr indent="-355600" lvl="0" marL="457200" rtl="0">
              <a:lnSpc>
                <a:spcPct val="120000"/>
              </a:lnSpc>
              <a:spcBef>
                <a:spcPts val="1000"/>
              </a:spcBef>
              <a:spcAft>
                <a:spcPts val="0"/>
              </a:spcAft>
              <a:buClr>
                <a:schemeClr val="accent1"/>
              </a:buClr>
              <a:buSzPts val="2000"/>
              <a:buChar char="•"/>
            </a:pPr>
            <a:r>
              <a:rPr lang="en-CA" sz="2000">
                <a:latin typeface="Arial"/>
                <a:ea typeface="Arial"/>
                <a:cs typeface="Arial"/>
                <a:sym typeface="Arial"/>
              </a:rPr>
              <a:t>Evidence of relationship between land-use planning and human health </a:t>
            </a:r>
            <a:endParaRPr sz="2000">
              <a:latin typeface="Arial"/>
              <a:ea typeface="Arial"/>
              <a:cs typeface="Arial"/>
              <a:sym typeface="Arial"/>
            </a:endParaRPr>
          </a:p>
          <a:p>
            <a:pPr indent="-355600" lvl="0" marL="457200" rtl="0">
              <a:lnSpc>
                <a:spcPct val="120000"/>
              </a:lnSpc>
              <a:spcBef>
                <a:spcPts val="0"/>
              </a:spcBef>
              <a:spcAft>
                <a:spcPts val="0"/>
              </a:spcAft>
              <a:buClr>
                <a:schemeClr val="accent1"/>
              </a:buClr>
              <a:buSzPts val="2000"/>
              <a:buChar char="•"/>
            </a:pPr>
            <a:r>
              <a:rPr lang="en-CA" sz="2000">
                <a:latin typeface="Arial"/>
                <a:ea typeface="Arial"/>
                <a:cs typeface="Arial"/>
                <a:sym typeface="Arial"/>
              </a:rPr>
              <a:t>OTs can be involved in urban planning and provide consultation to build cities to improve health.</a:t>
            </a:r>
            <a:endParaRPr sz="2000">
              <a:latin typeface="Arial"/>
              <a:ea typeface="Arial"/>
              <a:cs typeface="Arial"/>
              <a:sym typeface="Arial"/>
            </a:endParaRPr>
          </a:p>
          <a:p>
            <a:pPr indent="-355600" lvl="0" marL="457200" rtl="0">
              <a:lnSpc>
                <a:spcPct val="120000"/>
              </a:lnSpc>
              <a:spcBef>
                <a:spcPts val="0"/>
              </a:spcBef>
              <a:spcAft>
                <a:spcPts val="0"/>
              </a:spcAft>
              <a:buClr>
                <a:schemeClr val="accent1"/>
              </a:buClr>
              <a:buSzPts val="2000"/>
              <a:buChar char="•"/>
            </a:pPr>
            <a:r>
              <a:rPr lang="en-CA" sz="2000">
                <a:latin typeface="Arial"/>
                <a:ea typeface="Arial"/>
                <a:cs typeface="Arial"/>
                <a:sym typeface="Arial"/>
              </a:rPr>
              <a:t>Use activity analysis, concepts of universal design and holistic practice ( focus on relationship between people and environment).</a:t>
            </a:r>
            <a:endParaRPr sz="1000">
              <a:latin typeface="Arial"/>
              <a:ea typeface="Arial"/>
              <a:cs typeface="Arial"/>
              <a:sym typeface="Arial"/>
            </a:endParaRPr>
          </a:p>
        </p:txBody>
      </p:sp>
      <p:sp>
        <p:nvSpPr>
          <p:cNvPr id="234" name="Google Shape;234;g40584a1031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079f2c5d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079f2c5d3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a:t>ted talk - no cities </a:t>
            </a:r>
            <a:endParaRPr/>
          </a:p>
          <a:p>
            <a:pPr indent="0" lvl="0" marL="0" rtl="0">
              <a:spcBef>
                <a:spcPts val="0"/>
              </a:spcBef>
              <a:spcAft>
                <a:spcPts val="0"/>
              </a:spcAft>
              <a:buNone/>
            </a:pPr>
            <a:r>
              <a:rPr lang="en-CA"/>
              <a:t>dystopian issues </a:t>
            </a:r>
            <a:endParaRPr/>
          </a:p>
          <a:p>
            <a:pPr indent="0" lvl="0" marL="0" rtl="0">
              <a:spcBef>
                <a:spcPts val="0"/>
              </a:spcBef>
              <a:spcAft>
                <a:spcPts val="0"/>
              </a:spcAft>
              <a:buNone/>
            </a:pPr>
            <a:r>
              <a:rPr lang="en-CA"/>
              <a:t>PPP criticism - within and outside of smart cities - gov as cheerleader for industries. </a:t>
            </a:r>
            <a:endParaRPr/>
          </a:p>
          <a:p>
            <a:pPr indent="0" lvl="0" marL="0">
              <a:spcBef>
                <a:spcPts val="0"/>
              </a:spcBef>
              <a:spcAft>
                <a:spcPts val="0"/>
              </a:spcAft>
              <a:buNone/>
            </a:pPr>
            <a:r>
              <a:t/>
            </a:r>
            <a:endParaRPr/>
          </a:p>
        </p:txBody>
      </p:sp>
      <p:sp>
        <p:nvSpPr>
          <p:cNvPr id="241" name="Google Shape;241;g4079f2c5d3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05d62459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05d624594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a:t>such as through the use of connected devices and data</a:t>
            </a:r>
            <a:endParaRPr/>
          </a:p>
        </p:txBody>
      </p:sp>
      <p:sp>
        <p:nvSpPr>
          <p:cNvPr id="123" name="Google Shape;123;g405d624594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we are not experts</a:t>
            </a:r>
            <a:endParaRPr/>
          </a:p>
          <a:p>
            <a:pPr indent="0" lvl="0" marL="0">
              <a:spcBef>
                <a:spcPts val="0"/>
              </a:spcBef>
              <a:spcAft>
                <a:spcPts val="0"/>
              </a:spcAft>
              <a:buNone/>
            </a:pPr>
            <a:r>
              <a:rPr lang="en-CA"/>
              <a:t>we just wanted to share some of what we learned while researching in whatever time we could find outside of preparing for co-design</a:t>
            </a:r>
            <a:endParaRPr/>
          </a:p>
          <a:p>
            <a:pPr indent="0" lvl="0" marL="0">
              <a:spcBef>
                <a:spcPts val="0"/>
              </a:spcBef>
              <a:spcAft>
                <a:spcPts val="0"/>
              </a:spcAft>
              <a:buNone/>
            </a:pPr>
            <a:r>
              <a:rPr lang="en-CA"/>
              <a:t>These are the cities we focused on</a:t>
            </a:r>
            <a:endParaRPr/>
          </a:p>
        </p:txBody>
      </p:sp>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spcBef>
                <a:spcPts val="0"/>
              </a:spcBef>
              <a:spcAft>
                <a:spcPts val="0"/>
              </a:spcAft>
              <a:buClr>
                <a:schemeClr val="dk1"/>
              </a:buClr>
              <a:buSzPts val="1100"/>
              <a:buFont typeface="Arial"/>
              <a:buNone/>
            </a:pPr>
            <a:r>
              <a:rPr lang="en-CA"/>
              <a:t>New York City is a smart city not because it has achieved ubiquitous connectivity or real-time measurement of all its operations, but because it uses data and technology to solve urban problems rather than merely observe them. Unless they produce actionable insights, these technologies do little more than make the city networked, not “smart.”</a:t>
            </a:r>
            <a:endParaRPr/>
          </a:p>
          <a:p>
            <a:pPr indent="0" lvl="0" marL="0" rtl="0">
              <a:spcBef>
                <a:spcPts val="0"/>
              </a:spcBef>
              <a:spcAft>
                <a:spcPts val="0"/>
              </a:spcAft>
              <a:buClr>
                <a:schemeClr val="dk1"/>
              </a:buClr>
              <a:buSzPts val="1100"/>
              <a:buFont typeface="Arial"/>
              <a:buNone/>
            </a:pPr>
            <a:r>
              <a:t/>
            </a:r>
            <a:endParaRPr/>
          </a:p>
          <a:p>
            <a:pPr indent="0" lvl="0" marL="0" rtl="0">
              <a:spcBef>
                <a:spcPts val="0"/>
              </a:spcBef>
              <a:spcAft>
                <a:spcPts val="0"/>
              </a:spcAft>
              <a:buClr>
                <a:schemeClr val="dk1"/>
              </a:buClr>
              <a:buSzPts val="1100"/>
              <a:buFont typeface="Arial"/>
              <a:buNone/>
            </a:pPr>
            <a:r>
              <a:rPr lang="en-CA" u="sng">
                <a:solidFill>
                  <a:srgbClr val="81D742"/>
                </a:solidFill>
                <a:highlight>
                  <a:srgbClr val="FFFFFF"/>
                </a:highlight>
                <a:latin typeface="Open Sans"/>
                <a:ea typeface="Open Sans"/>
                <a:cs typeface="Open Sans"/>
                <a:sym typeface="Open Sans"/>
                <a:hlinkClick r:id="rId2"/>
              </a:rPr>
              <a:t>https://www.baharash.com/why-new-york-is-smartest-city-in-world/</a:t>
            </a:r>
            <a:endParaRPr/>
          </a:p>
          <a:p>
            <a:pPr indent="0" lvl="0" marL="0" rtl="0">
              <a:spcBef>
                <a:spcPts val="0"/>
              </a:spcBef>
              <a:spcAft>
                <a:spcPts val="0"/>
              </a:spcAft>
              <a:buClr>
                <a:schemeClr val="dk1"/>
              </a:buClr>
              <a:buSzPts val="1100"/>
              <a:buFont typeface="Arial"/>
              <a:buNone/>
            </a:pPr>
            <a:r>
              <a:rPr lang="en-CA" u="sng">
                <a:solidFill>
                  <a:schemeClr val="hlink"/>
                </a:solidFill>
                <a:hlinkClick r:id="rId3"/>
              </a:rPr>
              <a:t>https://smartcitiesny.com/</a:t>
            </a:r>
            <a:endParaRPr/>
          </a:p>
          <a:p>
            <a:pPr indent="0" lvl="0" marL="0" rtl="0">
              <a:spcBef>
                <a:spcPts val="0"/>
              </a:spcBef>
              <a:spcAft>
                <a:spcPts val="0"/>
              </a:spcAft>
              <a:buClr>
                <a:schemeClr val="dk1"/>
              </a:buClr>
              <a:buSzPts val="1100"/>
              <a:buFont typeface="Arial"/>
              <a:buNone/>
            </a:pPr>
            <a:r>
              <a:rPr lang="en-CA" u="sng">
                <a:solidFill>
                  <a:schemeClr val="hlink"/>
                </a:solidFill>
                <a:hlinkClick r:id="rId4"/>
              </a:rPr>
              <a:t>https://www.techrepublic.com/article/how-new-york-city-plans-to-become-a-smart-city-leader/</a:t>
            </a:r>
            <a:endParaRPr/>
          </a:p>
          <a:p>
            <a:pPr indent="0" lvl="0" marL="0" rtl="0">
              <a:spcBef>
                <a:spcPts val="0"/>
              </a:spcBef>
              <a:spcAft>
                <a:spcPts val="0"/>
              </a:spcAft>
              <a:buClr>
                <a:schemeClr val="dk1"/>
              </a:buClr>
              <a:buSzPts val="1100"/>
              <a:buFont typeface="Arial"/>
              <a:buNone/>
            </a:pPr>
            <a:r>
              <a:rPr lang="en-CA" u="sng">
                <a:solidFill>
                  <a:schemeClr val="hlink"/>
                </a:solidFill>
                <a:hlinkClick r:id="rId5"/>
              </a:rPr>
              <a:t>https://www.smartresilient.com/smart-cities-new-york-2018-recap</a:t>
            </a:r>
            <a:endParaRPr/>
          </a:p>
          <a:p>
            <a:pPr indent="0" lvl="0" marL="0" rtl="0">
              <a:spcBef>
                <a:spcPts val="0"/>
              </a:spcBef>
              <a:spcAft>
                <a:spcPts val="0"/>
              </a:spcAft>
              <a:buClr>
                <a:schemeClr val="dk1"/>
              </a:buClr>
              <a:buSzPts val="1100"/>
              <a:buFont typeface="Arial"/>
              <a:buNone/>
            </a:pPr>
            <a:r>
              <a:rPr lang="en-CA" u="sng">
                <a:solidFill>
                  <a:schemeClr val="hlink"/>
                </a:solidFill>
                <a:hlinkClick r:id="rId6"/>
              </a:rPr>
              <a:t>https://www.theatlantic.com/technology/archive/2018/02/stupid-cities/553052/</a:t>
            </a:r>
            <a:endParaRPr/>
          </a:p>
          <a:p>
            <a:pPr indent="0" lvl="0" marL="0" rtl="0">
              <a:spcBef>
                <a:spcPts val="0"/>
              </a:spcBef>
              <a:spcAft>
                <a:spcPts val="0"/>
              </a:spcAft>
              <a:buClr>
                <a:schemeClr val="dk1"/>
              </a:buClr>
              <a:buSzPts val="1100"/>
              <a:buFont typeface="Arial"/>
              <a:buNone/>
            </a:pPr>
            <a:r>
              <a:rPr lang="en-CA" u="sng">
                <a:solidFill>
                  <a:schemeClr val="hlink"/>
                </a:solidFill>
                <a:hlinkClick r:id="rId7"/>
              </a:rPr>
              <a:t>https://www.smartcitiesdive.com/news/smart-cities-new-york-2018/523455/</a:t>
            </a:r>
            <a:endParaRPr/>
          </a:p>
          <a:p>
            <a:pPr indent="0" lvl="0" marL="0" rtl="0">
              <a:spcBef>
                <a:spcPts val="0"/>
              </a:spcBef>
              <a:spcAft>
                <a:spcPts val="0"/>
              </a:spcAft>
              <a:buClr>
                <a:schemeClr val="dk1"/>
              </a:buClr>
              <a:buSzPts val="1100"/>
              <a:buFont typeface="Arial"/>
              <a:buNone/>
            </a:pPr>
            <a:r>
              <a:rPr lang="en-CA" u="sng">
                <a:solidFill>
                  <a:schemeClr val="hlink"/>
                </a:solidFill>
                <a:hlinkClick r:id="rId8"/>
              </a:rPr>
              <a:t>https://www.clc.gov.sg/docs/default-source/commentaries/lessons-from-new-york-for-singapore-smart-nation-journey.pdf</a:t>
            </a:r>
            <a:endParaRPr/>
          </a:p>
          <a:p>
            <a:pPr indent="0" lvl="0" marL="0" rtl="0">
              <a:spcBef>
                <a:spcPts val="0"/>
              </a:spcBef>
              <a:spcAft>
                <a:spcPts val="0"/>
              </a:spcAft>
              <a:buClr>
                <a:schemeClr val="dk1"/>
              </a:buClr>
              <a:buSzPts val="1100"/>
              <a:buFont typeface="Arial"/>
              <a:buNone/>
            </a:pPr>
            <a:r>
              <a:t/>
            </a:r>
            <a:endParaRPr/>
          </a:p>
          <a:p>
            <a:pPr indent="0" lvl="0" marL="0" rtl="0">
              <a:spcBef>
                <a:spcPts val="0"/>
              </a:spcBef>
              <a:spcAft>
                <a:spcPts val="0"/>
              </a:spcAft>
              <a:buClr>
                <a:schemeClr val="dk1"/>
              </a:buClr>
              <a:buSzPts val="1100"/>
              <a:buFont typeface="Arial"/>
              <a:buNone/>
            </a:pPr>
            <a:r>
              <a:t/>
            </a:r>
            <a:endParaRPr/>
          </a:p>
        </p:txBody>
      </p:sp>
      <p:sp>
        <p:nvSpPr>
          <p:cNvPr id="135" name="Google Shape;1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3863ea42f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3863ea42f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a:t>Traffic: Midtown in Motion, LinkNYC, Vision Zero</a:t>
            </a:r>
            <a:endParaRPr/>
          </a:p>
          <a:p>
            <a:pPr indent="457200" lvl="0" marL="0" rtl="0">
              <a:spcBef>
                <a:spcPts val="0"/>
              </a:spcBef>
              <a:spcAft>
                <a:spcPts val="0"/>
              </a:spcAft>
              <a:buNone/>
            </a:pPr>
            <a:r>
              <a:rPr lang="en-CA"/>
              <a:t>MiM: Advanced solid-state traffic controllers and real time information are helping its department of transportation to control traffic → sensors, cameras EZ pass readers</a:t>
            </a:r>
            <a:endParaRPr/>
          </a:p>
          <a:p>
            <a:pPr indent="457200" lvl="0" marL="0" rtl="0">
              <a:spcBef>
                <a:spcPts val="0"/>
              </a:spcBef>
              <a:spcAft>
                <a:spcPts val="0"/>
              </a:spcAft>
              <a:buNone/>
            </a:pPr>
            <a:r>
              <a:rPr lang="en-CA"/>
              <a:t>LinkNYC: </a:t>
            </a:r>
            <a:r>
              <a:rPr lang="en-CA"/>
              <a:t>which will provide ultra-high speed free Wi-Fi. The initiative is called LinkNYC and it will provide free domestic phone calls, as well as free cell phone charging stations.</a:t>
            </a:r>
            <a:endParaRPr/>
          </a:p>
          <a:p>
            <a:pPr indent="457200" lvl="0" marL="0" rtl="0">
              <a:spcBef>
                <a:spcPts val="0"/>
              </a:spcBef>
              <a:spcAft>
                <a:spcPts val="0"/>
              </a:spcAft>
              <a:buNone/>
            </a:pPr>
            <a:r>
              <a:rPr lang="en-CA"/>
              <a:t>Vis0: eliminating deaths and serious injury from traffic crashes</a:t>
            </a:r>
            <a:endParaRPr/>
          </a:p>
          <a:p>
            <a:pPr indent="0" lvl="0" marL="0" rtl="0">
              <a:spcBef>
                <a:spcPts val="0"/>
              </a:spcBef>
              <a:spcAft>
                <a:spcPts val="0"/>
              </a:spcAft>
              <a:buNone/>
            </a:pPr>
            <a:r>
              <a:t/>
            </a:r>
            <a:endParaRPr/>
          </a:p>
          <a:p>
            <a:pPr indent="0" lvl="0" marL="0" rtl="0">
              <a:spcBef>
                <a:spcPts val="0"/>
              </a:spcBef>
              <a:spcAft>
                <a:spcPts val="0"/>
              </a:spcAft>
              <a:buNone/>
            </a:pPr>
            <a:r>
              <a:rPr lang="en-CA"/>
              <a:t>Environment: Accelerated conservation and efficiency program, community air survey, print smart</a:t>
            </a:r>
            <a:endParaRPr/>
          </a:p>
          <a:p>
            <a:pPr indent="0" lvl="0" marL="0" rtl="0">
              <a:spcBef>
                <a:spcPts val="0"/>
              </a:spcBef>
              <a:spcAft>
                <a:spcPts val="0"/>
              </a:spcAft>
              <a:buNone/>
            </a:pPr>
            <a:r>
              <a:rPr lang="en-CA"/>
              <a:t>	Conservation: This smart initiative looks at installing Vacancy Sensors across 90 schools, saving 3,000 metric tons of CO2 as well as over $2 million per year.</a:t>
            </a:r>
            <a:endParaRPr/>
          </a:p>
          <a:p>
            <a:pPr indent="0" lvl="0" marL="0" rtl="0">
              <a:spcBef>
                <a:spcPts val="0"/>
              </a:spcBef>
              <a:spcAft>
                <a:spcPts val="0"/>
              </a:spcAft>
              <a:buNone/>
            </a:pPr>
            <a:r>
              <a:rPr lang="en-CA"/>
              <a:t>	Air: Approximately 100 air pollutant monitors have been installed in New York as part of the “Community Air Survey” initiative.</a:t>
            </a:r>
            <a:endParaRPr/>
          </a:p>
          <a:p>
            <a:pPr indent="0" lvl="0" marL="0" rtl="0">
              <a:spcBef>
                <a:spcPts val="0"/>
              </a:spcBef>
              <a:spcAft>
                <a:spcPts val="0"/>
              </a:spcAft>
              <a:buNone/>
            </a:pPr>
            <a:r>
              <a:rPr lang="en-CA"/>
              <a:t>	Print: The objective is to reduce the number of printing devices which has so far resulted in a 71% reduction of greenhouse gas emissions associated with printing as well as savings of </a:t>
            </a:r>
            <a:r>
              <a:rPr lang="en-CA"/>
              <a:t>$1.7 million.</a:t>
            </a:r>
            <a:endParaRPr/>
          </a:p>
          <a:p>
            <a:pPr indent="0" lvl="0" marL="0" rtl="0">
              <a:spcBef>
                <a:spcPts val="0"/>
              </a:spcBef>
              <a:spcAft>
                <a:spcPts val="0"/>
              </a:spcAft>
              <a:buNone/>
            </a:pPr>
            <a:r>
              <a:t/>
            </a:r>
            <a:endParaRPr/>
          </a:p>
          <a:p>
            <a:pPr indent="0" lvl="0" marL="0" rtl="0">
              <a:spcBef>
                <a:spcPts val="0"/>
              </a:spcBef>
              <a:spcAft>
                <a:spcPts val="0"/>
              </a:spcAft>
              <a:buNone/>
            </a:pPr>
            <a:r>
              <a:rPr lang="en-CA"/>
              <a:t>Entrepreneurship: women in business</a:t>
            </a:r>
            <a:endParaRPr/>
          </a:p>
          <a:p>
            <a:pPr indent="0" lvl="0" marL="0" rtl="0">
              <a:spcBef>
                <a:spcPts val="0"/>
              </a:spcBef>
              <a:spcAft>
                <a:spcPts val="0"/>
              </a:spcAft>
              <a:buNone/>
            </a:pPr>
            <a:r>
              <a:rPr lang="en-CA"/>
              <a:t>	Women: aiming to connect 5,000 women to free training and business services. The objective is to expand women entrepreneurship, with a special focus on underserved women and communities</a:t>
            </a:r>
            <a:endParaRPr/>
          </a:p>
          <a:p>
            <a:pPr indent="0" lvl="0" marL="0" rtl="0">
              <a:spcBef>
                <a:spcPts val="0"/>
              </a:spcBef>
              <a:spcAft>
                <a:spcPts val="0"/>
              </a:spcAft>
              <a:buNone/>
            </a:pPr>
            <a:r>
              <a:t/>
            </a:r>
            <a:endParaRPr/>
          </a:p>
          <a:p>
            <a:pPr indent="0" lvl="0" marL="0" rtl="0">
              <a:spcBef>
                <a:spcPts val="0"/>
              </a:spcBef>
              <a:spcAft>
                <a:spcPts val="0"/>
              </a:spcAft>
              <a:buNone/>
            </a:pPr>
            <a:r>
              <a:rPr lang="en-CA"/>
              <a:t>Operational excellence program: PPP on procurement, tech, workforce, materials for budget saving</a:t>
            </a:r>
            <a:endParaRPr/>
          </a:p>
          <a:p>
            <a:pPr indent="0" lvl="0" marL="0" rtl="0">
              <a:spcBef>
                <a:spcPts val="0"/>
              </a:spcBef>
              <a:spcAft>
                <a:spcPts val="0"/>
              </a:spcAft>
              <a:buNone/>
            </a:pPr>
            <a:r>
              <a:rPr lang="en-CA"/>
              <a:t>	which is a public-private partnership to address procurement, technology, workforce, materials and revenue strategies for achieving substantial budget savings.</a:t>
            </a:r>
            <a:endParaRPr/>
          </a:p>
          <a:p>
            <a:pPr indent="0" lvl="0" marL="0" rtl="0">
              <a:spcBef>
                <a:spcPts val="0"/>
              </a:spcBef>
              <a:spcAft>
                <a:spcPts val="0"/>
              </a:spcAft>
              <a:buNone/>
            </a:pPr>
            <a:r>
              <a:t/>
            </a:r>
            <a:endParaRPr/>
          </a:p>
          <a:p>
            <a:pPr indent="0" lvl="0" marL="0" rtl="0">
              <a:spcBef>
                <a:spcPts val="0"/>
              </a:spcBef>
              <a:spcAft>
                <a:spcPts val="0"/>
              </a:spcAft>
              <a:buNone/>
            </a:pPr>
            <a:r>
              <a:rPr lang="en-CA"/>
              <a:t>Feedback: short cycle evaluation challenge, IdeaScale Pilot, vision zero</a:t>
            </a:r>
            <a:endParaRPr/>
          </a:p>
          <a:p>
            <a:pPr indent="0" lvl="0" marL="0" rtl="0">
              <a:spcBef>
                <a:spcPts val="0"/>
              </a:spcBef>
              <a:spcAft>
                <a:spcPts val="0"/>
              </a:spcAft>
              <a:buNone/>
            </a:pPr>
            <a:r>
              <a:rPr lang="en-CA"/>
              <a:t>	Short Cycle: aims to make the evaluation cycle of technology tools used in education more efficient.</a:t>
            </a:r>
            <a:endParaRPr/>
          </a:p>
          <a:p>
            <a:pPr indent="457200" lvl="0" marL="0" rtl="0">
              <a:spcBef>
                <a:spcPts val="0"/>
              </a:spcBef>
              <a:spcAft>
                <a:spcPts val="0"/>
              </a:spcAft>
              <a:buNone/>
            </a:pPr>
            <a:r>
              <a:rPr lang="en-CA"/>
              <a:t>IdeaScale:  to allow residents from different communities to communicate their concerns directly with the precinct commander</a:t>
            </a:r>
            <a:endParaRPr/>
          </a:p>
          <a:p>
            <a:pPr indent="0" lvl="0" marL="0" rtl="0">
              <a:spcBef>
                <a:spcPts val="0"/>
              </a:spcBef>
              <a:spcAft>
                <a:spcPts val="0"/>
              </a:spcAft>
              <a:buNone/>
            </a:pPr>
            <a:r>
              <a:t/>
            </a:r>
            <a:endParaRPr/>
          </a:p>
          <a:p>
            <a:pPr indent="0" lvl="0" marL="0" rtl="0">
              <a:spcBef>
                <a:spcPts val="0"/>
              </a:spcBef>
              <a:spcAft>
                <a:spcPts val="0"/>
              </a:spcAft>
              <a:buNone/>
            </a:pPr>
            <a:r>
              <a:rPr lang="en-CA"/>
              <a:t>Housing: MyNYCHA</a:t>
            </a:r>
            <a:endParaRPr/>
          </a:p>
          <a:p>
            <a:pPr indent="0" lvl="0" marL="0" rtl="0">
              <a:spcBef>
                <a:spcPts val="0"/>
              </a:spcBef>
              <a:spcAft>
                <a:spcPts val="0"/>
              </a:spcAft>
              <a:buNone/>
            </a:pPr>
            <a:r>
              <a:rPr lang="en-CA"/>
              <a:t>	Mobile application to allow public housing residents to manage their housing services via their smartphone and tablets</a:t>
            </a:r>
            <a:endParaRPr/>
          </a:p>
          <a:p>
            <a:pPr indent="0" lvl="0" marL="0" rtl="0">
              <a:spcBef>
                <a:spcPts val="0"/>
              </a:spcBef>
              <a:spcAft>
                <a:spcPts val="0"/>
              </a:spcAft>
              <a:buNone/>
            </a:pPr>
            <a:r>
              <a:t/>
            </a:r>
            <a:endParaRPr/>
          </a:p>
          <a:p>
            <a:pPr indent="0" lvl="0" marL="0" rtl="0">
              <a:spcBef>
                <a:spcPts val="0"/>
              </a:spcBef>
              <a:spcAft>
                <a:spcPts val="0"/>
              </a:spcAft>
              <a:buNone/>
            </a:pPr>
            <a:r>
              <a:rPr lang="en-CA"/>
              <a:t>Child Care: Child care connect</a:t>
            </a:r>
            <a:endParaRPr/>
          </a:p>
          <a:p>
            <a:pPr indent="0" lvl="0" marL="0" rtl="0">
              <a:spcBef>
                <a:spcPts val="0"/>
              </a:spcBef>
              <a:spcAft>
                <a:spcPts val="0"/>
              </a:spcAft>
              <a:buNone/>
            </a:pPr>
            <a:r>
              <a:rPr lang="en-CA"/>
              <a:t>	which allows parents to review and compare the quality of each day care centre.</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a:spcBef>
                <a:spcPts val="0"/>
              </a:spcBef>
              <a:spcAft>
                <a:spcPts val="0"/>
              </a:spcAft>
              <a:buNone/>
            </a:pPr>
            <a:r>
              <a:rPr lang="en-CA"/>
              <a:t>https://www.baharash.com/why-new-york-is-smartest-city-in-world/</a:t>
            </a:r>
            <a:endParaRPr/>
          </a:p>
        </p:txBody>
      </p:sp>
      <p:sp>
        <p:nvSpPr>
          <p:cNvPr id="142" name="Google Shape;142;g33863ea42f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33863ea42f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3863ea42f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a:t>Key takeaways from the Smart Cities New York conference at Pier 36 in May 2018.</a:t>
            </a:r>
            <a:endParaRPr/>
          </a:p>
          <a:p>
            <a:pPr indent="0" lvl="0" marL="0" rtl="0">
              <a:spcBef>
                <a:spcPts val="0"/>
              </a:spcBef>
              <a:spcAft>
                <a:spcPts val="0"/>
              </a:spcAft>
              <a:buNone/>
            </a:pPr>
            <a:r>
              <a:t/>
            </a:r>
            <a:endParaRPr/>
          </a:p>
          <a:p>
            <a:pPr indent="0" lvl="0" marL="0" rtl="0">
              <a:spcBef>
                <a:spcPts val="0"/>
              </a:spcBef>
              <a:spcAft>
                <a:spcPts val="0"/>
              </a:spcAft>
              <a:buNone/>
            </a:pPr>
            <a:r>
              <a:rPr lang="en-CA"/>
              <a:t>Inclusion:</a:t>
            </a:r>
            <a:br>
              <a:rPr lang="en-CA"/>
            </a:br>
            <a:r>
              <a:rPr lang="en-CA"/>
              <a:t>Government leaders said engaging with people from diverse backgrounds is crucial, especially considering the differences between urban and rural areas and between different regions of the same country.</a:t>
            </a:r>
            <a:endParaRPr/>
          </a:p>
          <a:p>
            <a:pPr indent="0" lvl="0" marL="0" rtl="0">
              <a:spcBef>
                <a:spcPts val="0"/>
              </a:spcBef>
              <a:spcAft>
                <a:spcPts val="0"/>
              </a:spcAft>
              <a:buNone/>
            </a:pPr>
            <a:r>
              <a:t/>
            </a:r>
            <a:endParaRPr/>
          </a:p>
          <a:p>
            <a:pPr indent="0" lvl="0" marL="0" rtl="0">
              <a:spcBef>
                <a:spcPts val="0"/>
              </a:spcBef>
              <a:spcAft>
                <a:spcPts val="0"/>
              </a:spcAft>
              <a:buNone/>
            </a:pPr>
            <a:r>
              <a:rPr lang="en-CA"/>
              <a:t>Tech:</a:t>
            </a:r>
            <a:endParaRPr/>
          </a:p>
          <a:p>
            <a:pPr indent="0" lvl="0" marL="0" rtl="0">
              <a:spcBef>
                <a:spcPts val="0"/>
              </a:spcBef>
              <a:spcAft>
                <a:spcPts val="0"/>
              </a:spcAft>
              <a:buClr>
                <a:schemeClr val="dk1"/>
              </a:buClr>
              <a:buSzPts val="1100"/>
              <a:buFont typeface="Arial"/>
              <a:buNone/>
            </a:pPr>
            <a:r>
              <a:rPr lang="en-CA"/>
              <a:t> “The goal is not technology,” Emanuel said. “Technology enhances what you’re trying to get towards, but technology is a means, not an end.”</a:t>
            </a:r>
            <a:endParaRPr/>
          </a:p>
          <a:p>
            <a:pPr indent="0" lvl="0" marL="0" rtl="0">
              <a:spcBef>
                <a:spcPts val="0"/>
              </a:spcBef>
              <a:spcAft>
                <a:spcPts val="0"/>
              </a:spcAft>
              <a:buNone/>
            </a:pPr>
            <a:r>
              <a:t/>
            </a:r>
            <a:endParaRPr/>
          </a:p>
          <a:p>
            <a:pPr indent="0" lvl="0" marL="0" rtl="0">
              <a:spcBef>
                <a:spcPts val="0"/>
              </a:spcBef>
              <a:spcAft>
                <a:spcPts val="0"/>
              </a:spcAft>
              <a:buNone/>
            </a:pPr>
            <a:r>
              <a:rPr lang="en-CA"/>
              <a:t>Citizens:</a:t>
            </a:r>
            <a:endParaRPr/>
          </a:p>
          <a:p>
            <a:pPr indent="0" lvl="0" marL="0" rtl="0">
              <a:spcBef>
                <a:spcPts val="0"/>
              </a:spcBef>
              <a:spcAft>
                <a:spcPts val="0"/>
              </a:spcAft>
              <a:buNone/>
            </a:pPr>
            <a:r>
              <a:rPr lang="en-CA"/>
              <a:t>Rather than introducing a raft of new technology to become smarter and more innovative, numerous speakers said the key to becoming a smart city lies in education and giving every resident the opportunity to learn and improve their lives.</a:t>
            </a:r>
            <a:endParaRPr/>
          </a:p>
          <a:p>
            <a:pPr indent="0" lvl="0" marL="0" rtl="0">
              <a:spcBef>
                <a:spcPts val="0"/>
              </a:spcBef>
              <a:spcAft>
                <a:spcPts val="0"/>
              </a:spcAft>
              <a:buNone/>
            </a:pPr>
            <a:r>
              <a:t/>
            </a:r>
            <a:endParaRPr/>
          </a:p>
          <a:p>
            <a:pPr indent="0" lvl="0" marL="0" rtl="0">
              <a:spcBef>
                <a:spcPts val="0"/>
              </a:spcBef>
              <a:spcAft>
                <a:spcPts val="0"/>
              </a:spcAft>
              <a:buNone/>
            </a:pPr>
            <a:r>
              <a:rPr lang="en-CA"/>
              <a:t>PPP:</a:t>
            </a:r>
            <a:endParaRPr/>
          </a:p>
          <a:p>
            <a:pPr indent="0" lvl="0" marL="0" rtl="0">
              <a:spcBef>
                <a:spcPts val="0"/>
              </a:spcBef>
              <a:spcAft>
                <a:spcPts val="0"/>
              </a:spcAft>
              <a:buNone/>
            </a:pPr>
            <a:r>
              <a:rPr lang="en-CA"/>
              <a:t>Within that spirit of cooperation, private and public-sector leaders said governments and their agencies should be more deliberate about working with private businesses, which often can innovate more quickly and deliver services more cheaply</a:t>
            </a:r>
            <a:endParaRPr/>
          </a:p>
          <a:p>
            <a:pPr indent="0" lvl="0" marL="0" rtl="0">
              <a:spcBef>
                <a:spcPts val="0"/>
              </a:spcBef>
              <a:spcAft>
                <a:spcPts val="0"/>
              </a:spcAft>
              <a:buNone/>
            </a:pPr>
            <a:r>
              <a:rPr lang="en-CA"/>
              <a:t>example: Uber and Lyft have become integral to getting people around in cities, in addition to the existing public transportation agencies</a:t>
            </a:r>
            <a:endParaRPr/>
          </a:p>
          <a:p>
            <a:pPr indent="0" lvl="0" marL="0" rtl="0">
              <a:spcBef>
                <a:spcPts val="0"/>
              </a:spcBef>
              <a:spcAft>
                <a:spcPts val="0"/>
              </a:spcAft>
              <a:buNone/>
            </a:pPr>
            <a:r>
              <a:t/>
            </a:r>
            <a:endParaRPr/>
          </a:p>
          <a:p>
            <a:pPr indent="0" lvl="0" marL="0" rtl="0">
              <a:spcBef>
                <a:spcPts val="0"/>
              </a:spcBef>
              <a:spcAft>
                <a:spcPts val="0"/>
              </a:spcAft>
              <a:buNone/>
            </a:pPr>
            <a:r>
              <a:rPr lang="en-CA"/>
              <a:t>City Lead:</a:t>
            </a:r>
            <a:endParaRPr/>
          </a:p>
          <a:p>
            <a:pPr indent="0" lvl="0" marL="0" rtl="0">
              <a:spcBef>
                <a:spcPts val="0"/>
              </a:spcBef>
              <a:spcAft>
                <a:spcPts val="0"/>
              </a:spcAft>
              <a:buNone/>
            </a:pPr>
            <a:r>
              <a:rPr lang="en-CA"/>
              <a:t>cities must lead on issues, such as fighting climate change, the opioid crisis and preserving net neutrality, as the federal government appears to have stepped away from a leadership role. </a:t>
            </a:r>
            <a:endParaRPr/>
          </a:p>
          <a:p>
            <a:pPr indent="0" lvl="0" marL="0" rtl="0">
              <a:spcBef>
                <a:spcPts val="0"/>
              </a:spcBef>
              <a:spcAft>
                <a:spcPts val="0"/>
              </a:spcAft>
              <a:buNone/>
            </a:pPr>
            <a:r>
              <a:t/>
            </a:r>
            <a:endParaRPr/>
          </a:p>
          <a:p>
            <a:pPr indent="0" lvl="0" marL="0" rtl="0">
              <a:spcBef>
                <a:spcPts val="0"/>
              </a:spcBef>
              <a:spcAft>
                <a:spcPts val="0"/>
              </a:spcAft>
              <a:buNone/>
            </a:pPr>
            <a:r>
              <a:rPr lang="en-CA"/>
              <a:t>Takeaways from NYC for singapore:</a:t>
            </a:r>
            <a:endParaRPr/>
          </a:p>
          <a:p>
            <a:pPr indent="457200" lvl="0" marL="0" rtl="0">
              <a:spcBef>
                <a:spcPts val="0"/>
              </a:spcBef>
              <a:spcAft>
                <a:spcPts val="0"/>
              </a:spcAft>
              <a:buNone/>
            </a:pPr>
            <a:r>
              <a:rPr lang="en-CA"/>
              <a:t>USING TECHNOLOGY TO IMPROVE CITY SERVICES</a:t>
            </a:r>
            <a:endParaRPr/>
          </a:p>
          <a:p>
            <a:pPr indent="457200" lvl="0" marL="0" rtl="0">
              <a:spcBef>
                <a:spcPts val="0"/>
              </a:spcBef>
              <a:spcAft>
                <a:spcPts val="0"/>
              </a:spcAft>
              <a:buNone/>
            </a:pPr>
            <a:r>
              <a:rPr lang="en-CA"/>
              <a:t>DATA TRANSPARENCY TO BUILD TRUST</a:t>
            </a:r>
            <a:endParaRPr/>
          </a:p>
          <a:p>
            <a:pPr indent="0" lvl="0" marL="0" rtl="0">
              <a:spcBef>
                <a:spcPts val="0"/>
              </a:spcBef>
              <a:spcAft>
                <a:spcPts val="0"/>
              </a:spcAft>
              <a:buNone/>
            </a:pPr>
            <a:r>
              <a:t/>
            </a:r>
            <a:endParaRPr/>
          </a:p>
          <a:p>
            <a:pPr indent="0" lvl="0" marL="0">
              <a:spcBef>
                <a:spcPts val="0"/>
              </a:spcBef>
              <a:spcAft>
                <a:spcPts val="0"/>
              </a:spcAft>
              <a:buNone/>
            </a:pPr>
            <a:r>
              <a:rPr lang="en-CA"/>
              <a:t>https://www.smartcitiesdive.com/news/smart-cities-new-york-2018/523455/</a:t>
            </a:r>
            <a:endParaRPr/>
          </a:p>
        </p:txBody>
      </p:sp>
      <p:sp>
        <p:nvSpPr>
          <p:cNvPr id="150" name="Google Shape;150;g33863ea42f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sz="1050">
                <a:highlight>
                  <a:srgbClr val="FFFFFF"/>
                </a:highlight>
                <a:latin typeface="Georgia"/>
                <a:ea typeface="Georgia"/>
                <a:cs typeface="Georgia"/>
                <a:sym typeface="Georgia"/>
              </a:rPr>
              <a:t>Over the past 30 years, Barcelona has prioritized development of technological infrastructure. In particular, following the Barcelona 2.0 model framework and local elections in 2007, it implemented several projects, including Barcelona WiFi (a service allowing citizens to connect to the Internet through WiFi access points) and the WiFi mesh network (a municipal network for ubiquitous services). In 2011, it further invested in physical and technological infrastructure. The projects under the 22@ umbrella regarding urban transformation and urban innovation motivated development of a modern network of energy, telecommunications, district heating, and pneumatic garbage-collection systems.</a:t>
            </a:r>
            <a:endParaRPr sz="1050">
              <a:highlight>
                <a:srgbClr val="FFFFFF"/>
              </a:highlight>
              <a:latin typeface="Georgia"/>
              <a:ea typeface="Georgia"/>
              <a:cs typeface="Georgia"/>
              <a:sym typeface="Georgia"/>
            </a:endParaRPr>
          </a:p>
          <a:p>
            <a:pPr indent="0" lvl="0" marL="0">
              <a:spcBef>
                <a:spcPts val="0"/>
              </a:spcBef>
              <a:spcAft>
                <a:spcPts val="0"/>
              </a:spcAft>
              <a:buNone/>
            </a:pPr>
            <a:r>
              <a:t/>
            </a:r>
            <a:endParaRPr sz="1050">
              <a:highlight>
                <a:srgbClr val="FFFFFF"/>
              </a:highlight>
              <a:latin typeface="Georgia"/>
              <a:ea typeface="Georgia"/>
              <a:cs typeface="Georgia"/>
              <a:sym typeface="Georgia"/>
            </a:endParaRPr>
          </a:p>
          <a:p>
            <a:pPr indent="0" lvl="0" marL="0">
              <a:spcBef>
                <a:spcPts val="0"/>
              </a:spcBef>
              <a:spcAft>
                <a:spcPts val="0"/>
              </a:spcAft>
              <a:buNone/>
            </a:pPr>
            <a:r>
              <a:rPr lang="en-CA" sz="1050">
                <a:highlight>
                  <a:srgbClr val="FFFFFF"/>
                </a:highlight>
                <a:latin typeface="Georgia"/>
                <a:ea typeface="Georgia"/>
                <a:cs typeface="Georgia"/>
                <a:sym typeface="Georgia"/>
              </a:rPr>
              <a:t>Other economic factors also made it particularly competitive, including an entrepreneurial culture and promotion of technology-based economic activities in specific districts. </a:t>
            </a:r>
            <a:endParaRPr sz="1050">
              <a:highlight>
                <a:srgbClr val="FFFFFF"/>
              </a:highlight>
              <a:latin typeface="Georgia"/>
              <a:ea typeface="Georgia"/>
              <a:cs typeface="Georgia"/>
              <a:sym typeface="Georgia"/>
            </a:endParaRPr>
          </a:p>
          <a:p>
            <a:pPr indent="0" lvl="0" marL="0">
              <a:spcBef>
                <a:spcPts val="0"/>
              </a:spcBef>
              <a:spcAft>
                <a:spcPts val="0"/>
              </a:spcAft>
              <a:buNone/>
            </a:pPr>
            <a:r>
              <a:t/>
            </a:r>
            <a:endParaRPr sz="1050">
              <a:highlight>
                <a:srgbClr val="FFFFFF"/>
              </a:highlight>
              <a:latin typeface="Georgia"/>
              <a:ea typeface="Georgia"/>
              <a:cs typeface="Georgia"/>
              <a:sym typeface="Georgia"/>
            </a:endParaRPr>
          </a:p>
          <a:p>
            <a:pPr indent="0" lvl="0" marL="0">
              <a:spcBef>
                <a:spcPts val="0"/>
              </a:spcBef>
              <a:spcAft>
                <a:spcPts val="0"/>
              </a:spcAft>
              <a:buNone/>
            </a:pPr>
            <a:r>
              <a:rPr lang="en-CA" sz="1050" u="sng">
                <a:solidFill>
                  <a:schemeClr val="hlink"/>
                </a:solidFill>
                <a:highlight>
                  <a:srgbClr val="FFFFFF"/>
                </a:highlight>
                <a:latin typeface="Georgia"/>
                <a:ea typeface="Georgia"/>
                <a:cs typeface="Georgia"/>
                <a:sym typeface="Georgia"/>
                <a:hlinkClick r:id="rId2"/>
              </a:rPr>
              <a:t>http://lameva.barcelona.cat/bcnmetropolis/en/author/redaccio/</a:t>
            </a:r>
            <a:endParaRPr sz="1050">
              <a:highlight>
                <a:srgbClr val="FFFFFF"/>
              </a:highlight>
              <a:latin typeface="Georgia"/>
              <a:ea typeface="Georgia"/>
              <a:cs typeface="Georgia"/>
              <a:sym typeface="Georgia"/>
            </a:endParaRPr>
          </a:p>
          <a:p>
            <a:pPr indent="0" lvl="0" marL="0">
              <a:spcBef>
                <a:spcPts val="0"/>
              </a:spcBef>
              <a:spcAft>
                <a:spcPts val="0"/>
              </a:spcAft>
              <a:buNone/>
            </a:pPr>
            <a:r>
              <a:rPr lang="en-CA" sz="1050" u="sng">
                <a:solidFill>
                  <a:schemeClr val="hlink"/>
                </a:solidFill>
                <a:highlight>
                  <a:srgbClr val="FFFFFF"/>
                </a:highlight>
                <a:latin typeface="Georgia"/>
                <a:ea typeface="Georgia"/>
                <a:cs typeface="Georgia"/>
                <a:sym typeface="Georgia"/>
                <a:hlinkClick r:id="rId3"/>
              </a:rPr>
              <a:t>http://www.barcinno.com/smart-city-barcelona/</a:t>
            </a:r>
            <a:endParaRPr sz="1050">
              <a:highlight>
                <a:srgbClr val="FFFFFF"/>
              </a:highlight>
              <a:latin typeface="Georgia"/>
              <a:ea typeface="Georgia"/>
              <a:cs typeface="Georgia"/>
              <a:sym typeface="Georgia"/>
            </a:endParaRPr>
          </a:p>
          <a:p>
            <a:pPr indent="0" lvl="0" marL="0">
              <a:spcBef>
                <a:spcPts val="0"/>
              </a:spcBef>
              <a:spcAft>
                <a:spcPts val="0"/>
              </a:spcAft>
              <a:buNone/>
            </a:pPr>
            <a:r>
              <a:rPr lang="en-CA" sz="1050" u="sng">
                <a:solidFill>
                  <a:schemeClr val="hlink"/>
                </a:solidFill>
                <a:highlight>
                  <a:srgbClr val="FFFFFF"/>
                </a:highlight>
                <a:latin typeface="Georgia"/>
                <a:ea typeface="Georgia"/>
                <a:cs typeface="Georgia"/>
                <a:sym typeface="Georgia"/>
                <a:hlinkClick r:id="rId4"/>
              </a:rPr>
              <a:t>https://cacm.acm.org/magazines/2018/4/226370-building-a-smart-city/fulltext</a:t>
            </a:r>
            <a:endParaRPr sz="1050">
              <a:highlight>
                <a:srgbClr val="FFFFFF"/>
              </a:highlight>
              <a:latin typeface="Georgia"/>
              <a:ea typeface="Georgia"/>
              <a:cs typeface="Georgia"/>
              <a:sym typeface="Georgia"/>
            </a:endParaRPr>
          </a:p>
          <a:p>
            <a:pPr indent="0" lvl="0" marL="0">
              <a:spcBef>
                <a:spcPts val="0"/>
              </a:spcBef>
              <a:spcAft>
                <a:spcPts val="0"/>
              </a:spcAft>
              <a:buNone/>
            </a:pPr>
            <a:r>
              <a:rPr lang="en-CA" sz="1050" u="sng">
                <a:solidFill>
                  <a:schemeClr val="hlink"/>
                </a:solidFill>
                <a:highlight>
                  <a:srgbClr val="FFFFFF"/>
                </a:highlight>
                <a:latin typeface="Georgia"/>
                <a:ea typeface="Georgia"/>
                <a:cs typeface="Georgia"/>
                <a:sym typeface="Georgia"/>
                <a:hlinkClick r:id="rId5"/>
              </a:rPr>
              <a:t>http://www.sentilo.io/xwiki/bin/view/Sentilo.Community/FAQs</a:t>
            </a:r>
            <a:endParaRPr sz="1050">
              <a:highlight>
                <a:srgbClr val="FFFFFF"/>
              </a:highlight>
              <a:latin typeface="Georgia"/>
              <a:ea typeface="Georgia"/>
              <a:cs typeface="Georgia"/>
              <a:sym typeface="Georgia"/>
            </a:endParaRPr>
          </a:p>
          <a:p>
            <a:pPr indent="0" lvl="0" marL="0">
              <a:spcBef>
                <a:spcPts val="0"/>
              </a:spcBef>
              <a:spcAft>
                <a:spcPts val="0"/>
              </a:spcAft>
              <a:buNone/>
            </a:pPr>
            <a:r>
              <a:rPr lang="en-CA" sz="1050" u="sng">
                <a:solidFill>
                  <a:schemeClr val="hlink"/>
                </a:solidFill>
                <a:highlight>
                  <a:srgbClr val="FFFFFF"/>
                </a:highlight>
                <a:latin typeface="Georgia"/>
                <a:ea typeface="Georgia"/>
                <a:cs typeface="Georgia"/>
                <a:sym typeface="Georgia"/>
                <a:hlinkClick r:id="rId6"/>
              </a:rPr>
              <a:t>https://github.com/sentilo/sentilo</a:t>
            </a:r>
            <a:r>
              <a:rPr lang="en-CA" sz="1050">
                <a:highlight>
                  <a:srgbClr val="FFFFFF"/>
                </a:highlight>
                <a:latin typeface="Georgia"/>
                <a:ea typeface="Georgia"/>
                <a:cs typeface="Georgia"/>
                <a:sym typeface="Georgia"/>
              </a:rPr>
              <a:t> </a:t>
            </a:r>
            <a:endParaRPr sz="1050">
              <a:highlight>
                <a:srgbClr val="FFFFFF"/>
              </a:highlight>
              <a:latin typeface="Georgia"/>
              <a:ea typeface="Georgia"/>
              <a:cs typeface="Georgia"/>
              <a:sym typeface="Georgia"/>
            </a:endParaRPr>
          </a:p>
          <a:p>
            <a:pPr indent="0" lvl="0" marL="0">
              <a:spcBef>
                <a:spcPts val="0"/>
              </a:spcBef>
              <a:spcAft>
                <a:spcPts val="0"/>
              </a:spcAft>
              <a:buNone/>
            </a:pPr>
            <a:r>
              <a:t/>
            </a:r>
            <a:endParaRPr sz="1050">
              <a:highlight>
                <a:srgbClr val="FFFFFF"/>
              </a:highlight>
              <a:latin typeface="Georgia"/>
              <a:ea typeface="Georgia"/>
              <a:cs typeface="Georgia"/>
              <a:sym typeface="Georgia"/>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06c9ab180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06c9ab180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spcBef>
                <a:spcPts val="0"/>
              </a:spcBef>
              <a:spcAft>
                <a:spcPts val="0"/>
              </a:spcAft>
              <a:buSzPts val="1400"/>
              <a:buChar char="-"/>
            </a:pPr>
            <a:r>
              <a:rPr b="1" lang="en-CA"/>
              <a:t>Barcelona was ranked as the smartest city in the world for having  combination </a:t>
            </a:r>
            <a:r>
              <a:rPr lang="en-CA"/>
              <a:t>of smart capabilities smart grids, smart lighting, smart traffic and also social cohesion and technological </a:t>
            </a:r>
            <a:r>
              <a:rPr lang="en-CA"/>
              <a:t>capabilities</a:t>
            </a:r>
            <a:r>
              <a:rPr lang="en-CA"/>
              <a:t> and a strong focus on creating a</a:t>
            </a:r>
            <a:r>
              <a:rPr lang="en-CA"/>
              <a:t> </a:t>
            </a:r>
            <a:r>
              <a:rPr lang="en-CA"/>
              <a:t>collaborative environment for businesses to thrive. </a:t>
            </a:r>
            <a:endParaRPr/>
          </a:p>
          <a:p>
            <a:pPr indent="0" lvl="0" marL="457200" rtl="0">
              <a:spcBef>
                <a:spcPts val="0"/>
              </a:spcBef>
              <a:spcAft>
                <a:spcPts val="0"/>
              </a:spcAft>
              <a:buNone/>
            </a:pPr>
            <a:r>
              <a:t/>
            </a:r>
            <a:endParaRPr/>
          </a:p>
          <a:p>
            <a:pPr indent="-317500" lvl="0" marL="457200" rtl="0">
              <a:spcBef>
                <a:spcPts val="0"/>
              </a:spcBef>
              <a:spcAft>
                <a:spcPts val="0"/>
              </a:spcAft>
              <a:buSzPts val="1400"/>
              <a:buChar char="-"/>
            </a:pPr>
            <a:r>
              <a:rPr b="1" lang="en-CA"/>
              <a:t>Economic ups and down - </a:t>
            </a:r>
            <a:r>
              <a:rPr lang="en-CA"/>
              <a:t>Barcelona’s economy has been through many ups and downs, and various changes have been made to their vision of a smart city - they went from an e-governance initiative which was meant to provide government services in a more flexible and efficient manner to a city that was innovative, inclusive, self-sufficient and community focused.</a:t>
            </a:r>
            <a:r>
              <a:rPr b="1" lang="en-CA"/>
              <a:t> </a:t>
            </a:r>
            <a:r>
              <a:rPr lang="en-CA"/>
              <a:t>T</a:t>
            </a:r>
            <a:r>
              <a:rPr lang="en-CA"/>
              <a:t>echnology was central, but used to </a:t>
            </a:r>
            <a:r>
              <a:rPr lang="en-CA"/>
              <a:t>address </a:t>
            </a:r>
            <a:r>
              <a:rPr lang="en-CA"/>
              <a:t> </a:t>
            </a:r>
            <a:r>
              <a:rPr lang="en-CA"/>
              <a:t>socio economic</a:t>
            </a:r>
            <a:r>
              <a:rPr lang="en-CA"/>
              <a:t> issues and improve quality of life. </a:t>
            </a:r>
            <a:endParaRPr/>
          </a:p>
          <a:p>
            <a:pPr indent="0" lvl="0" marL="457200" rtl="0">
              <a:spcBef>
                <a:spcPts val="0"/>
              </a:spcBef>
              <a:spcAft>
                <a:spcPts val="0"/>
              </a:spcAft>
              <a:buNone/>
            </a:pPr>
            <a:r>
              <a:t/>
            </a:r>
            <a:endParaRPr/>
          </a:p>
          <a:p>
            <a:pPr indent="-317500" lvl="0" marL="457200" rtl="0">
              <a:spcBef>
                <a:spcPts val="0"/>
              </a:spcBef>
              <a:spcAft>
                <a:spcPts val="0"/>
              </a:spcAft>
              <a:buSzPts val="1400"/>
              <a:buChar char="-"/>
            </a:pPr>
            <a:r>
              <a:rPr lang="en-CA"/>
              <a:t>So the government has taken on an active role in making Barcelona a smart city, they have adopted the digital technology themselves in their everyday affairs.</a:t>
            </a:r>
            <a:endParaRPr/>
          </a:p>
          <a:p>
            <a:pPr indent="-317500" lvl="0" marL="457200" rtl="0">
              <a:spcBef>
                <a:spcPts val="0"/>
              </a:spcBef>
              <a:spcAft>
                <a:spcPts val="0"/>
              </a:spcAft>
              <a:buSzPts val="1400"/>
              <a:buChar char="-"/>
            </a:pPr>
            <a:r>
              <a:rPr lang="en-CA"/>
              <a:t>The government has developed partnerships with various international- companies and done a good job of marketing their initiatives, they have also developed strong relations with other cities with the Autonomous government of Catalonia that Barcelona is a part of, and have received investments for their projects. </a:t>
            </a:r>
            <a:endParaRPr/>
          </a:p>
          <a:p>
            <a:pPr indent="-317500" lvl="0" marL="457200" rtl="0">
              <a:spcBef>
                <a:spcPts val="0"/>
              </a:spcBef>
              <a:spcAft>
                <a:spcPts val="0"/>
              </a:spcAft>
              <a:buSzPts val="1400"/>
              <a:buChar char="-"/>
            </a:pPr>
            <a:r>
              <a:rPr lang="en-CA"/>
              <a:t>One of these projects is the </a:t>
            </a:r>
            <a:r>
              <a:rPr lang="en-CA"/>
              <a:t>Smart city campus - campus will house corporations, universities, researchers, innovators and entrepreneurs to advance smart technology solutions/innovations - think tank of people with different abilities to advance smart technology in Barcelona. </a:t>
            </a:r>
            <a:endParaRPr/>
          </a:p>
          <a:p>
            <a:pPr indent="0" lvl="0" marL="0" rtl="0">
              <a:spcBef>
                <a:spcPts val="0"/>
              </a:spcBef>
              <a:spcAft>
                <a:spcPts val="0"/>
              </a:spcAft>
              <a:buNone/>
            </a:pPr>
            <a:r>
              <a:t/>
            </a:r>
            <a:endParaRPr/>
          </a:p>
          <a:p>
            <a:pPr indent="-317500" lvl="0" marL="457200" rtl="0">
              <a:spcBef>
                <a:spcPts val="0"/>
              </a:spcBef>
              <a:spcAft>
                <a:spcPts val="0"/>
              </a:spcAft>
              <a:buSzPts val="1400"/>
              <a:buChar char="-"/>
            </a:pPr>
            <a:r>
              <a:rPr b="1" lang="en-CA"/>
              <a:t>PPP- </a:t>
            </a:r>
            <a:r>
              <a:rPr lang="en-CA"/>
              <a:t> worked hard to create partnerships between public and private sector to advance smart innovation and boost their economy. They have also provided </a:t>
            </a:r>
            <a:r>
              <a:rPr lang="en-CA"/>
              <a:t>financial</a:t>
            </a:r>
            <a:r>
              <a:rPr lang="en-CA"/>
              <a:t> support to </a:t>
            </a:r>
            <a:r>
              <a:rPr b="1" lang="en-CA"/>
              <a:t>startups </a:t>
            </a:r>
            <a:r>
              <a:rPr lang="en-CA"/>
              <a:t>and provided tools like open data to </a:t>
            </a:r>
            <a:r>
              <a:rPr lang="en-CA"/>
              <a:t>encourage</a:t>
            </a:r>
            <a:r>
              <a:rPr lang="en-CA"/>
              <a:t> them to develop functionalities to share with the public. And these include apps that help people find available bikes in the bike share program or find parking and pay online (City Bikes &amp; ApparkB).</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a:spcBef>
                <a:spcPts val="0"/>
              </a:spcBef>
              <a:spcAft>
                <a:spcPts val="0"/>
              </a:spcAft>
              <a:buNone/>
            </a:pPr>
            <a:r>
              <a:rPr b="1" lang="en-CA"/>
              <a:t>              IoT technology </a:t>
            </a:r>
            <a:r>
              <a:rPr lang="en-CA"/>
              <a:t>trash can report data in real time so that waste collection services can know </a:t>
            </a:r>
            <a:r>
              <a:rPr lang="en-CA"/>
              <a:t>exactly</a:t>
            </a:r>
            <a:r>
              <a:rPr lang="en-CA"/>
              <a:t> when to collect the waste. this improves efficiency with which services are provided,   and ensures optimal use of resources. </a:t>
            </a:r>
            <a:endParaRPr/>
          </a:p>
        </p:txBody>
      </p:sp>
      <p:sp>
        <p:nvSpPr>
          <p:cNvPr id="162" name="Google Shape;162;g406c9ab180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lstStyle>
            <a:lvl1pPr lvl="0" marR="0" rtl="0" algn="l">
              <a:lnSpc>
                <a:spcPct val="90000"/>
              </a:lnSpc>
              <a:spcBef>
                <a:spcPts val="0"/>
              </a:spcBef>
              <a:spcAft>
                <a:spcPts val="0"/>
              </a:spcAft>
              <a:buClr>
                <a:schemeClr val="dk1"/>
              </a:buClr>
              <a:buSzPts val="6600"/>
              <a:buFont typeface="Cabin"/>
              <a:buNone/>
              <a:defRPr b="0" i="0" sz="66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lstStyle>
            <a:lvl1pPr lvl="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lvl="1" marR="0" rtl="0" algn="ctr">
              <a:lnSpc>
                <a:spcPct val="120000"/>
              </a:lnSpc>
              <a:spcBef>
                <a:spcPts val="5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2pPr>
            <a:lvl3pPr lvl="2" marR="0" rtl="0" algn="ctr">
              <a:lnSpc>
                <a:spcPct val="120000"/>
              </a:lnSpc>
              <a:spcBef>
                <a:spcPts val="5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3pPr>
            <a:lvl4pPr lvl="3"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4pPr>
            <a:lvl5pPr lvl="4"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5pPr>
            <a:lvl6pPr lvl="5"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6pPr>
            <a:lvl7pPr lvl="6"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7pPr>
            <a:lvl8pPr lvl="7"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8pPr>
            <a:lvl9pPr lvl="8"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9pPr>
          </a:lstStyle>
          <a:p/>
        </p:txBody>
      </p:sp>
      <p:sp>
        <p:nvSpPr>
          <p:cNvPr id="21" name="Google Shape;21;p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2" name="Google Shape;22;p2"/>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3" name="Google Shape;23;p2"/>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24" name="Google Shape;24;p2"/>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6" name="Shape 86"/>
        <p:cNvGrpSpPr/>
        <p:nvPr/>
      </p:nvGrpSpPr>
      <p:grpSpPr>
        <a:xfrm>
          <a:off x="0" y="0"/>
          <a:ext cx="0" cy="0"/>
          <a:chOff x="0" y="0"/>
          <a:chExt cx="0" cy="0"/>
        </a:xfrm>
      </p:grpSpPr>
      <p:sp>
        <p:nvSpPr>
          <p:cNvPr id="87" name="Google Shape;87;p1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1"/>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89" name="Google Shape;89;p1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0" name="Google Shape;90;p1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1" name="Google Shape;91;p1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92" name="Google Shape;92;p1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2"/>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2"/>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96" name="Google Shape;96;p1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7" name="Google Shape;97;p1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8" name="Google Shape;98;p1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99" name="Google Shape;99;p12"/>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3"/>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28" name="Google Shape;28;p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9" name="Google Shape;29;p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0" name="Google Shape;30;p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31" name="Google Shape;31;p3"/>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Google Shape;33;p4"/>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600"/>
              <a:buFont typeface="Cabin"/>
              <a:buNone/>
              <a:defRPr b="0" i="0" sz="36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4"/>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lstStyle>
            <a:lvl1pPr indent="-228600" lvl="0" marL="45720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800"/>
              <a:buFont typeface="Arial"/>
              <a:buNone/>
              <a:defRPr b="0" i="0" sz="1800" u="none" cap="none" strike="noStrike">
                <a:solidFill>
                  <a:srgbClr val="888888"/>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0" i="0" sz="1800" u="none" cap="none" strike="noStrike">
                <a:solidFill>
                  <a:srgbClr val="888888"/>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9pPr>
          </a:lstStyle>
          <a:p/>
        </p:txBody>
      </p:sp>
      <p:sp>
        <p:nvSpPr>
          <p:cNvPr id="35" name="Google Shape;35;p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6" name="Google Shape;36;p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7" name="Google Shape;37;p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38" name="Google Shape;38;p4"/>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9" name="Shape 39"/>
        <p:cNvGrpSpPr/>
        <p:nvPr/>
      </p:nvGrpSpPr>
      <p:grpSpPr>
        <a:xfrm>
          <a:off x="0" y="0"/>
          <a:ext cx="0" cy="0"/>
          <a:chOff x="0" y="0"/>
          <a:chExt cx="0" cy="0"/>
        </a:xfrm>
      </p:grpSpPr>
      <p:sp>
        <p:nvSpPr>
          <p:cNvPr id="40" name="Google Shape;40;p5"/>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5"/>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42" name="Google Shape;42;p5"/>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43" name="Google Shape;43;p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4" name="Google Shape;44;p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5" name="Google Shape;45;p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46" name="Google Shape;46;p5"/>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6"/>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1000"/>
              </a:spcBef>
              <a:spcAft>
                <a:spcPts val="0"/>
              </a:spcAft>
              <a:buClr>
                <a:schemeClr val="accent1"/>
              </a:buClr>
              <a:buSzPts val="2200"/>
              <a:buFont typeface="Arial"/>
              <a:buNone/>
              <a:defRPr b="0" i="0" sz="2200" u="none" cap="none" strike="noStrike">
                <a:solidFill>
                  <a:schemeClr val="accent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2000"/>
              <a:buFont typeface="Arial"/>
              <a:buNone/>
              <a:defRPr b="1" i="0" sz="20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1" i="0" sz="18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50" name="Google Shape;50;p6"/>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1" name="Google Shape;51;p6"/>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1000"/>
              </a:spcBef>
              <a:spcAft>
                <a:spcPts val="0"/>
              </a:spcAft>
              <a:buClr>
                <a:schemeClr val="accent1"/>
              </a:buClr>
              <a:buSzPts val="2200"/>
              <a:buFont typeface="Arial"/>
              <a:buNone/>
              <a:defRPr b="0" i="0" sz="2200" u="none" cap="none" strike="noStrike">
                <a:solidFill>
                  <a:schemeClr val="accent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2000"/>
              <a:buFont typeface="Arial"/>
              <a:buNone/>
              <a:defRPr b="1" i="0" sz="20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1" i="0" sz="18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52" name="Google Shape;52;p6"/>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3" name="Google Shape;53;p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4" name="Google Shape;54;p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5" name="Google Shape;55;p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56" name="Google Shape;56;p6"/>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7"/>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0" name="Google Shape;60;p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1" name="Google Shape;61;p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62" name="Google Shape;62;p7"/>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p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5" name="Google Shape;65;p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6" name="Google Shape;66;p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7" name="Shape 67"/>
        <p:cNvGrpSpPr/>
        <p:nvPr/>
      </p:nvGrpSpPr>
      <p:grpSpPr>
        <a:xfrm>
          <a:off x="0" y="0"/>
          <a:ext cx="0" cy="0"/>
          <a:chOff x="0" y="0"/>
          <a:chExt cx="0" cy="0"/>
        </a:xfrm>
      </p:grpSpPr>
      <p:sp>
        <p:nvSpPr>
          <p:cNvPr id="68" name="Google Shape;68;p9"/>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9"/>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70" name="Google Shape;70;p9"/>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71" name="Google Shape;71;p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2" name="Google Shape;72;p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3" name="Google Shape;73;p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74" name="Google Shape;74;p9"/>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5" name="Shape 75"/>
        <p:cNvGrpSpPr/>
        <p:nvPr/>
      </p:nvGrpSpPr>
      <p:grpSpPr>
        <a:xfrm>
          <a:off x="0" y="0"/>
          <a:ext cx="0" cy="0"/>
          <a:chOff x="0" y="0"/>
          <a:chExt cx="0" cy="0"/>
        </a:xfrm>
      </p:grpSpPr>
      <p:grpSp>
        <p:nvGrpSpPr>
          <p:cNvPr id="76" name="Google Shape;76;p10"/>
          <p:cNvGrpSpPr/>
          <p:nvPr/>
        </p:nvGrpSpPr>
        <p:grpSpPr>
          <a:xfrm>
            <a:off x="7477387" y="482170"/>
            <a:ext cx="4074533" cy="5149101"/>
            <a:chOff x="7477387" y="482170"/>
            <a:chExt cx="4074533" cy="5149101"/>
          </a:xfrm>
        </p:grpSpPr>
        <p:sp>
          <p:nvSpPr>
            <p:cNvPr id="77" name="Google Shape;77;p10"/>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Google Shape;78;p10"/>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9" name="Google Shape;79;p10"/>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0"/>
          <p:cNvSpPr/>
          <p:nvPr>
            <p:ph idx="2" type="pic"/>
          </p:nvPr>
        </p:nvSpPr>
        <p:spPr>
          <a:xfrm>
            <a:off x="8124389" y="1122542"/>
            <a:ext cx="2791171" cy="3866327"/>
          </a:xfrm>
          <a:prstGeom prst="rect">
            <a:avLst/>
          </a:prstGeom>
          <a:solidFill>
            <a:srgbClr val="D8D8D8"/>
          </a:solidFill>
          <a:ln>
            <a:noFill/>
          </a:ln>
        </p:spPr>
        <p:txBody>
          <a:bodyPr anchorCtr="0" anchor="t" bIns="45700" lIns="91425" spcFirstLastPara="1" rIns="91425" wrap="square" tIns="45700"/>
          <a:lstStyle>
            <a:lvl1pPr lvl="0" marR="0" rtl="0" algn="ctr">
              <a:lnSpc>
                <a:spcPct val="120000"/>
              </a:lnSpc>
              <a:spcBef>
                <a:spcPts val="1000"/>
              </a:spcBef>
              <a:spcAft>
                <a:spcPts val="0"/>
              </a:spcAft>
              <a:buClr>
                <a:schemeClr val="accent1"/>
              </a:buClr>
              <a:buSzPts val="3200"/>
              <a:buFont typeface="Arial"/>
              <a:buNone/>
              <a:defRPr b="0" i="0" sz="3200" u="none" cap="none" strike="noStrike">
                <a:solidFill>
                  <a:schemeClr val="dk1"/>
                </a:solidFill>
                <a:latin typeface="Cabin"/>
                <a:ea typeface="Cabin"/>
                <a:cs typeface="Cabin"/>
                <a:sym typeface="Cabin"/>
              </a:defRPr>
            </a:lvl1pPr>
            <a:lvl2pPr lvl="1" marR="0" rtl="0" algn="l">
              <a:lnSpc>
                <a:spcPct val="120000"/>
              </a:lnSpc>
              <a:spcBef>
                <a:spcPts val="500"/>
              </a:spcBef>
              <a:spcAft>
                <a:spcPts val="0"/>
              </a:spcAft>
              <a:buClr>
                <a:schemeClr val="accent1"/>
              </a:buClr>
              <a:buSzPts val="2800"/>
              <a:buFont typeface="Arial"/>
              <a:buNone/>
              <a:defRPr b="0" i="0" sz="2800" u="none" cap="none" strike="noStrike">
                <a:solidFill>
                  <a:schemeClr val="dk1"/>
                </a:solidFill>
                <a:latin typeface="Cabin"/>
                <a:ea typeface="Cabin"/>
                <a:cs typeface="Cabin"/>
                <a:sym typeface="Cabin"/>
              </a:defRPr>
            </a:lvl2pPr>
            <a:lvl3pPr lvl="2" marR="0" rtl="0" algn="l">
              <a:lnSpc>
                <a:spcPct val="120000"/>
              </a:lnSpc>
              <a:spcBef>
                <a:spcPts val="500"/>
              </a:spcBef>
              <a:spcAft>
                <a:spcPts val="0"/>
              </a:spcAft>
              <a:buClr>
                <a:schemeClr val="accent1"/>
              </a:buClr>
              <a:buSzPts val="2400"/>
              <a:buFont typeface="Arial"/>
              <a:buNone/>
              <a:defRPr b="0" i="0" sz="2400" u="none" cap="none" strike="noStrike">
                <a:solidFill>
                  <a:schemeClr val="dk1"/>
                </a:solidFill>
                <a:latin typeface="Cabin"/>
                <a:ea typeface="Cabin"/>
                <a:cs typeface="Cabin"/>
                <a:sym typeface="Cabin"/>
              </a:defRPr>
            </a:lvl3pPr>
            <a:lvl4pPr lvl="3"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4pPr>
            <a:lvl5pPr lvl="4"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5pPr>
            <a:lvl6pPr lvl="5"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6pPr>
            <a:lvl7pPr lvl="6"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7pPr>
            <a:lvl8pPr lvl="7"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8pPr>
            <a:lvl9pPr lvl="8"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9pPr>
          </a:lstStyle>
          <a:p/>
        </p:txBody>
      </p:sp>
      <p:sp>
        <p:nvSpPr>
          <p:cNvPr id="81" name="Google Shape;81;p10"/>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82" name="Google Shape;82;p10"/>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3" name="Google Shape;83;p10"/>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4" name="Google Shape;84;p1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85" name="Google Shape;85;p10"/>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1" name="Google Shape;11;p1"/>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2" name="Google Shape;12;p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14" name="Google Shape;14;p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5" name="Google Shape;15;p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6" name="Google Shape;16;p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a:spcBef>
                <a:spcPts val="0"/>
              </a:spcBef>
              <a:spcAft>
                <a:spcPts val="0"/>
              </a:spcAft>
              <a:buNone/>
            </a:pPr>
            <a:fld id="{00000000-1234-1234-1234-123412341234}" type="slidenum">
              <a:rPr lang="en-CA"/>
              <a:t>‹#›</a:t>
            </a:fld>
            <a:endParaRPr/>
          </a:p>
        </p:txBody>
      </p:sp>
      <p:cxnSp>
        <p:nvCxnSpPr>
          <p:cNvPr id="17" name="Google Shape;17;p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BE9E6"/>
            </a:gs>
            <a:gs pos="100000">
              <a:srgbClr val="C9C5C0"/>
            </a:gs>
          </a:gsLst>
          <a:path path="circle">
            <a:fillToRect b="50%" l="50%" r="50%" t="50%"/>
          </a:path>
          <a:tileRect/>
        </a:gradFill>
      </p:bgPr>
    </p:bg>
    <p:spTree>
      <p:nvGrpSpPr>
        <p:cNvPr id="103" name="Shape 103"/>
        <p:cNvGrpSpPr/>
        <p:nvPr/>
      </p:nvGrpSpPr>
      <p:grpSpPr>
        <a:xfrm>
          <a:off x="0" y="0"/>
          <a:ext cx="0" cy="0"/>
          <a:chOff x="0" y="0"/>
          <a:chExt cx="0" cy="0"/>
        </a:xfrm>
      </p:grpSpPr>
      <p:sp>
        <p:nvSpPr>
          <p:cNvPr id="104" name="Google Shape;104;p13"/>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05" name="Google Shape;105;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grpSp>
        <p:nvGrpSpPr>
          <p:cNvPr id="106" name="Google Shape;106;p13"/>
          <p:cNvGrpSpPr/>
          <p:nvPr/>
        </p:nvGrpSpPr>
        <p:grpSpPr>
          <a:xfrm>
            <a:off x="1445671" y="644327"/>
            <a:ext cx="9299964" cy="4811366"/>
            <a:chOff x="7639235" y="600024"/>
            <a:chExt cx="3898557" cy="6878929"/>
          </a:xfrm>
        </p:grpSpPr>
        <p:sp>
          <p:nvSpPr>
            <p:cNvPr id="107" name="Google Shape;107;p13"/>
            <p:cNvSpPr/>
            <p:nvPr/>
          </p:nvSpPr>
          <p:spPr>
            <a:xfrm>
              <a:off x="7639235" y="600024"/>
              <a:ext cx="3898557" cy="6878929"/>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08" name="Google Shape;108;p13"/>
            <p:cNvSpPr/>
            <p:nvPr/>
          </p:nvSpPr>
          <p:spPr>
            <a:xfrm>
              <a:off x="7770263" y="1062693"/>
              <a:ext cx="3635738" cy="59547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grpSp>
      <p:sp>
        <p:nvSpPr>
          <p:cNvPr id="109" name="Google Shape;109;p13"/>
          <p:cNvSpPr txBox="1"/>
          <p:nvPr>
            <p:ph type="ctrTitle"/>
          </p:nvPr>
        </p:nvSpPr>
        <p:spPr>
          <a:xfrm>
            <a:off x="2391408" y="1534438"/>
            <a:ext cx="7405874" cy="2813775"/>
          </a:xfrm>
          <a:prstGeom prst="rect">
            <a:avLst/>
          </a:prstGeom>
          <a:noFill/>
          <a:ln>
            <a:noFill/>
          </a:ln>
        </p:spPr>
        <p:txBody>
          <a:bodyPr anchorCtr="0" anchor="ctr" bIns="0" lIns="91425" spcFirstLastPara="1" rIns="91425" wrap="square" tIns="45700">
            <a:noAutofit/>
          </a:bodyPr>
          <a:lstStyle/>
          <a:p>
            <a:pPr indent="0" lvl="0" marL="0" marR="0" rtl="0" algn="l">
              <a:lnSpc>
                <a:spcPct val="90000"/>
              </a:lnSpc>
              <a:spcBef>
                <a:spcPts val="0"/>
              </a:spcBef>
              <a:spcAft>
                <a:spcPts val="0"/>
              </a:spcAft>
              <a:buClr>
                <a:srgbClr val="000000"/>
              </a:buClr>
              <a:buSzPts val="4800"/>
              <a:buFont typeface="Cabin"/>
              <a:buNone/>
            </a:pPr>
            <a:r>
              <a:rPr b="0" i="0" lang="en-CA" sz="4800" u="none" cap="none" strike="noStrike">
                <a:solidFill>
                  <a:srgbClr val="000000"/>
                </a:solidFill>
                <a:latin typeface="Cabin"/>
                <a:ea typeface="Cabin"/>
                <a:cs typeface="Cabin"/>
                <a:sym typeface="Cabin"/>
              </a:rPr>
              <a:t>SMART CITIES</a:t>
            </a:r>
            <a:endParaRPr/>
          </a:p>
        </p:txBody>
      </p:sp>
      <p:sp>
        <p:nvSpPr>
          <p:cNvPr id="110" name="Google Shape;110;p13"/>
          <p:cNvSpPr txBox="1"/>
          <p:nvPr>
            <p:ph idx="1" type="subTitle"/>
          </p:nvPr>
        </p:nvSpPr>
        <p:spPr>
          <a:xfrm>
            <a:off x="2417779" y="4522719"/>
            <a:ext cx="7379502" cy="522928"/>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chemeClr val="accent1"/>
              </a:buClr>
              <a:buSzPts val="1800"/>
              <a:buFont typeface="Arial"/>
              <a:buNone/>
            </a:pPr>
            <a:r>
              <a:rPr b="0" i="0" lang="en-CA" sz="1800" u="none" cap="none" strike="noStrike">
                <a:solidFill>
                  <a:srgbClr val="000000"/>
                </a:solidFill>
                <a:latin typeface="Cabin"/>
                <a:ea typeface="Cabin"/>
                <a:cs typeface="Cabin"/>
                <a:sym typeface="Cabin"/>
              </a:rPr>
              <a:t>SYEDA HASSANY &amp; GILLIAN SZETO </a:t>
            </a:r>
            <a:endParaRPr/>
          </a:p>
        </p:txBody>
      </p:sp>
      <p:cxnSp>
        <p:nvCxnSpPr>
          <p:cNvPr id="111" name="Google Shape;111;p13"/>
          <p:cNvCxnSpPr/>
          <p:nvPr/>
        </p:nvCxnSpPr>
        <p:spPr>
          <a:xfrm>
            <a:off x="2391407" y="1416139"/>
            <a:ext cx="7405874" cy="0"/>
          </a:xfrm>
          <a:prstGeom prst="straightConnector1">
            <a:avLst/>
          </a:prstGeom>
          <a:noFill/>
          <a:ln cap="flat" cmpd="sng" w="31750">
            <a:solidFill>
              <a:schemeClr val="accent1"/>
            </a:solidFill>
            <a:prstDash val="solid"/>
            <a:round/>
            <a:headEnd len="sm" w="sm" type="none"/>
            <a:tailEnd len="sm" w="sm" type="none"/>
          </a:ln>
        </p:spPr>
      </p:cxnSp>
      <p:cxnSp>
        <p:nvCxnSpPr>
          <p:cNvPr id="112" name="Google Shape;112;p13"/>
          <p:cNvCxnSpPr/>
          <p:nvPr/>
        </p:nvCxnSpPr>
        <p:spPr>
          <a:xfrm>
            <a:off x="2391407" y="4435465"/>
            <a:ext cx="7405874" cy="0"/>
          </a:xfrm>
          <a:prstGeom prst="straightConnector1">
            <a:avLst/>
          </a:prstGeom>
          <a:noFill/>
          <a:ln cap="flat" cmpd="sng" w="31750">
            <a:solidFill>
              <a:schemeClr val="accent1"/>
            </a:solidFill>
            <a:prstDash val="solid"/>
            <a:round/>
            <a:headEnd len="sm" w="sm" type="none"/>
            <a:tailEnd len="sm" w="sm" type="none"/>
          </a:ln>
        </p:spPr>
      </p:cxnSp>
      <p:pic>
        <p:nvPicPr>
          <p:cNvPr id="113" name="Google Shape;113;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CA"/>
              <a:t>AREAS FOR IMPROVEMENT </a:t>
            </a:r>
            <a:endParaRPr/>
          </a:p>
        </p:txBody>
      </p:sp>
      <p:sp>
        <p:nvSpPr>
          <p:cNvPr id="172" name="Google Shape;172;p22"/>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Clr>
                <a:srgbClr val="000000"/>
              </a:buClr>
              <a:buSzPts val="2000"/>
              <a:buChar char="•"/>
            </a:pPr>
            <a:r>
              <a:rPr lang="en-CA">
                <a:solidFill>
                  <a:srgbClr val="000000"/>
                </a:solidFill>
              </a:rPr>
              <a:t>Top- down approach - City council led initiatives in smart city development</a:t>
            </a:r>
            <a:endParaRPr>
              <a:solidFill>
                <a:srgbClr val="000000"/>
              </a:solidFill>
            </a:endParaRPr>
          </a:p>
          <a:p>
            <a:pPr indent="0" lvl="0" marL="457200" rtl="0">
              <a:spcBef>
                <a:spcPts val="1000"/>
              </a:spcBef>
              <a:spcAft>
                <a:spcPts val="0"/>
              </a:spcAft>
              <a:buNone/>
            </a:pPr>
            <a:r>
              <a:rPr lang="en-CA">
                <a:solidFill>
                  <a:srgbClr val="000000"/>
                </a:solidFill>
              </a:rPr>
              <a:t> </a:t>
            </a:r>
            <a:endParaRPr>
              <a:solidFill>
                <a:srgbClr val="000000"/>
              </a:solidFill>
            </a:endParaRPr>
          </a:p>
          <a:p>
            <a:pPr indent="-355600" lvl="0" marL="457200" rtl="0">
              <a:spcBef>
                <a:spcPts val="1000"/>
              </a:spcBef>
              <a:spcAft>
                <a:spcPts val="0"/>
              </a:spcAft>
              <a:buClr>
                <a:srgbClr val="000000"/>
              </a:buClr>
              <a:buSzPts val="2000"/>
              <a:buChar char="•"/>
            </a:pPr>
            <a:r>
              <a:rPr lang="en-CA">
                <a:solidFill>
                  <a:srgbClr val="000000"/>
                </a:solidFill>
              </a:rPr>
              <a:t>Public not consulted or educated about smart city initiatives </a:t>
            </a:r>
            <a:endParaRPr>
              <a:solidFill>
                <a:srgbClr val="000000"/>
              </a:solidFill>
            </a:endParaRPr>
          </a:p>
          <a:p>
            <a:pPr indent="0" lvl="0" marL="457200" rtl="0">
              <a:spcBef>
                <a:spcPts val="1000"/>
              </a:spcBef>
              <a:spcAft>
                <a:spcPts val="0"/>
              </a:spcAft>
              <a:buNone/>
            </a:pPr>
            <a:r>
              <a:t/>
            </a:r>
            <a:endParaRPr>
              <a:solidFill>
                <a:srgbClr val="000000"/>
              </a:solidFill>
            </a:endParaRPr>
          </a:p>
          <a:p>
            <a:pPr indent="-355600" lvl="0" marL="457200" rtl="0">
              <a:spcBef>
                <a:spcPts val="1000"/>
              </a:spcBef>
              <a:spcAft>
                <a:spcPts val="0"/>
              </a:spcAft>
              <a:buClr>
                <a:srgbClr val="000000"/>
              </a:buClr>
              <a:buSzPts val="2000"/>
              <a:buChar char="•"/>
            </a:pPr>
            <a:r>
              <a:rPr lang="en-CA">
                <a:solidFill>
                  <a:srgbClr val="000000"/>
                </a:solidFill>
              </a:rPr>
              <a:t>Gentrification and displacement of low-middle income families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3"/>
          <p:cNvSpPr txBox="1"/>
          <p:nvPr>
            <p:ph type="ctrTitle"/>
          </p:nvPr>
        </p:nvSpPr>
        <p:spPr>
          <a:xfrm>
            <a:off x="1777463" y="1037968"/>
            <a:ext cx="8637000" cy="2541300"/>
          </a:xfrm>
          <a:prstGeom prst="rect">
            <a:avLst/>
          </a:prstGeom>
          <a:noFill/>
          <a:ln>
            <a:noFill/>
          </a:ln>
        </p:spPr>
        <p:txBody>
          <a:bodyPr anchorCtr="0" anchor="b" bIns="0" lIns="91425" spcFirstLastPara="1" rIns="91425" wrap="square" tIns="45700">
            <a:noAutofit/>
          </a:bodyPr>
          <a:lstStyle/>
          <a:p>
            <a:pPr indent="0" lvl="0" marL="0" marR="0" rtl="0" algn="ctr">
              <a:lnSpc>
                <a:spcPct val="90000"/>
              </a:lnSpc>
              <a:spcBef>
                <a:spcPts val="0"/>
              </a:spcBef>
              <a:spcAft>
                <a:spcPts val="0"/>
              </a:spcAft>
              <a:buClr>
                <a:schemeClr val="dk1"/>
              </a:buClr>
              <a:buSzPts val="6600"/>
              <a:buFont typeface="Cabin"/>
              <a:buNone/>
            </a:pPr>
            <a:r>
              <a:rPr b="0" i="0" lang="en-CA" sz="6600" u="none" cap="none" strike="noStrike">
                <a:solidFill>
                  <a:schemeClr val="dk1"/>
                </a:solidFill>
                <a:latin typeface="Cabin"/>
                <a:ea typeface="Cabin"/>
                <a:cs typeface="Cabin"/>
                <a:sym typeface="Cabin"/>
              </a:rPr>
              <a:t>DUBAI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b="0" i="0" lang="en-CA" sz="3200" u="none" cap="none" strike="noStrike">
                <a:solidFill>
                  <a:schemeClr val="dk1"/>
                </a:solidFill>
                <a:latin typeface="Cabin"/>
                <a:ea typeface="Cabin"/>
                <a:cs typeface="Cabin"/>
                <a:sym typeface="Cabin"/>
              </a:rPr>
              <a:t>HOW IS DUBAI BECOMING SMART?</a:t>
            </a:r>
            <a:endParaRPr/>
          </a:p>
        </p:txBody>
      </p:sp>
      <p:sp>
        <p:nvSpPr>
          <p:cNvPr id="184" name="Google Shape;184;p24"/>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Launched many initiatives and integrated technologies into infrastructure </a:t>
            </a:r>
            <a:endParaRPr b="0" i="0" sz="20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None/>
            </a:pPr>
            <a:r>
              <a:t/>
            </a:r>
            <a:endParaRPr/>
          </a:p>
          <a:p>
            <a:pPr indent="-228600" lvl="0" marL="228600" marR="0" rtl="0" algn="l">
              <a:lnSpc>
                <a:spcPct val="120000"/>
              </a:lnSpc>
              <a:spcBef>
                <a:spcPts val="100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A collaborative, efficient and intelligent ecosystem of networks and services </a:t>
            </a:r>
            <a:endParaRPr b="0" i="0" sz="2000" u="none" cap="none" strike="noStrike">
              <a:solidFill>
                <a:schemeClr val="dk1"/>
              </a:solidFill>
              <a:latin typeface="Cabin"/>
              <a:ea typeface="Cabin"/>
              <a:cs typeface="Cabin"/>
              <a:sym typeface="Cabin"/>
            </a:endParaRPr>
          </a:p>
          <a:p>
            <a:pPr indent="0" lvl="0" marL="228600" marR="0" rtl="0" algn="l">
              <a:lnSpc>
                <a:spcPct val="120000"/>
              </a:lnSpc>
              <a:spcBef>
                <a:spcPts val="1000"/>
              </a:spcBef>
              <a:spcAft>
                <a:spcPts val="0"/>
              </a:spcAft>
              <a:buNone/>
            </a:pPr>
            <a:r>
              <a:t/>
            </a:r>
            <a:endParaRPr/>
          </a:p>
          <a:p>
            <a:pPr indent="-228600" lvl="0" marL="228600" marR="0" rtl="0" algn="l">
              <a:lnSpc>
                <a:spcPct val="120000"/>
              </a:lnSpc>
              <a:spcBef>
                <a:spcPts val="100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3 Ps ( Private, Public &amp; Partnership)</a:t>
            </a:r>
            <a:r>
              <a:rPr lang="en-CA"/>
              <a:t> model </a:t>
            </a:r>
            <a:endParaRPr/>
          </a:p>
          <a:p>
            <a:pPr indent="0" lvl="0" marL="228600" marR="0" rtl="0" algn="l">
              <a:lnSpc>
                <a:spcPct val="120000"/>
              </a:lnSpc>
              <a:spcBef>
                <a:spcPts val="1000"/>
              </a:spcBef>
              <a:spcAft>
                <a:spcPts val="0"/>
              </a:spcAft>
              <a:buNone/>
            </a:pPr>
            <a:r>
              <a:t/>
            </a:r>
            <a:endParaRPr/>
          </a:p>
          <a:p>
            <a:pPr indent="-228600" lvl="0" marL="228600" marR="0" rtl="0" algn="l">
              <a:lnSpc>
                <a:spcPct val="120000"/>
              </a:lnSpc>
              <a:spcBef>
                <a:spcPts val="100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Investing in new smart projects, and providing opportunities for designers to test new technology in the built environment </a:t>
            </a:r>
            <a:endParaRPr/>
          </a:p>
          <a:p>
            <a:pPr indent="-101600" lvl="0" marL="228600" marR="0" rtl="0" algn="l">
              <a:lnSpc>
                <a:spcPct val="120000"/>
              </a:lnSpc>
              <a:spcBef>
                <a:spcPts val="100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b="0" i="0" lang="en-CA" sz="3200" u="none" cap="none" strike="noStrike">
                <a:solidFill>
                  <a:schemeClr val="dk1"/>
                </a:solidFill>
                <a:latin typeface="Cabin"/>
                <a:ea typeface="Cabin"/>
                <a:cs typeface="Cabin"/>
                <a:sym typeface="Cabin"/>
              </a:rPr>
              <a:t>WHY MAKE DUBAI A SMART CITY?</a:t>
            </a:r>
            <a:endParaRPr/>
          </a:p>
        </p:txBody>
      </p:sp>
      <p:sp>
        <p:nvSpPr>
          <p:cNvPr id="191" name="Google Shape;191;p25"/>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000"/>
              <a:buFont typeface="Arial"/>
              <a:buChar char="•"/>
            </a:pPr>
            <a:r>
              <a:rPr lang="en-CA"/>
              <a:t>Growing urban population and climate changes poses a challenge for i</a:t>
            </a:r>
            <a:r>
              <a:rPr b="0" i="0" lang="en-CA" sz="2000" u="none" cap="none" strike="noStrike">
                <a:solidFill>
                  <a:schemeClr val="dk1"/>
                </a:solidFill>
                <a:latin typeface="Cabin"/>
                <a:ea typeface="Cabin"/>
                <a:cs typeface="Cabin"/>
                <a:sym typeface="Cabin"/>
              </a:rPr>
              <a:t>mprov</a:t>
            </a:r>
            <a:r>
              <a:rPr lang="en-CA"/>
              <a:t>ing</a:t>
            </a:r>
            <a:r>
              <a:rPr b="0" i="0" lang="en-CA" sz="2000" u="none" cap="none" strike="noStrike">
                <a:solidFill>
                  <a:schemeClr val="dk1"/>
                </a:solidFill>
                <a:latin typeface="Cabin"/>
                <a:ea typeface="Cabin"/>
                <a:cs typeface="Cabin"/>
                <a:sym typeface="Cabin"/>
              </a:rPr>
              <a:t> quality of life of citizens and reduce impact on environment </a:t>
            </a:r>
            <a:endParaRPr b="0" i="0" sz="2000" u="none" cap="none" strike="noStrike">
              <a:solidFill>
                <a:schemeClr val="dk1"/>
              </a:solidFill>
              <a:latin typeface="Cabin"/>
              <a:ea typeface="Cabin"/>
              <a:cs typeface="Cabin"/>
              <a:sym typeface="Cabin"/>
            </a:endParaRPr>
          </a:p>
          <a:p>
            <a:pPr indent="0" lvl="0" marL="228600" marR="0" rtl="0" algn="l">
              <a:lnSpc>
                <a:spcPct val="120000"/>
              </a:lnSpc>
              <a:spcBef>
                <a:spcPts val="0"/>
              </a:spcBef>
              <a:spcAft>
                <a:spcPts val="0"/>
              </a:spcAft>
              <a:buNone/>
            </a:pPr>
            <a:r>
              <a:t/>
            </a:r>
            <a:endParaRPr/>
          </a:p>
          <a:p>
            <a:pPr indent="-228600" lvl="0" marL="228600" marR="0" rtl="0" algn="l">
              <a:lnSpc>
                <a:spcPct val="120000"/>
              </a:lnSpc>
              <a:spcBef>
                <a:spcPts val="1000"/>
              </a:spcBef>
              <a:spcAft>
                <a:spcPts val="0"/>
              </a:spcAft>
              <a:buClr>
                <a:schemeClr val="accent1"/>
              </a:buClr>
              <a:buSzPts val="2000"/>
              <a:buFont typeface="Arial"/>
              <a:buChar char="•"/>
            </a:pPr>
            <a:r>
              <a:rPr lang="en-CA"/>
              <a:t>Ranked as having the highest annual carbon dioxide emissions per capita </a:t>
            </a:r>
            <a:endParaRPr/>
          </a:p>
          <a:p>
            <a:pPr indent="0" lvl="0" marL="228600" marR="0" rtl="0" algn="l">
              <a:lnSpc>
                <a:spcPct val="120000"/>
              </a:lnSpc>
              <a:spcBef>
                <a:spcPts val="1000"/>
              </a:spcBef>
              <a:spcAft>
                <a:spcPts val="0"/>
              </a:spcAft>
              <a:buNone/>
            </a:pPr>
            <a:r>
              <a:t/>
            </a:r>
            <a:endParaRPr/>
          </a:p>
          <a:p>
            <a:pPr indent="-228600" lvl="0" marL="228600" marR="0" rtl="0" algn="l">
              <a:lnSpc>
                <a:spcPct val="120000"/>
              </a:lnSpc>
              <a:spcBef>
                <a:spcPts val="1000"/>
              </a:spcBef>
              <a:spcAft>
                <a:spcPts val="0"/>
              </a:spcAft>
              <a:buClr>
                <a:schemeClr val="accent1"/>
              </a:buClr>
              <a:buSzPts val="2000"/>
              <a:buFont typeface="Arial"/>
              <a:buChar char="•"/>
            </a:pPr>
            <a:r>
              <a:rPr lang="en-CA"/>
              <a:t>Hosting the World 2020 Expo and expecting 45 million people by 2021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1451579" y="804519"/>
            <a:ext cx="9603300" cy="104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lang="en-CA"/>
              <a:t>DUBAI </a:t>
            </a:r>
            <a:r>
              <a:rPr b="0" i="0" lang="en-CA" sz="3200" u="none" cap="none" strike="noStrike">
                <a:solidFill>
                  <a:schemeClr val="dk1"/>
                </a:solidFill>
                <a:latin typeface="Cabin"/>
                <a:ea typeface="Cabin"/>
                <a:cs typeface="Cabin"/>
                <a:sym typeface="Cabin"/>
              </a:rPr>
              <a:t>SMART CITY INITIATIVES </a:t>
            </a:r>
            <a:endParaRPr/>
          </a:p>
        </p:txBody>
      </p:sp>
      <p:sp>
        <p:nvSpPr>
          <p:cNvPr id="197" name="Google Shape;197;p26"/>
          <p:cNvSpPr txBox="1"/>
          <p:nvPr>
            <p:ph idx="1" type="body"/>
          </p:nvPr>
        </p:nvSpPr>
        <p:spPr>
          <a:xfrm>
            <a:off x="1451579" y="1907257"/>
            <a:ext cx="9603300" cy="3450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20000"/>
              </a:lnSpc>
              <a:spcBef>
                <a:spcPts val="0"/>
              </a:spcBef>
              <a:spcAft>
                <a:spcPts val="0"/>
              </a:spcAft>
              <a:buSzPts val="2000"/>
              <a:buChar char="•"/>
            </a:pPr>
            <a:r>
              <a:rPr lang="en-CA"/>
              <a:t>Happiness Meter</a:t>
            </a:r>
            <a:endParaRPr/>
          </a:p>
          <a:p>
            <a:pPr indent="0" lvl="0" marL="457200" marR="0" rtl="0" algn="l">
              <a:lnSpc>
                <a:spcPct val="120000"/>
              </a:lnSpc>
              <a:spcBef>
                <a:spcPts val="0"/>
              </a:spcBef>
              <a:spcAft>
                <a:spcPts val="0"/>
              </a:spcAft>
              <a:buNone/>
            </a:pPr>
            <a:r>
              <a:t/>
            </a:r>
            <a:endParaRPr/>
          </a:p>
          <a:p>
            <a:pPr indent="-355600" lvl="0" marL="457200" marR="0" rtl="0" algn="l">
              <a:lnSpc>
                <a:spcPct val="120000"/>
              </a:lnSpc>
              <a:spcBef>
                <a:spcPts val="0"/>
              </a:spcBef>
              <a:spcAft>
                <a:spcPts val="0"/>
              </a:spcAft>
              <a:buSzPts val="2000"/>
              <a:buChar char="•"/>
            </a:pPr>
            <a:r>
              <a:rPr lang="en-CA"/>
              <a:t>Smart district guidelines</a:t>
            </a:r>
            <a:endParaRPr/>
          </a:p>
          <a:p>
            <a:pPr indent="0" lvl="0" marL="457200" marR="0" rtl="0" algn="l">
              <a:lnSpc>
                <a:spcPct val="120000"/>
              </a:lnSpc>
              <a:spcBef>
                <a:spcPts val="0"/>
              </a:spcBef>
              <a:spcAft>
                <a:spcPts val="0"/>
              </a:spcAft>
              <a:buNone/>
            </a:pPr>
            <a:r>
              <a:t/>
            </a:r>
            <a:endParaRPr/>
          </a:p>
          <a:p>
            <a:pPr indent="-355600" lvl="0" marL="457200" marR="0" rtl="0" algn="l">
              <a:lnSpc>
                <a:spcPct val="120000"/>
              </a:lnSpc>
              <a:spcBef>
                <a:spcPts val="0"/>
              </a:spcBef>
              <a:spcAft>
                <a:spcPts val="0"/>
              </a:spcAft>
              <a:buSzPts val="2000"/>
              <a:buChar char="•"/>
            </a:pPr>
            <a:r>
              <a:rPr lang="en-CA"/>
              <a:t>Smart Dubai Index</a:t>
            </a:r>
            <a:endParaRPr/>
          </a:p>
          <a:p>
            <a:pPr indent="0" lvl="0" marL="457200" marR="0" rtl="0" algn="l">
              <a:lnSpc>
                <a:spcPct val="120000"/>
              </a:lnSpc>
              <a:spcBef>
                <a:spcPts val="0"/>
              </a:spcBef>
              <a:spcAft>
                <a:spcPts val="0"/>
              </a:spcAft>
              <a:buNone/>
            </a:pPr>
            <a:r>
              <a:t/>
            </a:r>
            <a:endParaRPr/>
          </a:p>
          <a:p>
            <a:pPr indent="-355600" lvl="0" marL="457200" marR="0" rtl="0" algn="l">
              <a:lnSpc>
                <a:spcPct val="120000"/>
              </a:lnSpc>
              <a:spcBef>
                <a:spcPts val="0"/>
              </a:spcBef>
              <a:spcAft>
                <a:spcPts val="0"/>
              </a:spcAft>
              <a:buSzPts val="2000"/>
              <a:buChar char="•"/>
            </a:pPr>
            <a:r>
              <a:rPr lang="en-CA"/>
              <a:t>Dubai Data</a:t>
            </a:r>
            <a:endParaRPr/>
          </a:p>
          <a:p>
            <a:pPr indent="0" lvl="0" marL="457200" marR="0" rtl="0" algn="l">
              <a:lnSpc>
                <a:spcPct val="120000"/>
              </a:lnSpc>
              <a:spcBef>
                <a:spcPts val="0"/>
              </a:spcBef>
              <a:spcAft>
                <a:spcPts val="0"/>
              </a:spcAft>
              <a:buNone/>
            </a:pPr>
            <a:r>
              <a:t/>
            </a:r>
            <a:endParaRPr/>
          </a:p>
          <a:p>
            <a:pPr indent="-355600" lvl="0" marL="457200" marR="0" rtl="0" algn="l">
              <a:lnSpc>
                <a:spcPct val="120000"/>
              </a:lnSpc>
              <a:spcBef>
                <a:spcPts val="0"/>
              </a:spcBef>
              <a:spcAft>
                <a:spcPts val="0"/>
              </a:spcAft>
              <a:buSzPts val="2000"/>
              <a:buChar char="•"/>
            </a:pPr>
            <a:r>
              <a:rPr lang="en-CA"/>
              <a:t>Smart Dubai Platform </a:t>
            </a:r>
            <a:endParaRPr/>
          </a:p>
          <a:p>
            <a:pPr indent="0" lvl="0" marL="457200" marR="0" rtl="0" algn="l">
              <a:lnSpc>
                <a:spcPct val="120000"/>
              </a:lnSpc>
              <a:spcBef>
                <a:spcPts val="0"/>
              </a:spcBef>
              <a:spcAft>
                <a:spcPts val="0"/>
              </a:spcAft>
              <a:buNone/>
            </a:pPr>
            <a:r>
              <a:t/>
            </a:r>
            <a:endParaRPr/>
          </a:p>
          <a:p>
            <a:pPr indent="-355600" lvl="0" marL="457200" marR="0" rtl="0" algn="l">
              <a:lnSpc>
                <a:spcPct val="120000"/>
              </a:lnSpc>
              <a:spcBef>
                <a:spcPts val="0"/>
              </a:spcBef>
              <a:spcAft>
                <a:spcPts val="0"/>
              </a:spcAft>
              <a:buSzPts val="2000"/>
              <a:buChar char="•"/>
            </a:pPr>
            <a:r>
              <a:rPr lang="en-CA"/>
              <a:t>Dubai Blockchain </a:t>
            </a:r>
            <a:endParaRPr/>
          </a:p>
          <a:p>
            <a:pPr indent="0" lvl="0" marL="457200" marR="0" rtl="0" algn="l">
              <a:lnSpc>
                <a:spcPct val="120000"/>
              </a:lnSpc>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AREAS OF OPPORTUNITY</a:t>
            </a:r>
            <a:endParaRPr/>
          </a:p>
        </p:txBody>
      </p:sp>
      <p:sp>
        <p:nvSpPr>
          <p:cNvPr id="204" name="Google Shape;204;p27"/>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SzPts val="2000"/>
              <a:buChar char="•"/>
            </a:pPr>
            <a:r>
              <a:rPr lang="en-CA"/>
              <a:t>IoT technology for sustainability </a:t>
            </a:r>
            <a:endParaRPr/>
          </a:p>
          <a:p>
            <a:pPr indent="0" lvl="0" marL="457200" rtl="0">
              <a:spcBef>
                <a:spcPts val="1000"/>
              </a:spcBef>
              <a:spcAft>
                <a:spcPts val="0"/>
              </a:spcAft>
              <a:buNone/>
            </a:pPr>
            <a:r>
              <a:t/>
            </a:r>
            <a:endParaRPr/>
          </a:p>
          <a:p>
            <a:pPr indent="-355600" lvl="0" marL="457200" rtl="0">
              <a:spcBef>
                <a:spcPts val="1000"/>
              </a:spcBef>
              <a:spcAft>
                <a:spcPts val="0"/>
              </a:spcAft>
              <a:buSzPts val="2000"/>
              <a:buChar char="•"/>
            </a:pPr>
            <a:r>
              <a:rPr lang="en-CA"/>
              <a:t>Monitor available resources and their rate of consumption for better management and efficient use of resources and services</a:t>
            </a:r>
            <a:endParaRPr/>
          </a:p>
          <a:p>
            <a:pPr indent="0" lvl="0" marL="457200" rtl="0">
              <a:spcBef>
                <a:spcPts val="1000"/>
              </a:spcBef>
              <a:spcAft>
                <a:spcPts val="0"/>
              </a:spcAft>
              <a:buNone/>
            </a:pPr>
            <a:r>
              <a:t/>
            </a:r>
            <a:endParaRPr/>
          </a:p>
          <a:p>
            <a:pPr indent="-355600" lvl="0" marL="457200" rtl="0">
              <a:spcBef>
                <a:spcPts val="1000"/>
              </a:spcBef>
              <a:spcAft>
                <a:spcPts val="0"/>
              </a:spcAft>
              <a:buSzPts val="2000"/>
              <a:buChar char="•"/>
            </a:pPr>
            <a:r>
              <a:rPr lang="en-CA"/>
              <a:t>Involving citizens in the process of these initiatives to better understand and incorporate the needs </a:t>
            </a:r>
            <a:endParaRPr/>
          </a:p>
          <a:p>
            <a:pPr indent="0" lvl="0" marL="457200" rtl="0">
              <a:spcBef>
                <a:spcPts val="1000"/>
              </a:spcBef>
              <a:spcAft>
                <a:spcPts val="0"/>
              </a:spcAft>
              <a:buNone/>
            </a:pPr>
            <a:r>
              <a:rPr lang="en-CA"/>
              <a:t>of different communities </a:t>
            </a:r>
            <a:endParaRPr/>
          </a:p>
          <a:p>
            <a:pPr indent="0" lvl="0" marL="0">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8"/>
          <p:cNvSpPr txBox="1"/>
          <p:nvPr>
            <p:ph type="ctrTitle"/>
          </p:nvPr>
        </p:nvSpPr>
        <p:spPr>
          <a:xfrm>
            <a:off x="2112979" y="802298"/>
            <a:ext cx="8637000" cy="2541300"/>
          </a:xfrm>
          <a:prstGeom prst="rect">
            <a:avLst/>
          </a:prstGeom>
        </p:spPr>
        <p:txBody>
          <a:bodyPr anchorCtr="0" anchor="b" bIns="0" lIns="91425" spcFirstLastPara="1" rIns="91425" wrap="square" tIns="45700">
            <a:noAutofit/>
          </a:bodyPr>
          <a:lstStyle/>
          <a:p>
            <a:pPr indent="0" lvl="0" marL="0" rtl="0" algn="ctr">
              <a:spcBef>
                <a:spcPts val="0"/>
              </a:spcBef>
              <a:spcAft>
                <a:spcPts val="0"/>
              </a:spcAft>
              <a:buNone/>
            </a:pPr>
            <a:r>
              <a:rPr lang="en-CA"/>
              <a:t>HONG KONG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THE CURRENT STATUS</a:t>
            </a:r>
            <a:endParaRPr/>
          </a:p>
        </p:txBody>
      </p:sp>
      <p:sp>
        <p:nvSpPr>
          <p:cNvPr id="217" name="Google Shape;217;p29"/>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SzPts val="2000"/>
              <a:buChar char="•"/>
            </a:pPr>
            <a:r>
              <a:rPr lang="en-CA"/>
              <a:t>Development proposal published December 2017</a:t>
            </a:r>
            <a:endParaRPr/>
          </a:p>
          <a:p>
            <a:pPr indent="-355600" lvl="0" marL="457200" rtl="0">
              <a:spcBef>
                <a:spcPts val="0"/>
              </a:spcBef>
              <a:spcAft>
                <a:spcPts val="0"/>
              </a:spcAft>
              <a:buSzPts val="2000"/>
              <a:buChar char="•"/>
            </a:pPr>
            <a:r>
              <a:rPr lang="en-CA"/>
              <a:t>A</a:t>
            </a:r>
            <a:r>
              <a:rPr lang="en-CA"/>
              <a:t>im to publish blueprint by 3rd quarter of 2018</a:t>
            </a:r>
            <a:endParaRPr/>
          </a:p>
          <a:p>
            <a:pPr indent="-355600" lvl="0" marL="457200" rtl="0">
              <a:spcBef>
                <a:spcPts val="0"/>
              </a:spcBef>
              <a:spcAft>
                <a:spcPts val="0"/>
              </a:spcAft>
              <a:buSzPts val="2000"/>
              <a:buChar char="•"/>
            </a:pPr>
            <a:r>
              <a:rPr lang="en-CA"/>
              <a:t>6 smart pillars</a:t>
            </a:r>
            <a:endParaRPr/>
          </a:p>
          <a:p>
            <a:pPr indent="-342900" lvl="1" marL="914400" rtl="0">
              <a:spcBef>
                <a:spcPts val="0"/>
              </a:spcBef>
              <a:spcAft>
                <a:spcPts val="0"/>
              </a:spcAft>
              <a:buSzPts val="1800"/>
              <a:buChar char="•"/>
            </a:pPr>
            <a:r>
              <a:rPr lang="en-CA"/>
              <a:t>Mobility</a:t>
            </a:r>
            <a:endParaRPr/>
          </a:p>
          <a:p>
            <a:pPr indent="-342900" lvl="1" marL="914400" rtl="0">
              <a:spcBef>
                <a:spcPts val="0"/>
              </a:spcBef>
              <a:spcAft>
                <a:spcPts val="0"/>
              </a:spcAft>
              <a:buSzPts val="1800"/>
              <a:buChar char="•"/>
            </a:pPr>
            <a:r>
              <a:rPr lang="en-CA"/>
              <a:t>Living</a:t>
            </a:r>
            <a:endParaRPr/>
          </a:p>
          <a:p>
            <a:pPr indent="-342900" lvl="1" marL="914400" rtl="0">
              <a:spcBef>
                <a:spcPts val="0"/>
              </a:spcBef>
              <a:spcAft>
                <a:spcPts val="0"/>
              </a:spcAft>
              <a:buSzPts val="1800"/>
              <a:buChar char="•"/>
            </a:pPr>
            <a:r>
              <a:rPr lang="en-CA"/>
              <a:t>Environment</a:t>
            </a:r>
            <a:endParaRPr/>
          </a:p>
          <a:p>
            <a:pPr indent="-342900" lvl="1" marL="914400" rtl="0">
              <a:spcBef>
                <a:spcPts val="0"/>
              </a:spcBef>
              <a:spcAft>
                <a:spcPts val="0"/>
              </a:spcAft>
              <a:buSzPts val="1800"/>
              <a:buChar char="•"/>
            </a:pPr>
            <a:r>
              <a:rPr lang="en-CA"/>
              <a:t>People</a:t>
            </a:r>
            <a:endParaRPr/>
          </a:p>
          <a:p>
            <a:pPr indent="-342900" lvl="1" marL="914400" rtl="0">
              <a:spcBef>
                <a:spcPts val="0"/>
              </a:spcBef>
              <a:spcAft>
                <a:spcPts val="0"/>
              </a:spcAft>
              <a:buSzPts val="1800"/>
              <a:buChar char="•"/>
            </a:pPr>
            <a:r>
              <a:rPr lang="en-CA"/>
              <a:t>Government</a:t>
            </a:r>
            <a:endParaRPr/>
          </a:p>
          <a:p>
            <a:pPr indent="-342900" lvl="1" marL="914400" rtl="0">
              <a:spcBef>
                <a:spcPts val="0"/>
              </a:spcBef>
              <a:spcAft>
                <a:spcPts val="0"/>
              </a:spcAft>
              <a:buSzPts val="1800"/>
              <a:buChar char="•"/>
            </a:pPr>
            <a:r>
              <a:rPr lang="en-CA"/>
              <a:t>Economy</a:t>
            </a:r>
            <a:endParaRPr/>
          </a:p>
          <a:p>
            <a:pPr indent="0" lvl="0" marL="0">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AREAS OF OPPORTUNITY</a:t>
            </a:r>
            <a:endParaRPr/>
          </a:p>
        </p:txBody>
      </p:sp>
      <p:sp>
        <p:nvSpPr>
          <p:cNvPr id="224" name="Google Shape;224;p30"/>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SzPts val="2000"/>
              <a:buChar char="•"/>
            </a:pPr>
            <a:r>
              <a:rPr lang="en-CA"/>
              <a:t>R</a:t>
            </a:r>
            <a:r>
              <a:rPr lang="en-CA"/>
              <a:t>ecent proposal by the Environment Bureau </a:t>
            </a:r>
            <a:endParaRPr/>
          </a:p>
          <a:p>
            <a:pPr indent="-355600" lvl="0" marL="457200" rtl="0">
              <a:spcBef>
                <a:spcPts val="0"/>
              </a:spcBef>
              <a:spcAft>
                <a:spcPts val="0"/>
              </a:spcAft>
              <a:buSzPts val="2000"/>
              <a:buChar char="•"/>
            </a:pPr>
            <a:r>
              <a:rPr lang="en-CA"/>
              <a:t>Proptech (property technology) like airbnb can help is making the whole property market more efficient</a:t>
            </a:r>
            <a:endParaRPr/>
          </a:p>
          <a:p>
            <a:pPr indent="-342900" lvl="1" marL="914400" rtl="0">
              <a:spcBef>
                <a:spcPts val="0"/>
              </a:spcBef>
              <a:spcAft>
                <a:spcPts val="0"/>
              </a:spcAft>
              <a:buSzPts val="1800"/>
              <a:buChar char="•"/>
            </a:pPr>
            <a:r>
              <a:rPr lang="en-CA"/>
              <a:t>Still in early stages</a:t>
            </a:r>
            <a:endParaRPr/>
          </a:p>
          <a:p>
            <a:pPr indent="-342900" lvl="1" marL="914400" rtl="0">
              <a:spcBef>
                <a:spcPts val="0"/>
              </a:spcBef>
              <a:spcAft>
                <a:spcPts val="0"/>
              </a:spcAft>
              <a:buSzPts val="1800"/>
              <a:buChar char="•"/>
            </a:pPr>
            <a:r>
              <a:rPr lang="en-CA"/>
              <a:t>Not sustainable</a:t>
            </a:r>
            <a:endParaRPr/>
          </a:p>
          <a:p>
            <a:pPr indent="-355600" lvl="0" marL="457200" rtl="0">
              <a:spcBef>
                <a:spcPts val="0"/>
              </a:spcBef>
              <a:spcAft>
                <a:spcPts val="0"/>
              </a:spcAft>
              <a:buSzPts val="2000"/>
              <a:buChar char="•"/>
            </a:pPr>
            <a:r>
              <a:rPr lang="en-CA"/>
              <a:t>Already have an access guide for the city: accessguide.hk</a:t>
            </a:r>
            <a:endParaRPr/>
          </a:p>
          <a:p>
            <a:pPr indent="0" lvl="0" marL="0">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lang="en-CA"/>
              <a:t>AREAS FOR IMPROVEMENT</a:t>
            </a:r>
            <a:endParaRPr b="0" i="0" sz="3200" u="none" cap="none" strike="noStrike">
              <a:solidFill>
                <a:schemeClr val="dk1"/>
              </a:solidFill>
              <a:latin typeface="Cabin"/>
              <a:ea typeface="Cabin"/>
              <a:cs typeface="Cabin"/>
              <a:sym typeface="Cabin"/>
            </a:endParaRPr>
          </a:p>
        </p:txBody>
      </p:sp>
      <p:sp>
        <p:nvSpPr>
          <p:cNvPr id="230" name="Google Shape;230;p31"/>
          <p:cNvSpPr txBox="1"/>
          <p:nvPr>
            <p:ph idx="1" type="body"/>
          </p:nvPr>
        </p:nvSpPr>
        <p:spPr>
          <a:xfrm>
            <a:off x="1451579" y="2015732"/>
            <a:ext cx="9603300" cy="3450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20000"/>
              </a:lnSpc>
              <a:spcBef>
                <a:spcPts val="0"/>
              </a:spcBef>
              <a:spcAft>
                <a:spcPts val="0"/>
              </a:spcAft>
              <a:buSzPts val="2000"/>
              <a:buChar char="•"/>
            </a:pPr>
            <a:r>
              <a:rPr lang="en-CA"/>
              <a:t>Slow to take up on tech due to finance and business hub.</a:t>
            </a:r>
            <a:endParaRPr/>
          </a:p>
          <a:p>
            <a:pPr indent="-101600" lvl="0" marL="228600" marR="0" rtl="0" algn="l">
              <a:lnSpc>
                <a:spcPct val="120000"/>
              </a:lnSpc>
              <a:spcBef>
                <a:spcPts val="0"/>
              </a:spcBef>
              <a:spcAft>
                <a:spcPts val="0"/>
              </a:spcAft>
              <a:buClr>
                <a:schemeClr val="dk1"/>
              </a:buClr>
              <a:buSzPts val="1100"/>
              <a:buFont typeface="Arial"/>
              <a:buNone/>
            </a:pPr>
            <a:r>
              <a:t/>
            </a:r>
            <a:endParaRPr/>
          </a:p>
          <a:p>
            <a:pPr indent="-355600" lvl="0" marL="457200" marR="0" rtl="0" algn="l">
              <a:lnSpc>
                <a:spcPct val="120000"/>
              </a:lnSpc>
              <a:spcBef>
                <a:spcPts val="0"/>
              </a:spcBef>
              <a:spcAft>
                <a:spcPts val="0"/>
              </a:spcAft>
              <a:buSzPts val="2000"/>
              <a:buChar char="•"/>
            </a:pPr>
            <a:r>
              <a:rPr lang="en-CA"/>
              <a:t>Lack of incentive for young people to take up jobs in tech </a:t>
            </a:r>
            <a:endParaRPr/>
          </a:p>
          <a:p>
            <a:pPr indent="-342900" lvl="1" marL="914400" marR="0" rtl="0" algn="l">
              <a:lnSpc>
                <a:spcPct val="120000"/>
              </a:lnSpc>
              <a:spcBef>
                <a:spcPts val="0"/>
              </a:spcBef>
              <a:spcAft>
                <a:spcPts val="0"/>
              </a:spcAft>
              <a:buSzPts val="1800"/>
              <a:buChar char="•"/>
            </a:pPr>
            <a:r>
              <a:rPr lang="en-CA"/>
              <a:t>Not enough innovation</a:t>
            </a:r>
            <a:endParaRPr/>
          </a:p>
          <a:p>
            <a:pPr indent="0" lvl="0" marL="457200" marR="0" rtl="0" algn="l">
              <a:lnSpc>
                <a:spcPct val="120000"/>
              </a:lnSpc>
              <a:spcBef>
                <a:spcPts val="0"/>
              </a:spcBef>
              <a:spcAft>
                <a:spcPts val="0"/>
              </a:spcAft>
              <a:buNone/>
            </a:pPr>
            <a:r>
              <a:t/>
            </a:r>
            <a:endParaRPr/>
          </a:p>
          <a:p>
            <a:pPr indent="-355600" lvl="0" marL="457200" marR="0" rtl="0" algn="l">
              <a:lnSpc>
                <a:spcPct val="120000"/>
              </a:lnSpc>
              <a:spcBef>
                <a:spcPts val="0"/>
              </a:spcBef>
              <a:spcAft>
                <a:spcPts val="0"/>
              </a:spcAft>
              <a:buSzPts val="2000"/>
              <a:buChar char="•"/>
            </a:pPr>
            <a:r>
              <a:rPr lang="en-CA"/>
              <a:t>Housing </a:t>
            </a:r>
            <a:endParaRPr/>
          </a:p>
          <a:p>
            <a:pPr indent="-101600" lvl="0" marL="228600" marR="0" rtl="0" algn="l">
              <a:lnSpc>
                <a:spcPct val="120000"/>
              </a:lnSpc>
              <a:spcBef>
                <a:spcPts val="0"/>
              </a:spcBef>
              <a:spcAft>
                <a:spcPts val="0"/>
              </a:spcAft>
              <a:buClr>
                <a:schemeClr val="dk1"/>
              </a:buClr>
              <a:buSzPts val="1100"/>
              <a:buFont typeface="Arial"/>
              <a:buNone/>
            </a:pPr>
            <a:r>
              <a:t/>
            </a:r>
            <a:endParaRPr/>
          </a:p>
          <a:p>
            <a:pPr indent="-101600" lvl="0" marL="228600" marR="0" rtl="0" algn="l">
              <a:lnSpc>
                <a:spcPct val="120000"/>
              </a:lnSpc>
              <a:spcBef>
                <a:spcPts val="0"/>
              </a:spcBef>
              <a:spcAft>
                <a:spcPts val="0"/>
              </a:spcAft>
              <a:buClr>
                <a:schemeClr val="accent1"/>
              </a:buClr>
              <a:buSzPts val="20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4"/>
          <p:cNvSpPr txBox="1"/>
          <p:nvPr>
            <p:ph type="title"/>
          </p:nvPr>
        </p:nvSpPr>
        <p:spPr>
          <a:xfrm>
            <a:off x="1454239" y="1756130"/>
            <a:ext cx="8643300" cy="1887900"/>
          </a:xfrm>
          <a:prstGeom prst="rect">
            <a:avLst/>
          </a:prstGeom>
        </p:spPr>
        <p:txBody>
          <a:bodyPr anchorCtr="0" anchor="b" bIns="45700" lIns="91425" spcFirstLastPara="1" rIns="91425" wrap="square" tIns="45700">
            <a:noAutofit/>
          </a:bodyPr>
          <a:lstStyle/>
          <a:p>
            <a:pPr indent="0" lvl="0" marL="0" algn="ctr">
              <a:spcBef>
                <a:spcPts val="0"/>
              </a:spcBef>
              <a:spcAft>
                <a:spcPts val="0"/>
              </a:spcAft>
              <a:buNone/>
            </a:pPr>
            <a:r>
              <a:rPr lang="en-CA"/>
              <a:t>HOW DO YOU DEFINE A SMART CITY?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THE ROLE OF OCCUPATIONAL THERAPISTS</a:t>
            </a:r>
            <a:endParaRPr/>
          </a:p>
        </p:txBody>
      </p:sp>
      <p:sp>
        <p:nvSpPr>
          <p:cNvPr id="237" name="Google Shape;237;p32"/>
          <p:cNvSpPr txBox="1"/>
          <p:nvPr>
            <p:ph idx="1" type="body"/>
          </p:nvPr>
        </p:nvSpPr>
        <p:spPr>
          <a:xfrm>
            <a:off x="812050" y="2082225"/>
            <a:ext cx="10969200" cy="4193100"/>
          </a:xfrm>
          <a:prstGeom prst="rect">
            <a:avLst/>
          </a:prstGeom>
        </p:spPr>
        <p:txBody>
          <a:bodyPr anchorCtr="0" anchor="t" bIns="45700" lIns="91425" spcFirstLastPara="1" rIns="91425" wrap="square" tIns="45700">
            <a:noAutofit/>
          </a:bodyPr>
          <a:lstStyle/>
          <a:p>
            <a:pPr indent="-355600" lvl="0" marL="457200" rtl="0">
              <a:lnSpc>
                <a:spcPct val="120000"/>
              </a:lnSpc>
              <a:spcBef>
                <a:spcPts val="1000"/>
              </a:spcBef>
              <a:spcAft>
                <a:spcPts val="0"/>
              </a:spcAft>
              <a:buSzPts val="2000"/>
              <a:buFont typeface="Cabin"/>
              <a:buChar char="•"/>
            </a:pPr>
            <a:r>
              <a:rPr lang="en-CA"/>
              <a:t>Be </a:t>
            </a:r>
            <a:r>
              <a:rPr lang="en-CA"/>
              <a:t>knowledgeable</a:t>
            </a:r>
            <a:r>
              <a:rPr lang="en-CA"/>
              <a:t> about and conduct further </a:t>
            </a:r>
            <a:r>
              <a:rPr lang="en-CA"/>
              <a:t>research</a:t>
            </a:r>
            <a:r>
              <a:rPr lang="en-CA"/>
              <a:t> on the relationship between land-use planning and health outcomes </a:t>
            </a:r>
            <a:endParaRPr/>
          </a:p>
          <a:p>
            <a:pPr indent="0" lvl="0" marL="457200" rtl="0">
              <a:lnSpc>
                <a:spcPct val="120000"/>
              </a:lnSpc>
              <a:spcBef>
                <a:spcPts val="1000"/>
              </a:spcBef>
              <a:spcAft>
                <a:spcPts val="0"/>
              </a:spcAft>
              <a:buNone/>
            </a:pPr>
            <a:r>
              <a:t/>
            </a:r>
            <a:endParaRPr/>
          </a:p>
          <a:p>
            <a:pPr indent="-355600" lvl="0" marL="457200" rtl="0">
              <a:lnSpc>
                <a:spcPct val="120000"/>
              </a:lnSpc>
              <a:spcBef>
                <a:spcPts val="1000"/>
              </a:spcBef>
              <a:spcAft>
                <a:spcPts val="0"/>
              </a:spcAft>
              <a:buSzPts val="2000"/>
              <a:buFont typeface="Cabin"/>
              <a:buChar char="•"/>
            </a:pPr>
            <a:r>
              <a:rPr lang="en-CA"/>
              <a:t>Identify where/how people engage in activities related to self-care, productivity and leisure  and help design environments that incorporate physical </a:t>
            </a:r>
            <a:r>
              <a:rPr lang="en-CA"/>
              <a:t>activity</a:t>
            </a:r>
            <a:endParaRPr/>
          </a:p>
          <a:p>
            <a:pPr indent="0" lvl="0" marL="457200" rtl="0">
              <a:lnSpc>
                <a:spcPct val="120000"/>
              </a:lnSpc>
              <a:spcBef>
                <a:spcPts val="1000"/>
              </a:spcBef>
              <a:spcAft>
                <a:spcPts val="0"/>
              </a:spcAft>
              <a:buNone/>
            </a:pPr>
            <a:r>
              <a:t/>
            </a:r>
            <a:endParaRPr/>
          </a:p>
          <a:p>
            <a:pPr indent="-355600" lvl="0" marL="457200" rtl="0">
              <a:lnSpc>
                <a:spcPct val="120000"/>
              </a:lnSpc>
              <a:spcBef>
                <a:spcPts val="1000"/>
              </a:spcBef>
              <a:spcAft>
                <a:spcPts val="0"/>
              </a:spcAft>
              <a:buSzPts val="2000"/>
              <a:buFont typeface="Cabin"/>
              <a:buChar char="•"/>
            </a:pPr>
            <a:r>
              <a:rPr lang="en-CA"/>
              <a:t>Play a role at the systems, policies and government level to provide consultation and influence decisions around urban planning. </a:t>
            </a:r>
            <a:endParaRPr/>
          </a:p>
          <a:p>
            <a:pPr indent="0" lvl="0" marL="0" rtl="0" algn="r">
              <a:lnSpc>
                <a:spcPct val="120000"/>
              </a:lnSpc>
              <a:spcBef>
                <a:spcPts val="1000"/>
              </a:spcBef>
              <a:spcAft>
                <a:spcPts val="0"/>
              </a:spcAft>
              <a:buNone/>
            </a:pPr>
            <a:r>
              <a:rPr lang="en-CA" sz="1800">
                <a:latin typeface="Arial"/>
                <a:ea typeface="Arial"/>
                <a:cs typeface="Arial"/>
                <a:sym typeface="Arial"/>
              </a:rPr>
              <a:t>(Mulholland, Johnson, Ladd &amp; Klassen, 2009)</a:t>
            </a:r>
            <a:endParaRPr sz="1800">
              <a:latin typeface="Arial"/>
              <a:ea typeface="Arial"/>
              <a:cs typeface="Arial"/>
              <a:sym typeface="Arial"/>
            </a:endParaRPr>
          </a:p>
          <a:p>
            <a:pPr indent="0" lvl="0" marL="0" rtl="0" algn="r">
              <a:lnSpc>
                <a:spcPct val="120000"/>
              </a:lnSpc>
              <a:spcBef>
                <a:spcPts val="1000"/>
              </a:spcBef>
              <a:spcAft>
                <a:spcPts val="0"/>
              </a:spcAft>
              <a:buNone/>
            </a:pPr>
            <a:r>
              <a:t/>
            </a:r>
            <a:endParaRPr sz="1400">
              <a:latin typeface="Arial"/>
              <a:ea typeface="Arial"/>
              <a:cs typeface="Arial"/>
              <a:sym typeface="Arial"/>
            </a:endParaRPr>
          </a:p>
          <a:p>
            <a:pPr indent="0" lvl="0" marL="0" rtl="0">
              <a:lnSpc>
                <a:spcPct val="120000"/>
              </a:lnSpc>
              <a:spcBef>
                <a:spcPts val="1000"/>
              </a:spcBef>
              <a:spcAft>
                <a:spcPts val="0"/>
              </a:spcAft>
              <a:buClr>
                <a:schemeClr val="dk1"/>
              </a:buClr>
              <a:buSzPts val="1100"/>
              <a:buFont typeface="Arial"/>
              <a:buNone/>
            </a:pPr>
            <a:r>
              <a:t/>
            </a:r>
            <a:endParaRPr>
              <a:latin typeface="Arial"/>
              <a:ea typeface="Arial"/>
              <a:cs typeface="Arial"/>
              <a:sym typeface="Arial"/>
            </a:endParaRPr>
          </a:p>
          <a:p>
            <a:pPr indent="0" lvl="0" marL="0">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4" name="Google Shape;244;p33"/>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5"/>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DEFINITION OF A “SMART” CITY</a:t>
            </a:r>
            <a:endParaRPr/>
          </a:p>
        </p:txBody>
      </p:sp>
      <p:sp>
        <p:nvSpPr>
          <p:cNvPr id="126" name="Google Shape;126;p15"/>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lnSpc>
                <a:spcPct val="115000"/>
              </a:lnSpc>
              <a:spcBef>
                <a:spcPts val="0"/>
              </a:spcBef>
              <a:spcAft>
                <a:spcPts val="0"/>
              </a:spcAft>
              <a:buSzPts val="2000"/>
              <a:buFont typeface="Cabin"/>
              <a:buChar char="•"/>
            </a:pPr>
            <a:r>
              <a:rPr lang="en-CA"/>
              <a:t>“A smart city is simply the extensive use of the most current technology to substantially enhance residents’ quality of life, improve the efficiency of the city, and grow the local economy, through participatory governance”</a:t>
            </a:r>
            <a:endParaRP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t/>
            </a:r>
            <a:endParaRPr>
              <a:solidFill>
                <a:srgbClr val="000000"/>
              </a:solidFill>
            </a:endParaRPr>
          </a:p>
          <a:p>
            <a:pPr indent="0" lvl="0" marL="0" rtl="0" algn="r">
              <a:lnSpc>
                <a:spcPct val="115000"/>
              </a:lnSpc>
              <a:spcBef>
                <a:spcPts val="0"/>
              </a:spcBef>
              <a:spcAft>
                <a:spcPts val="0"/>
              </a:spcAft>
              <a:buNone/>
            </a:pPr>
            <a:r>
              <a:t/>
            </a:r>
            <a:endParaRPr sz="1400"/>
          </a:p>
          <a:p>
            <a:pPr indent="0" lvl="0" marL="0" rtl="0" algn="r">
              <a:lnSpc>
                <a:spcPct val="115000"/>
              </a:lnSpc>
              <a:spcBef>
                <a:spcPts val="0"/>
              </a:spcBef>
              <a:spcAft>
                <a:spcPts val="0"/>
              </a:spcAft>
              <a:buNone/>
            </a:pPr>
            <a:r>
              <a:t/>
            </a:r>
            <a:endParaRPr sz="1400"/>
          </a:p>
          <a:p>
            <a:pPr indent="0" lvl="0" marL="0" rtl="0" algn="r">
              <a:lnSpc>
                <a:spcPct val="115000"/>
              </a:lnSpc>
              <a:spcBef>
                <a:spcPts val="0"/>
              </a:spcBef>
              <a:spcAft>
                <a:spcPts val="0"/>
              </a:spcAft>
              <a:buNone/>
            </a:pPr>
            <a:r>
              <a:t/>
            </a:r>
            <a:endParaRPr sz="1400"/>
          </a:p>
          <a:p>
            <a:pPr indent="0" lvl="0" marL="0" rtl="0" algn="r">
              <a:lnSpc>
                <a:spcPct val="115000"/>
              </a:lnSpc>
              <a:spcBef>
                <a:spcPts val="0"/>
              </a:spcBef>
              <a:spcAft>
                <a:spcPts val="0"/>
              </a:spcAft>
              <a:buNone/>
            </a:pPr>
            <a:r>
              <a:t/>
            </a:r>
            <a:endParaRPr sz="1400"/>
          </a:p>
          <a:p>
            <a:pPr indent="0" lvl="0" marL="0" rtl="0" algn="r">
              <a:lnSpc>
                <a:spcPct val="115000"/>
              </a:lnSpc>
              <a:spcBef>
                <a:spcPts val="0"/>
              </a:spcBef>
              <a:spcAft>
                <a:spcPts val="0"/>
              </a:spcAft>
              <a:buNone/>
            </a:pPr>
            <a:r>
              <a:rPr lang="en-CA" sz="1400"/>
              <a:t>(Nam &amp; Pardo, 2011)</a:t>
            </a:r>
            <a:endParaRPr sz="1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b="0" i="0" lang="en-CA" sz="3200" u="none" cap="none" strike="noStrike">
                <a:solidFill>
                  <a:schemeClr val="dk1"/>
                </a:solidFill>
                <a:latin typeface="Cabin"/>
                <a:ea typeface="Cabin"/>
                <a:cs typeface="Cabin"/>
                <a:sym typeface="Cabin"/>
              </a:rPr>
              <a:t>SMART CITIES AROUND THE WORLD </a:t>
            </a:r>
            <a:endParaRPr/>
          </a:p>
        </p:txBody>
      </p:sp>
      <p:sp>
        <p:nvSpPr>
          <p:cNvPr id="132" name="Google Shape;132;p16"/>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NEW YORK </a:t>
            </a:r>
            <a:endParaRPr/>
          </a:p>
          <a:p>
            <a:pPr indent="-228600" lvl="0" marL="228600" marR="0" rtl="0" algn="l">
              <a:lnSpc>
                <a:spcPct val="120000"/>
              </a:lnSpc>
              <a:spcBef>
                <a:spcPts val="100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BARCELONA</a:t>
            </a:r>
            <a:endParaRPr/>
          </a:p>
          <a:p>
            <a:pPr indent="-228600" lvl="0" marL="228600" marR="0" rtl="0" algn="l">
              <a:lnSpc>
                <a:spcPct val="120000"/>
              </a:lnSpc>
              <a:spcBef>
                <a:spcPts val="100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DUBAI </a:t>
            </a:r>
            <a:endParaRPr/>
          </a:p>
          <a:p>
            <a:pPr indent="-228600" lvl="0" marL="228600" marR="0" rtl="0" algn="l">
              <a:lnSpc>
                <a:spcPct val="120000"/>
              </a:lnSpc>
              <a:spcBef>
                <a:spcPts val="100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HONG KONG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7"/>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CA" sz="3200" u="none" cap="none" strike="noStrike">
                <a:solidFill>
                  <a:schemeClr val="dk1"/>
                </a:solidFill>
                <a:latin typeface="Cabin"/>
                <a:ea typeface="Cabin"/>
                <a:cs typeface="Cabin"/>
                <a:sym typeface="Cabin"/>
              </a:rPr>
              <a:t>NEW YORK</a:t>
            </a:r>
            <a:endParaRPr/>
          </a:p>
        </p:txBody>
      </p:sp>
      <p:sp>
        <p:nvSpPr>
          <p:cNvPr id="138" name="Google Shape;138;p17"/>
          <p:cNvSpPr txBox="1"/>
          <p:nvPr>
            <p:ph idx="1" type="body"/>
          </p:nvPr>
        </p:nvSpPr>
        <p:spPr>
          <a:xfrm>
            <a:off x="1451575" y="2015725"/>
            <a:ext cx="9603300" cy="3450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000"/>
              <a:buFont typeface="Arial"/>
              <a:buChar char="•"/>
            </a:pPr>
            <a:r>
              <a:rPr b="0" i="0" lang="en-CA" sz="2000" u="none" cap="none" strike="noStrike">
                <a:solidFill>
                  <a:schemeClr val="dk1"/>
                </a:solidFill>
                <a:latin typeface="Cabin"/>
                <a:ea typeface="Cabin"/>
                <a:cs typeface="Cabin"/>
                <a:sym typeface="Cabin"/>
              </a:rPr>
              <a:t>New York City has been ranked as the smartest city in the world in the “IESE Cities in Motion Index 2016”</a:t>
            </a:r>
            <a:endParaRPr b="0" i="0" sz="2000" u="none" cap="none" strike="noStrike">
              <a:solidFill>
                <a:schemeClr val="dk1"/>
              </a:solidFill>
              <a:latin typeface="Cabin"/>
              <a:ea typeface="Cabin"/>
              <a:cs typeface="Cabin"/>
              <a:sym typeface="Cabin"/>
            </a:endParaRPr>
          </a:p>
          <a:p>
            <a:pPr indent="-228600" lvl="0" marL="228600" marR="0" rtl="0" algn="l">
              <a:lnSpc>
                <a:spcPct val="120000"/>
              </a:lnSpc>
              <a:spcBef>
                <a:spcPts val="0"/>
              </a:spcBef>
              <a:spcAft>
                <a:spcPts val="0"/>
              </a:spcAft>
              <a:buClr>
                <a:schemeClr val="accent1"/>
              </a:buClr>
              <a:buSzPts val="2000"/>
              <a:buFont typeface="Arial"/>
              <a:buChar char="•"/>
            </a:pPr>
            <a:r>
              <a:rPr lang="en-CA"/>
              <a:t>Often used as an exemplar for other smart cities like Singapore</a:t>
            </a:r>
            <a:endParaRPr/>
          </a:p>
          <a:p>
            <a:pPr indent="-228600" lvl="0" marL="228600" marR="0" rtl="0" algn="l">
              <a:lnSpc>
                <a:spcPct val="120000"/>
              </a:lnSpc>
              <a:spcBef>
                <a:spcPts val="0"/>
              </a:spcBef>
              <a:spcAft>
                <a:spcPts val="0"/>
              </a:spcAft>
              <a:buClr>
                <a:schemeClr val="accent1"/>
              </a:buClr>
              <a:buSzPts val="2000"/>
              <a:buFont typeface="Arial"/>
              <a:buChar char="•"/>
            </a:pPr>
            <a:r>
              <a:rPr lang="en-CA"/>
              <a:t>Not much is published on the criticisms</a:t>
            </a:r>
            <a:endParaRPr/>
          </a:p>
          <a:p>
            <a:pPr indent="0" lvl="0" marL="0" marR="0" rtl="0" algn="l">
              <a:lnSpc>
                <a:spcPct val="120000"/>
              </a:lnSpc>
              <a:spcBef>
                <a:spcPts val="0"/>
              </a:spcBef>
              <a:spcAft>
                <a:spcPts val="0"/>
              </a:spcAft>
              <a:buNone/>
            </a:pPr>
            <a:r>
              <a:t/>
            </a:r>
            <a:endParaRPr/>
          </a:p>
          <a:p>
            <a:pPr indent="0" lvl="0" marL="0" marR="0" rtl="0" algn="l">
              <a:lnSpc>
                <a:spcPct val="120000"/>
              </a:lnSpc>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AREAS OF OPPORTUNITY</a:t>
            </a:r>
            <a:endParaRPr/>
          </a:p>
        </p:txBody>
      </p:sp>
      <p:sp>
        <p:nvSpPr>
          <p:cNvPr id="145" name="Google Shape;145;p18"/>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SzPts val="2000"/>
              <a:buChar char="•"/>
            </a:pPr>
            <a:r>
              <a:rPr lang="en-CA"/>
              <a:t>Traffic</a:t>
            </a:r>
            <a:endParaRPr/>
          </a:p>
          <a:p>
            <a:pPr indent="-355600" lvl="0" marL="457200" rtl="0">
              <a:spcBef>
                <a:spcPts val="0"/>
              </a:spcBef>
              <a:spcAft>
                <a:spcPts val="0"/>
              </a:spcAft>
              <a:buSzPts val="2000"/>
              <a:buChar char="•"/>
            </a:pPr>
            <a:r>
              <a:rPr lang="en-CA"/>
              <a:t>The Environment</a:t>
            </a:r>
            <a:endParaRPr/>
          </a:p>
          <a:p>
            <a:pPr indent="-355600" lvl="0" marL="457200" rtl="0">
              <a:spcBef>
                <a:spcPts val="0"/>
              </a:spcBef>
              <a:spcAft>
                <a:spcPts val="0"/>
              </a:spcAft>
              <a:buSzPts val="2000"/>
              <a:buChar char="•"/>
            </a:pPr>
            <a:r>
              <a:rPr lang="en-CA"/>
              <a:t>Entrepreneurship</a:t>
            </a:r>
            <a:endParaRPr/>
          </a:p>
          <a:p>
            <a:pPr indent="-355600" lvl="0" marL="457200" rtl="0">
              <a:spcBef>
                <a:spcPts val="0"/>
              </a:spcBef>
              <a:spcAft>
                <a:spcPts val="0"/>
              </a:spcAft>
              <a:buSzPts val="2000"/>
              <a:buChar char="•"/>
            </a:pPr>
            <a:r>
              <a:rPr lang="en-CA"/>
              <a:t>Operational Excellence Program</a:t>
            </a:r>
            <a:endParaRPr/>
          </a:p>
          <a:p>
            <a:pPr indent="-342900" lvl="1" marL="914400" rtl="0">
              <a:spcBef>
                <a:spcPts val="0"/>
              </a:spcBef>
              <a:spcAft>
                <a:spcPts val="0"/>
              </a:spcAft>
              <a:buSzPts val="1800"/>
              <a:buChar char="•"/>
            </a:pPr>
            <a:r>
              <a:rPr lang="en-CA"/>
              <a:t>public-private partnership</a:t>
            </a:r>
            <a:endParaRPr/>
          </a:p>
          <a:p>
            <a:pPr indent="-355600" lvl="0" marL="457200" rtl="0">
              <a:spcBef>
                <a:spcPts val="0"/>
              </a:spcBef>
              <a:spcAft>
                <a:spcPts val="0"/>
              </a:spcAft>
              <a:buSzPts val="2000"/>
              <a:buChar char="•"/>
            </a:pPr>
            <a:r>
              <a:rPr lang="en-CA"/>
              <a:t>Feedback</a:t>
            </a:r>
            <a:endParaRPr/>
          </a:p>
          <a:p>
            <a:pPr indent="-355600" lvl="0" marL="457200" rtl="0">
              <a:spcBef>
                <a:spcPts val="0"/>
              </a:spcBef>
              <a:spcAft>
                <a:spcPts val="0"/>
              </a:spcAft>
              <a:buSzPts val="2000"/>
              <a:buChar char="•"/>
            </a:pPr>
            <a:r>
              <a:rPr lang="en-CA"/>
              <a:t>Housing</a:t>
            </a:r>
            <a:endParaRPr/>
          </a:p>
          <a:p>
            <a:pPr indent="-355600" lvl="0" marL="457200">
              <a:spcBef>
                <a:spcPts val="0"/>
              </a:spcBef>
              <a:spcAft>
                <a:spcPts val="0"/>
              </a:spcAft>
              <a:buSzPts val="2000"/>
              <a:buChar char="•"/>
            </a:pPr>
            <a:r>
              <a:rPr lang="en-CA"/>
              <a:t>Child care</a:t>
            </a:r>
            <a:endParaRPr/>
          </a:p>
        </p:txBody>
      </p:sp>
      <p:pic>
        <p:nvPicPr>
          <p:cNvPr id="146" name="Google Shape;146;p18"/>
          <p:cNvPicPr preferRelativeResize="0"/>
          <p:nvPr/>
        </p:nvPicPr>
        <p:blipFill>
          <a:blip r:embed="rId3">
            <a:alphaModFix/>
          </a:blip>
          <a:stretch>
            <a:fillRect/>
          </a:stretch>
        </p:blipFill>
        <p:spPr>
          <a:xfrm>
            <a:off x="7113751" y="1147767"/>
            <a:ext cx="4171950" cy="4562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9"/>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SzPts val="2000"/>
              <a:buChar char="•"/>
            </a:pPr>
            <a:r>
              <a:rPr lang="en-CA"/>
              <a:t>Inclusion is essential</a:t>
            </a:r>
            <a:endParaRPr/>
          </a:p>
          <a:p>
            <a:pPr indent="-355600" lvl="0" marL="457200" rtl="0">
              <a:spcBef>
                <a:spcPts val="0"/>
              </a:spcBef>
              <a:spcAft>
                <a:spcPts val="0"/>
              </a:spcAft>
              <a:buSzPts val="2000"/>
              <a:buChar char="•"/>
            </a:pPr>
            <a:r>
              <a:rPr lang="en-CA"/>
              <a:t>Not all about tech</a:t>
            </a:r>
            <a:endParaRPr/>
          </a:p>
          <a:p>
            <a:pPr indent="-355600" lvl="0" marL="457200" rtl="0">
              <a:spcBef>
                <a:spcPts val="0"/>
              </a:spcBef>
              <a:spcAft>
                <a:spcPts val="0"/>
              </a:spcAft>
              <a:buSzPts val="2000"/>
              <a:buChar char="•"/>
            </a:pPr>
            <a:r>
              <a:rPr lang="en-CA"/>
              <a:t>Smart Citizens</a:t>
            </a:r>
            <a:endParaRPr/>
          </a:p>
          <a:p>
            <a:pPr indent="-355600" lvl="0" marL="457200" rtl="0">
              <a:spcBef>
                <a:spcPts val="0"/>
              </a:spcBef>
              <a:spcAft>
                <a:spcPts val="0"/>
              </a:spcAft>
              <a:buSzPts val="2000"/>
              <a:buChar char="•"/>
            </a:pPr>
            <a:r>
              <a:rPr lang="en-CA"/>
              <a:t>Public and Private sector partnerships</a:t>
            </a:r>
            <a:endParaRPr/>
          </a:p>
          <a:p>
            <a:pPr indent="-355600" lvl="0" marL="457200" rtl="0">
              <a:spcBef>
                <a:spcPts val="0"/>
              </a:spcBef>
              <a:spcAft>
                <a:spcPts val="0"/>
              </a:spcAft>
              <a:buSzPts val="2000"/>
              <a:buChar char="•"/>
            </a:pPr>
            <a:r>
              <a:rPr lang="en-CA"/>
              <a:t>City lead innovation</a:t>
            </a:r>
            <a:endParaRPr/>
          </a:p>
          <a:p>
            <a:pPr indent="-355600" lvl="0" marL="457200">
              <a:spcBef>
                <a:spcPts val="0"/>
              </a:spcBef>
              <a:spcAft>
                <a:spcPts val="0"/>
              </a:spcAft>
              <a:buSzPts val="2000"/>
              <a:buChar char="•"/>
            </a:pPr>
            <a:r>
              <a:rPr lang="en-CA"/>
              <a:t>Data Transparency</a:t>
            </a:r>
            <a:endParaRPr/>
          </a:p>
        </p:txBody>
      </p:sp>
      <p:sp>
        <p:nvSpPr>
          <p:cNvPr id="153" name="Google Shape;153;p19"/>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AREAS FOR IMPROVEMENT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0"/>
          <p:cNvSpPr txBox="1"/>
          <p:nvPr>
            <p:ph type="ctrTitle"/>
          </p:nvPr>
        </p:nvSpPr>
        <p:spPr>
          <a:xfrm>
            <a:off x="1777463" y="1037968"/>
            <a:ext cx="8637073" cy="2541431"/>
          </a:xfrm>
          <a:prstGeom prst="rect">
            <a:avLst/>
          </a:prstGeom>
          <a:noFill/>
          <a:ln>
            <a:noFill/>
          </a:ln>
        </p:spPr>
        <p:txBody>
          <a:bodyPr anchorCtr="0" anchor="b" bIns="0" lIns="91425" spcFirstLastPara="1" rIns="91425" wrap="square" tIns="45700">
            <a:noAutofit/>
          </a:bodyPr>
          <a:lstStyle/>
          <a:p>
            <a:pPr indent="0" lvl="0" marL="0" marR="0" rtl="0" algn="ctr">
              <a:lnSpc>
                <a:spcPct val="90000"/>
              </a:lnSpc>
              <a:spcBef>
                <a:spcPts val="0"/>
              </a:spcBef>
              <a:spcAft>
                <a:spcPts val="0"/>
              </a:spcAft>
              <a:buClr>
                <a:schemeClr val="dk1"/>
              </a:buClr>
              <a:buSzPts val="6600"/>
              <a:buFont typeface="Cabin"/>
              <a:buNone/>
            </a:pPr>
            <a:r>
              <a:rPr lang="en-CA"/>
              <a:t>BARCELONA</a:t>
            </a:r>
            <a:r>
              <a:rPr b="0" i="0" lang="en-CA" sz="6600" u="none" cap="none" strike="noStrike">
                <a:solidFill>
                  <a:schemeClr val="dk1"/>
                </a:solidFill>
                <a:latin typeface="Cabin"/>
                <a:ea typeface="Cabin"/>
                <a:cs typeface="Cabin"/>
                <a:sym typeface="Cabin"/>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1607829" y="856619"/>
            <a:ext cx="9603300" cy="10491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CA"/>
              <a:t>BARCELONA AS A SMART CITY  </a:t>
            </a:r>
            <a:endParaRPr/>
          </a:p>
        </p:txBody>
      </p:sp>
      <p:sp>
        <p:nvSpPr>
          <p:cNvPr id="165" name="Google Shape;165;p21"/>
          <p:cNvSpPr txBox="1"/>
          <p:nvPr>
            <p:ph idx="1" type="body"/>
          </p:nvPr>
        </p:nvSpPr>
        <p:spPr>
          <a:xfrm>
            <a:off x="1826249" y="1677134"/>
            <a:ext cx="9603300" cy="3450600"/>
          </a:xfrm>
          <a:prstGeom prst="rect">
            <a:avLst/>
          </a:prstGeom>
        </p:spPr>
        <p:txBody>
          <a:bodyPr anchorCtr="0" anchor="t" bIns="45700" lIns="91425" spcFirstLastPara="1" rIns="91425" wrap="square" tIns="45700">
            <a:noAutofit/>
          </a:bodyPr>
          <a:lstStyle/>
          <a:p>
            <a:pPr indent="-355600" lvl="0" marL="457200" rtl="0">
              <a:spcBef>
                <a:spcPts val="1000"/>
              </a:spcBef>
              <a:spcAft>
                <a:spcPts val="0"/>
              </a:spcAft>
              <a:buSzPts val="2000"/>
              <a:buChar char="•"/>
            </a:pPr>
            <a:r>
              <a:rPr lang="en-CA"/>
              <a:t>A 2015 publication by Juniper Research ranked Barcelona smartest city in the world. </a:t>
            </a:r>
            <a:endParaRPr/>
          </a:p>
          <a:p>
            <a:pPr indent="0" lvl="0" marL="457200" rtl="0">
              <a:spcBef>
                <a:spcPts val="1000"/>
              </a:spcBef>
              <a:spcAft>
                <a:spcPts val="0"/>
              </a:spcAft>
              <a:buNone/>
            </a:pPr>
            <a:r>
              <a:t/>
            </a:r>
            <a:endParaRPr/>
          </a:p>
          <a:p>
            <a:pPr indent="-355600" lvl="0" marL="457200" rtl="0">
              <a:spcBef>
                <a:spcPts val="1000"/>
              </a:spcBef>
              <a:spcAft>
                <a:spcPts val="0"/>
              </a:spcAft>
              <a:buSzPts val="2000"/>
              <a:buChar char="•"/>
            </a:pPr>
            <a:r>
              <a:rPr lang="en-CA"/>
              <a:t>Government partnering with multi-national companies and facilitating partnerships between the public and private sector to advance innovation and improve economy (i.e smart city campus) </a:t>
            </a:r>
            <a:endParaRPr/>
          </a:p>
          <a:p>
            <a:pPr indent="0" lvl="0" marL="457200" rtl="0">
              <a:spcBef>
                <a:spcPts val="1000"/>
              </a:spcBef>
              <a:spcAft>
                <a:spcPts val="0"/>
              </a:spcAft>
              <a:buNone/>
            </a:pPr>
            <a:r>
              <a:t/>
            </a:r>
            <a:endParaRPr/>
          </a:p>
          <a:p>
            <a:pPr indent="-355600" lvl="0" marL="457200" rtl="0">
              <a:spcBef>
                <a:spcPts val="1000"/>
              </a:spcBef>
              <a:spcAft>
                <a:spcPts val="0"/>
              </a:spcAft>
              <a:buSzPts val="2000"/>
              <a:buChar char="•"/>
            </a:pPr>
            <a:r>
              <a:rPr lang="en-CA"/>
              <a:t>Supporting startups to develop services for the public ( i.e </a:t>
            </a:r>
            <a:r>
              <a:rPr lang="en-CA"/>
              <a:t>City Bikes</a:t>
            </a:r>
            <a:r>
              <a:rPr lang="en-CA"/>
              <a:t> &amp; ApparkB)</a:t>
            </a:r>
            <a:endParaRPr/>
          </a:p>
          <a:p>
            <a:pPr indent="0" lvl="0" marL="457200" rtl="0">
              <a:spcBef>
                <a:spcPts val="1000"/>
              </a:spcBef>
              <a:spcAft>
                <a:spcPts val="0"/>
              </a:spcAft>
              <a:buNone/>
            </a:pPr>
            <a:r>
              <a:t/>
            </a:r>
            <a:endParaRPr/>
          </a:p>
          <a:p>
            <a:pPr indent="-355600" lvl="0" marL="457200">
              <a:spcBef>
                <a:spcPts val="1000"/>
              </a:spcBef>
              <a:spcAft>
                <a:spcPts val="0"/>
              </a:spcAft>
              <a:buSzPts val="2000"/>
              <a:buChar char="•"/>
            </a:pPr>
            <a:r>
              <a:rPr lang="en-CA"/>
              <a:t>Adopted ioT technology to enable communication between infrastructures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