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25"/>
  </p:notesMasterIdLst>
  <p:sldIdLst>
    <p:sldId id="256" r:id="rId2"/>
    <p:sldId id="260" r:id="rId3"/>
    <p:sldId id="262" r:id="rId4"/>
    <p:sldId id="264" r:id="rId5"/>
    <p:sldId id="265" r:id="rId6"/>
    <p:sldId id="263"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83" r:id="rId20"/>
    <p:sldId id="278" r:id="rId21"/>
    <p:sldId id="280" r:id="rId22"/>
    <p:sldId id="281" r:id="rId23"/>
    <p:sldId id="28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CF235-AFAE-8B43-815D-F7AD065ACED2}" v="159" dt="2018-03-12T16:25:01.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2"/>
    <p:restoredTop sz="61348"/>
  </p:normalViewPr>
  <p:slideViewPr>
    <p:cSldViewPr snapToObjects="1">
      <p:cViewPr varScale="1">
        <p:scale>
          <a:sx n="99" d="100"/>
          <a:sy n="99" d="100"/>
        </p:scale>
        <p:origin x="200"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505D4F1-AE76-EE4E-9A2F-F6732FF1C562}" type="datetimeFigureOut">
              <a:rPr lang="en-US" smtClean="0"/>
              <a:t>3/13/18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5C357-15F7-454C-B3AD-8D2A2A20D669}" type="slidenum">
              <a:rPr lang="en-US" smtClean="0"/>
              <a:t>‹#›</a:t>
            </a:fld>
            <a:endParaRPr lang="en-US"/>
          </a:p>
        </p:txBody>
      </p:sp>
    </p:spTree>
    <p:extLst>
      <p:ext uri="{BB962C8B-B14F-4D97-AF65-F5344CB8AC3E}">
        <p14:creationId xmlns:p14="http://schemas.microsoft.com/office/powerpoint/2010/main" val="10542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45C357-15F7-454C-B3AD-8D2A2A20D669}" type="slidenum">
              <a:rPr lang="en-US" smtClean="0"/>
              <a:t>1</a:t>
            </a:fld>
            <a:endParaRPr lang="en-US"/>
          </a:p>
        </p:txBody>
      </p:sp>
    </p:spTree>
    <p:extLst>
      <p:ext uri="{BB962C8B-B14F-4D97-AF65-F5344CB8AC3E}">
        <p14:creationId xmlns:p14="http://schemas.microsoft.com/office/powerpoint/2010/main" val="4220241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It is the responsibility of inclusive designers to be aware of the context and broader impact of any design and strive to effect a beneficial impact beyond the intended beneficiary of the design.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To that end, this dimension emphasizes: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the </a:t>
            </a:r>
            <a:r>
              <a:rPr lang="en-CA" sz="1200" b="1" i="0" kern="1200" dirty="0">
                <a:solidFill>
                  <a:schemeClr val="tx1"/>
                </a:solidFill>
                <a:effectLst/>
                <a:latin typeface="+mn-lt"/>
                <a:ea typeface="+mn-ea"/>
                <a:cs typeface="+mn-cs"/>
              </a:rPr>
              <a:t>interconnectedness of users and systems</a:t>
            </a:r>
            <a:r>
              <a:rPr lang="en-CA" sz="1200" b="0" i="0" kern="1200" dirty="0">
                <a:solidFill>
                  <a:schemeClr val="tx1"/>
                </a:solidFill>
                <a:effectLst/>
                <a:latin typeface="+mn-lt"/>
                <a:ea typeface="+mn-ea"/>
                <a:cs typeface="+mn-cs"/>
              </a:rPr>
              <a:t>. We want to assess technology and design through a critical lens that considers its place within society, how it operates socially, how it encodes power relationships.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The possibility of </a:t>
            </a:r>
            <a:r>
              <a:rPr lang="en-CA" sz="1200" b="1" i="0" kern="1200" dirty="0">
                <a:solidFill>
                  <a:schemeClr val="tx1"/>
                </a:solidFill>
                <a:effectLst/>
                <a:latin typeface="+mn-lt"/>
                <a:ea typeface="+mn-ea"/>
                <a:cs typeface="+mn-cs"/>
              </a:rPr>
              <a:t>virtuous cycles of inclusion</a:t>
            </a:r>
            <a:r>
              <a:rPr lang="en-CA" sz="1200" b="0" i="0" kern="1200" dirty="0">
                <a:solidFill>
                  <a:schemeClr val="tx1"/>
                </a:solidFill>
                <a:effectLst/>
                <a:latin typeface="+mn-lt"/>
                <a:ea typeface="+mn-ea"/>
                <a:cs typeface="+mn-cs"/>
              </a:rPr>
              <a:t>, where work to make a design more inclusive can shape future iterations of the design by opening more possible spaces, refining the design’s adaptability, letting us learn more as the design widens to include more diverse needs and perspectives.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The reality of </a:t>
            </a:r>
            <a:r>
              <a:rPr lang="en-CA" sz="1200" b="1" i="0" kern="1200" dirty="0">
                <a:solidFill>
                  <a:schemeClr val="tx1"/>
                </a:solidFill>
                <a:effectLst/>
                <a:latin typeface="+mn-lt"/>
                <a:ea typeface="+mn-ea"/>
                <a:cs typeface="+mn-cs"/>
              </a:rPr>
              <a:t>impact beyond the intended audience</a:t>
            </a:r>
            <a:r>
              <a:rPr lang="en-CA" sz="1200" b="0" i="0" kern="1200" dirty="0">
                <a:solidFill>
                  <a:schemeClr val="tx1"/>
                </a:solidFill>
                <a:effectLst/>
                <a:latin typeface="+mn-lt"/>
                <a:ea typeface="+mn-ea"/>
                <a:cs typeface="+mn-cs"/>
              </a:rPr>
              <a:t>, what is sometimes called the curb-cut effect [https://</a:t>
            </a:r>
            <a:r>
              <a:rPr lang="en-CA" sz="1200" b="0" i="0" kern="1200" dirty="0" err="1">
                <a:solidFill>
                  <a:schemeClr val="tx1"/>
                </a:solidFill>
                <a:effectLst/>
                <a:latin typeface="+mn-lt"/>
                <a:ea typeface="+mn-ea"/>
                <a:cs typeface="+mn-cs"/>
              </a:rPr>
              <a:t>ssir.org</a:t>
            </a:r>
            <a:r>
              <a:rPr lang="en-CA" sz="1200" b="0" i="0" kern="1200" dirty="0">
                <a:solidFill>
                  <a:schemeClr val="tx1"/>
                </a:solidFill>
                <a:effectLst/>
                <a:latin typeface="+mn-lt"/>
                <a:ea typeface="+mn-ea"/>
                <a:cs typeface="+mn-cs"/>
              </a:rPr>
              <a:t>/articles/entry/</a:t>
            </a:r>
            <a:r>
              <a:rPr lang="en-CA" sz="1200" b="0" i="0" kern="1200" dirty="0" err="1">
                <a:solidFill>
                  <a:schemeClr val="tx1"/>
                </a:solidFill>
                <a:effectLst/>
                <a:latin typeface="+mn-lt"/>
                <a:ea typeface="+mn-ea"/>
                <a:cs typeface="+mn-cs"/>
              </a:rPr>
              <a:t>the_curb_cut_effect</a:t>
            </a:r>
            <a:r>
              <a:rPr lang="en-CA" sz="1200" b="0" i="0" kern="1200" dirty="0">
                <a:solidFill>
                  <a:schemeClr val="tx1"/>
                </a:solidFill>
                <a:effectLst/>
                <a:latin typeface="+mn-lt"/>
                <a:ea typeface="+mn-ea"/>
                <a:cs typeface="+mn-cs"/>
              </a:rPr>
              <a:t>} where a change to a design specific to one need benefits others unexpectedly. The now-ubiquitous curb cut was aimed at making sidewalks accessible to wheelchair users in the 1970s, but has proved of use to strollers, wheeled luggage, moving dollies and other uses.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Along with the three dimensions, there is an underlying principle about the disability and accessibility that informs all of our work…</a:t>
            </a:r>
          </a:p>
        </p:txBody>
      </p:sp>
      <p:sp>
        <p:nvSpPr>
          <p:cNvPr id="4" name="Slide Number Placeholder 3"/>
          <p:cNvSpPr>
            <a:spLocks noGrp="1"/>
          </p:cNvSpPr>
          <p:nvPr>
            <p:ph type="sldNum" sz="quarter" idx="10"/>
          </p:nvPr>
        </p:nvSpPr>
        <p:spPr/>
        <p:txBody>
          <a:bodyPr/>
          <a:lstStyle/>
          <a:p>
            <a:fld id="{9145C357-15F7-454C-B3AD-8D2A2A20D669}" type="slidenum">
              <a:rPr lang="en-US" smtClean="0"/>
              <a:t>10</a:t>
            </a:fld>
            <a:endParaRPr lang="en-US"/>
          </a:p>
        </p:txBody>
      </p:sp>
    </p:spTree>
    <p:extLst>
      <p:ext uri="{BB962C8B-B14F-4D97-AF65-F5344CB8AC3E}">
        <p14:creationId xmlns:p14="http://schemas.microsoft.com/office/powerpoint/2010/main" val="194699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www.europeana.eu</a:t>
            </a:r>
            <a:r>
              <a:rPr lang="en-US" dirty="0"/>
              <a:t>/portal/</a:t>
            </a:r>
            <a:r>
              <a:rPr lang="en-US" dirty="0" err="1"/>
              <a:t>en</a:t>
            </a:r>
            <a:r>
              <a:rPr lang="en-US" dirty="0"/>
              <a:t>/record/91658/MM_objekt_26051.html</a:t>
            </a:r>
          </a:p>
          <a:p>
            <a:endParaRPr lang="en-US" dirty="0"/>
          </a:p>
          <a:p>
            <a:r>
              <a:rPr lang="en-US" dirty="0"/>
              <a:t>Within the design context, the IDRC approaches disability not as a personal characteristic or binary state (disabled vs. non-disabled), but as a mismatch between the needs of the individual and the design of the product, system or service. With this framing, disability can be experienced by anyone excluded by the design. Consider the hypothetical example of a one-floor library with automatic doors, low and widely-spaced shelving, and English-only signage. This design might be accessible for a wheelchair user, but inaccessible for someone who cannot read English, or cannot read at all.</a:t>
            </a:r>
          </a:p>
          <a:p>
            <a:endParaRPr lang="en-US" dirty="0"/>
          </a:p>
          <a:p>
            <a:r>
              <a:rPr lang="en-CA" sz="1200" b="0" i="0" kern="1200" dirty="0">
                <a:solidFill>
                  <a:schemeClr val="tx1"/>
                </a:solidFill>
                <a:effectLst/>
                <a:latin typeface="+mn-lt"/>
                <a:ea typeface="+mn-ea"/>
                <a:cs typeface="+mn-cs"/>
              </a:rPr>
              <a:t>Under this approach, accessibility is the ability of the design or system to match the requirements of the individual. It is not possible to determine whether something is accessible unless you know the user, the context and the goal.</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It is also possible with this framing to see how “disability” can be a shifting category, existing in relation to technology, design, societal attitudes and other factors. I suspect many of us on this call (myself included) wear glasses, but we do not typically consider people who wear glasses to be “disabled”. This is a case where (at least in Canada) an assistive technology has become so ubiquitous and accessible that a condition that might have been considered disabling in the past is no longer considered in this way.</a:t>
            </a:r>
          </a:p>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11</a:t>
            </a:fld>
            <a:endParaRPr lang="en-US"/>
          </a:p>
        </p:txBody>
      </p:sp>
    </p:spTree>
    <p:extLst>
      <p:ext uri="{BB962C8B-B14F-4D97-AF65-F5344CB8AC3E}">
        <p14:creationId xmlns:p14="http://schemas.microsoft.com/office/powerpoint/2010/main" val="1834516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know what inclusive design is now (at least in definition) – what are some practical ways we can apply it to our work in libraries?</a:t>
            </a:r>
          </a:p>
          <a:p>
            <a:endParaRPr lang="en-US" dirty="0"/>
          </a:p>
          <a:p>
            <a:r>
              <a:rPr lang="en-US" dirty="0"/>
              <a:t>The Inclusive Design Guide (https://</a:t>
            </a:r>
            <a:r>
              <a:rPr lang="en-US" dirty="0" err="1"/>
              <a:t>guide.inclusivedesign.ca</a:t>
            </a:r>
            <a:r>
              <a:rPr lang="en-US" dirty="0"/>
              <a:t>/</a:t>
            </a:r>
            <a:r>
              <a:rPr lang="en-US" dirty="0" err="1"/>
              <a:t>index.html</a:t>
            </a:r>
            <a:r>
              <a:rPr lang="en-US" dirty="0"/>
              <a:t>) is the IDRC’s living document of insights, practices, tools and activities that we’ve found useful in applying inclusive design practices to our work. I’m going to highlight a few of these, but encourage you to refer to the Guide yourself for much more than I cover here.</a:t>
            </a:r>
          </a:p>
          <a:p>
            <a:endParaRPr lang="en-US" dirty="0"/>
          </a:p>
          <a:p>
            <a:r>
              <a:rPr lang="en-US" dirty="0"/>
              <a:t>Most of the processes are applicable or adaptable to various design contexts people who work in libraries find themselves in, which includes areas like:</a:t>
            </a:r>
          </a:p>
          <a:p>
            <a:endParaRPr lang="en-US" dirty="0"/>
          </a:p>
          <a:p>
            <a:pPr marL="171450" indent="-171450">
              <a:buFont typeface="Arial" panose="020B0604020202020204" pitchFamily="34" charset="0"/>
              <a:buChar char="•"/>
            </a:pPr>
            <a:r>
              <a:rPr lang="en-US" i="1" dirty="0"/>
              <a:t>Digital design</a:t>
            </a:r>
            <a:r>
              <a:rPr lang="en-US" i="0" dirty="0"/>
              <a:t>, like the development of new website features, or the redesign of internal digital tools used by staff.</a:t>
            </a:r>
          </a:p>
          <a:p>
            <a:pPr marL="171450" indent="-171450">
              <a:buFont typeface="Arial" panose="020B0604020202020204" pitchFamily="34" charset="0"/>
              <a:buChar char="•"/>
            </a:pPr>
            <a:r>
              <a:rPr lang="en-US" i="1" dirty="0"/>
              <a:t>Service design</a:t>
            </a:r>
            <a:r>
              <a:rPr lang="en-US" i="0" dirty="0"/>
              <a:t>, where we make changes to improve existing services or create entirely new ones.</a:t>
            </a:r>
          </a:p>
          <a:p>
            <a:pPr marL="171450" indent="-171450">
              <a:buFont typeface="Arial" panose="020B0604020202020204" pitchFamily="34" charset="0"/>
              <a:buChar char="•"/>
            </a:pPr>
            <a:r>
              <a:rPr lang="en-US" i="1" dirty="0"/>
              <a:t>Design of the built environment</a:t>
            </a:r>
            <a:r>
              <a:rPr lang="en-US" i="0" dirty="0"/>
              <a:t>, including everything from signage to renovations to the construction of new libraries.</a:t>
            </a:r>
            <a:endParaRPr lang="en-US" i="1" dirty="0"/>
          </a:p>
        </p:txBody>
      </p:sp>
      <p:sp>
        <p:nvSpPr>
          <p:cNvPr id="4" name="Slide Number Placeholder 3"/>
          <p:cNvSpPr>
            <a:spLocks noGrp="1"/>
          </p:cNvSpPr>
          <p:nvPr>
            <p:ph type="sldNum" sz="quarter" idx="10"/>
          </p:nvPr>
        </p:nvSpPr>
        <p:spPr/>
        <p:txBody>
          <a:bodyPr/>
          <a:lstStyle/>
          <a:p>
            <a:fld id="{9145C357-15F7-454C-B3AD-8D2A2A20D669}" type="slidenum">
              <a:rPr lang="en-US" smtClean="0"/>
              <a:t>12</a:t>
            </a:fld>
            <a:endParaRPr lang="en-US"/>
          </a:p>
        </p:txBody>
      </p:sp>
    </p:spTree>
    <p:extLst>
      <p:ext uri="{BB962C8B-B14F-4D97-AF65-F5344CB8AC3E}">
        <p14:creationId xmlns:p14="http://schemas.microsoft.com/office/powerpoint/2010/main" val="2948488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Co-design can be a powerful means of allowing diverse perspectives early in the design process. Under co-design, we try to bring end users into the design process from conception, rather than as research subjects or consultants after the major decisions have been made, such as after the architectural drawings are created or the new features of a website redesign are decided.</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Our approach to co-design is especially interested in considering the needs of those “at the margins” early in the design process, to ensure that features they need can be smoothly integrated into the final design. This helps avoid the segregation of “special” solutions and expensive future redesign or retro-fitting.</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 the library context, practicing co-design might mean forming end-user groups with diverse experiences early on in a design process, and ensuring the process gives them real input into the design as it evolves. The role of the “designer” expands to include responsibility for ensuring diverse participation and for ensuring that diverse voices are heard.</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image on the slide is an inclusive design map, one of the tools we use in our co-design activities to piece together a map of user needs and functional requirements.</a:t>
            </a:r>
          </a:p>
        </p:txBody>
      </p:sp>
      <p:sp>
        <p:nvSpPr>
          <p:cNvPr id="4" name="Slide Number Placeholder 3"/>
          <p:cNvSpPr>
            <a:spLocks noGrp="1"/>
          </p:cNvSpPr>
          <p:nvPr>
            <p:ph type="sldNum" sz="quarter" idx="10"/>
          </p:nvPr>
        </p:nvSpPr>
        <p:spPr/>
        <p:txBody>
          <a:bodyPr/>
          <a:lstStyle/>
          <a:p>
            <a:fld id="{9145C357-15F7-454C-B3AD-8D2A2A20D669}" type="slidenum">
              <a:rPr lang="en-US" smtClean="0"/>
              <a:t>13</a:t>
            </a:fld>
            <a:endParaRPr lang="en-US"/>
          </a:p>
        </p:txBody>
      </p:sp>
    </p:spTree>
    <p:extLst>
      <p:ext uri="{BB962C8B-B14F-4D97-AF65-F5344CB8AC3E}">
        <p14:creationId xmlns:p14="http://schemas.microsoft.com/office/powerpoint/2010/main" val="127901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We all have diverse needs, and we all experience changes in our lives, in both the short-term and long-term, that affect our interests, goals and desires. As a result, designs that are flexible and allow for customization are more likely to meet our needs.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Adaptable designs that allow for personalization result in integrated systems that work better for everyone. In the digital world, we have the freedom to create a design system that can adapt, morph, or stretch to address each design need presented by each individual. But we should also consider ways we can allow for this adaptability in other forms of design – consider how we are able to adjust things like office chairs, multi-height desks that allow both sitting and standing, etc.</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Library examples of flexible design that can accommodate diverse needs include things like:</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Multilingual signage and other informational materials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Public workstations with access to accessible software like screen readers and magnifiers</a:t>
            </a:r>
          </a:p>
        </p:txBody>
      </p:sp>
      <p:sp>
        <p:nvSpPr>
          <p:cNvPr id="4" name="Slide Number Placeholder 3"/>
          <p:cNvSpPr>
            <a:spLocks noGrp="1"/>
          </p:cNvSpPr>
          <p:nvPr>
            <p:ph type="sldNum" sz="quarter" idx="10"/>
          </p:nvPr>
        </p:nvSpPr>
        <p:spPr/>
        <p:txBody>
          <a:bodyPr/>
          <a:lstStyle/>
          <a:p>
            <a:fld id="{9145C357-15F7-454C-B3AD-8D2A2A20D669}" type="slidenum">
              <a:rPr lang="en-US" smtClean="0"/>
              <a:t>14</a:t>
            </a:fld>
            <a:endParaRPr lang="en-US"/>
          </a:p>
        </p:txBody>
      </p:sp>
    </p:spTree>
    <p:extLst>
      <p:ext uri="{BB962C8B-B14F-4D97-AF65-F5344CB8AC3E}">
        <p14:creationId xmlns:p14="http://schemas.microsoft.com/office/powerpoint/2010/main" val="594014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Some approaches to accessibility in organizations are founded upon </a:t>
            </a:r>
            <a:r>
              <a:rPr lang="en-CA" sz="1200" b="0" i="1" kern="1200" dirty="0">
                <a:solidFill>
                  <a:schemeClr val="tx1"/>
                </a:solidFill>
                <a:effectLst/>
                <a:latin typeface="+mn-lt"/>
                <a:ea typeface="+mn-ea"/>
                <a:cs typeface="+mn-cs"/>
              </a:rPr>
              <a:t>risk management</a:t>
            </a:r>
            <a:r>
              <a:rPr lang="en-CA" sz="1200" b="0" i="0" kern="1200" dirty="0">
                <a:solidFill>
                  <a:schemeClr val="tx1"/>
                </a:solidFill>
                <a:effectLst/>
                <a:latin typeface="+mn-lt"/>
                <a:ea typeface="+mn-ea"/>
                <a:cs typeface="+mn-cs"/>
              </a:rPr>
              <a:t> and </a:t>
            </a:r>
            <a:r>
              <a:rPr lang="en-CA" sz="1200" b="0" i="1" kern="1200" dirty="0">
                <a:solidFill>
                  <a:schemeClr val="tx1"/>
                </a:solidFill>
                <a:effectLst/>
                <a:latin typeface="+mn-lt"/>
                <a:ea typeface="+mn-ea"/>
                <a:cs typeface="+mn-cs"/>
              </a:rPr>
              <a:t>legal compliance</a:t>
            </a:r>
            <a:r>
              <a:rPr lang="en-CA" sz="1200" b="0" i="0" kern="1200" dirty="0">
                <a:solidFill>
                  <a:schemeClr val="tx1"/>
                </a:solidFill>
                <a:effectLst/>
                <a:latin typeface="+mn-lt"/>
                <a:ea typeface="+mn-ea"/>
                <a:cs typeface="+mn-cs"/>
              </a:rPr>
              <a:t>. While not discounting the importance and effort involved in complying with legislation such as the AODA, we encourage you to think of becoming more inclusive in your design practices as a means of improving products and services for everyone.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have talked previously about the ”curb cut effect”, when a change in design originally aimed at one group (wheelchair users) turns out to be broadly useful to others. Our position is that designs that work well for people with “extreme” needs will result in designs that work better for everyone. People with disabilities often experience a “magnifying” effect from poor design – a system or product that is cumbersome for the theoretical “average” user may be unusable for them. Making a system usable by those on the margins will typically improve its usefulness for the “average” user as well.</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Practically speaking, focus on extreme needs as well as “average” needs – think of your library buildings from the perspective of users in wheelchairs, users who are visually impaired. Better yet, involve them from the beginning in the design and testing. It can be very hard for us to get outside our own knowledge, our own experiences and perspectives. We do not, as the saying goes, know what we don’t know, but we can compensate </a:t>
            </a:r>
            <a:r>
              <a:rPr lang="en-CA" sz="1200" b="0" i="0" kern="1200">
                <a:solidFill>
                  <a:schemeClr val="tx1"/>
                </a:solidFill>
                <a:effectLst/>
                <a:latin typeface="+mn-lt"/>
                <a:ea typeface="+mn-ea"/>
                <a:cs typeface="+mn-cs"/>
              </a:rPr>
              <a:t>by working together</a:t>
            </a:r>
            <a:r>
              <a:rPr lang="en-CA"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145C357-15F7-454C-B3AD-8D2A2A20D669}" type="slidenum">
              <a:rPr lang="en-US" smtClean="0"/>
              <a:t>15</a:t>
            </a:fld>
            <a:endParaRPr lang="en-US"/>
          </a:p>
        </p:txBody>
      </p:sp>
    </p:spTree>
    <p:extLst>
      <p:ext uri="{BB962C8B-B14F-4D97-AF65-F5344CB8AC3E}">
        <p14:creationId xmlns:p14="http://schemas.microsoft.com/office/powerpoint/2010/main" val="1263858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next section is my own personal collection of projects, articles and otherwise that I feel manifest inclusive design in the library context. They may not explicitly reference inclusive design, but they are in keeping with its spirit.</a:t>
            </a:r>
          </a:p>
          <a:p>
            <a:endParaRPr lang="en-US" i="0" dirty="0"/>
          </a:p>
          <a:p>
            <a:r>
              <a:rPr lang="en-US" i="0" dirty="0"/>
              <a:t>This is my collection only – unsurprisingly, I’m not as up to date on what’s going on in the library world as I was three years ago, and there’s always a lot going on. I’d encourage you to assemble your own and I’d love to add to this list of examples if you have your own to share with me.</a:t>
            </a:r>
          </a:p>
          <a:p>
            <a:endParaRPr lang="en-US" i="0" dirty="0"/>
          </a:p>
          <a:p>
            <a:endParaRPr lang="en-US" i="0" dirty="0"/>
          </a:p>
        </p:txBody>
      </p:sp>
      <p:sp>
        <p:nvSpPr>
          <p:cNvPr id="4" name="Slide Number Placeholder 3"/>
          <p:cNvSpPr>
            <a:spLocks noGrp="1"/>
          </p:cNvSpPr>
          <p:nvPr>
            <p:ph type="sldNum" sz="quarter" idx="10"/>
          </p:nvPr>
        </p:nvSpPr>
        <p:spPr/>
        <p:txBody>
          <a:bodyPr/>
          <a:lstStyle/>
          <a:p>
            <a:fld id="{9145C357-15F7-454C-B3AD-8D2A2A20D669}" type="slidenum">
              <a:rPr lang="en-US" smtClean="0"/>
              <a:t>16</a:t>
            </a:fld>
            <a:endParaRPr lang="en-US"/>
          </a:p>
        </p:txBody>
      </p:sp>
    </p:spTree>
    <p:extLst>
      <p:ext uri="{BB962C8B-B14F-4D97-AF65-F5344CB8AC3E}">
        <p14:creationId xmlns:p14="http://schemas.microsoft.com/office/powerpoint/2010/main" val="594506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Notably, this year marks the ten-year anniversary of the final product (the Community-Led Libraries Toolkit) of this HRSDC-funded project originating at the Vancouver Public Library. It’s one of the more serious non-academic attempts I’m aware of to grapple with systemic barriers to use in public libraries, and contains some valuable material about working together in a co-design manner with communities.</a:t>
            </a:r>
          </a:p>
        </p:txBody>
      </p:sp>
      <p:sp>
        <p:nvSpPr>
          <p:cNvPr id="4" name="Slide Number Placeholder 3"/>
          <p:cNvSpPr>
            <a:spLocks noGrp="1"/>
          </p:cNvSpPr>
          <p:nvPr>
            <p:ph type="sldNum" sz="quarter" idx="10"/>
          </p:nvPr>
        </p:nvSpPr>
        <p:spPr/>
        <p:txBody>
          <a:bodyPr/>
          <a:lstStyle/>
          <a:p>
            <a:fld id="{9145C357-15F7-454C-B3AD-8D2A2A20D669}" type="slidenum">
              <a:rPr lang="en-US" smtClean="0"/>
              <a:t>17</a:t>
            </a:fld>
            <a:endParaRPr lang="en-US"/>
          </a:p>
        </p:txBody>
      </p:sp>
    </p:spTree>
    <p:extLst>
      <p:ext uri="{BB962C8B-B14F-4D97-AF65-F5344CB8AC3E}">
        <p14:creationId xmlns:p14="http://schemas.microsoft.com/office/powerpoint/2010/main" val="3001941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err="1">
                <a:solidFill>
                  <a:schemeClr val="tx1"/>
                </a:solidFill>
                <a:effectLst/>
                <a:latin typeface="+mn-lt"/>
                <a:ea typeface="+mn-ea"/>
                <a:cs typeface="+mn-cs"/>
              </a:rPr>
              <a:t>Mukurtu</a:t>
            </a:r>
            <a:r>
              <a:rPr lang="en-CA" sz="1200" b="0" i="0" kern="1200" dirty="0">
                <a:solidFill>
                  <a:schemeClr val="tx1"/>
                </a:solidFill>
                <a:effectLst/>
                <a:latin typeface="+mn-lt"/>
                <a:ea typeface="+mn-ea"/>
                <a:cs typeface="+mn-cs"/>
              </a:rPr>
              <a:t> is a digital cultural heritage platform originally developed in collaboration with the </a:t>
            </a:r>
            <a:r>
              <a:rPr lang="en-CA" sz="1200" b="0" i="0" kern="1200" dirty="0" err="1">
                <a:solidFill>
                  <a:schemeClr val="tx1"/>
                </a:solidFill>
                <a:effectLst/>
                <a:latin typeface="+mn-lt"/>
                <a:ea typeface="+mn-ea"/>
                <a:cs typeface="+mn-cs"/>
              </a:rPr>
              <a:t>Warumungu</a:t>
            </a:r>
            <a:r>
              <a:rPr lang="en-CA" sz="1200" b="0" i="0" kern="1200" dirty="0">
                <a:solidFill>
                  <a:schemeClr val="tx1"/>
                </a:solidFill>
                <a:effectLst/>
                <a:latin typeface="+mn-lt"/>
                <a:ea typeface="+mn-ea"/>
                <a:cs typeface="+mn-cs"/>
              </a:rPr>
              <a:t> indigenous community in Australia. Built on top of the possibly familiar Drupal system, it is notable for how it can conceptually model </a:t>
            </a:r>
            <a:r>
              <a:rPr lang="en-CA" sz="1200" b="0" i="1" kern="1200" dirty="0">
                <a:solidFill>
                  <a:schemeClr val="tx1"/>
                </a:solidFill>
                <a:effectLst/>
                <a:latin typeface="+mn-lt"/>
                <a:ea typeface="+mn-ea"/>
                <a:cs typeface="+mn-cs"/>
              </a:rPr>
              <a:t>cultural protocols</a:t>
            </a:r>
            <a:r>
              <a:rPr lang="en-CA" sz="1200" b="0" i="0" kern="1200" dirty="0">
                <a:solidFill>
                  <a:schemeClr val="tx1"/>
                </a:solidFill>
                <a:effectLst/>
                <a:latin typeface="+mn-lt"/>
                <a:ea typeface="+mn-ea"/>
                <a:cs typeface="+mn-cs"/>
              </a:rPr>
              <a:t> for digital objects and collections at the system level, and restrict access to certain materials based on indigenous community needs and values around access to traditional knowledge and cultural objects.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To my mind, it’s one of the most interesting examples of a co-designed system in the Galleries, Libraries, Archives and Museums (GLAM) space.</a:t>
            </a:r>
          </a:p>
        </p:txBody>
      </p:sp>
      <p:sp>
        <p:nvSpPr>
          <p:cNvPr id="4" name="Slide Number Placeholder 3"/>
          <p:cNvSpPr>
            <a:spLocks noGrp="1"/>
          </p:cNvSpPr>
          <p:nvPr>
            <p:ph type="sldNum" sz="quarter" idx="10"/>
          </p:nvPr>
        </p:nvSpPr>
        <p:spPr/>
        <p:txBody>
          <a:bodyPr/>
          <a:lstStyle/>
          <a:p>
            <a:fld id="{9145C357-15F7-454C-B3AD-8D2A2A20D669}" type="slidenum">
              <a:rPr lang="en-US" smtClean="0"/>
              <a:t>18</a:t>
            </a:fld>
            <a:endParaRPr lang="en-US"/>
          </a:p>
        </p:txBody>
      </p:sp>
    </p:spTree>
    <p:extLst>
      <p:ext uri="{BB962C8B-B14F-4D97-AF65-F5344CB8AC3E}">
        <p14:creationId xmlns:p14="http://schemas.microsoft.com/office/powerpoint/2010/main" val="215529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This is a very recent book chapter by Jessica </a:t>
            </a:r>
            <a:r>
              <a:rPr lang="en-CA" sz="1200" b="0" i="0" kern="1200" dirty="0" err="1">
                <a:solidFill>
                  <a:schemeClr val="tx1"/>
                </a:solidFill>
                <a:effectLst/>
                <a:latin typeface="+mn-lt"/>
                <a:ea typeface="+mn-ea"/>
                <a:cs typeface="+mn-cs"/>
              </a:rPr>
              <a:t>Schomberg</a:t>
            </a:r>
            <a:r>
              <a:rPr lang="en-CA" sz="1200" b="0" i="0" kern="1200" dirty="0">
                <a:solidFill>
                  <a:schemeClr val="tx1"/>
                </a:solidFill>
                <a:effectLst/>
                <a:latin typeface="+mn-lt"/>
                <a:ea typeface="+mn-ea"/>
                <a:cs typeface="+mn-cs"/>
              </a:rPr>
              <a:t> applying critical disability theory towards the experience of being a library worker with a disability.</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 really like this chapter for focus on the experience of people with disabilities as library workers, as opposed to library users, and would make the point that inclusive design methods can be used to rethink how the library operates as a workplace, not just how it delivers services to external users.</a:t>
            </a:r>
          </a:p>
        </p:txBody>
      </p:sp>
      <p:sp>
        <p:nvSpPr>
          <p:cNvPr id="4" name="Slide Number Placeholder 3"/>
          <p:cNvSpPr>
            <a:spLocks noGrp="1"/>
          </p:cNvSpPr>
          <p:nvPr>
            <p:ph type="sldNum" sz="quarter" idx="10"/>
          </p:nvPr>
        </p:nvSpPr>
        <p:spPr/>
        <p:txBody>
          <a:bodyPr/>
          <a:lstStyle/>
          <a:p>
            <a:fld id="{9145C357-15F7-454C-B3AD-8D2A2A20D669}" type="slidenum">
              <a:rPr lang="en-US" smtClean="0"/>
              <a:t>19</a:t>
            </a:fld>
            <a:endParaRPr lang="en-US"/>
          </a:p>
        </p:txBody>
      </p:sp>
    </p:spTree>
    <p:extLst>
      <p:ext uri="{BB962C8B-B14F-4D97-AF65-F5344CB8AC3E}">
        <p14:creationId xmlns:p14="http://schemas.microsoft.com/office/powerpoint/2010/main" val="421348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and thank you for attending this webinar on inclusive design and libraries; I’m glad you could be here. </a:t>
            </a:r>
          </a:p>
          <a:p>
            <a:endParaRPr lang="en-US" baseline="0" dirty="0"/>
          </a:p>
          <a:p>
            <a:r>
              <a:rPr lang="en-US" baseline="0" dirty="0"/>
              <a:t>An hour is not a lot of time; here’s what going to happen in the next hour.</a:t>
            </a:r>
          </a:p>
          <a:p>
            <a:endParaRPr lang="en-US" baseline="0" dirty="0"/>
          </a:p>
          <a:p>
            <a:pPr marL="171450" indent="-171450">
              <a:buFont typeface="Arial" panose="020B0604020202020204" pitchFamily="34" charset="0"/>
              <a:buChar char="•"/>
            </a:pPr>
            <a:r>
              <a:rPr lang="en-US" baseline="0" dirty="0"/>
              <a:t>I’ll introduce myself and ask you to introduce yourselves; I like to know my audience and I like my audience to know each other.</a:t>
            </a:r>
          </a:p>
          <a:p>
            <a:pPr marL="171450" indent="-171450">
              <a:buFont typeface="Arial" panose="020B0604020202020204" pitchFamily="34" charset="0"/>
              <a:buChar char="•"/>
            </a:pPr>
            <a:r>
              <a:rPr lang="en-US" baseline="0" dirty="0"/>
              <a:t>First, I’ll talk generally about what inclusive design as it is studied, practiced and grown at the Inclusive Design Research Centre, and in the wider world.</a:t>
            </a:r>
          </a:p>
          <a:p>
            <a:pPr marL="171450" indent="-171450">
              <a:buFont typeface="Arial" panose="020B0604020202020204" pitchFamily="34" charset="0"/>
              <a:buChar char="•"/>
            </a:pPr>
            <a:r>
              <a:rPr lang="en-US" baseline="0" dirty="0"/>
              <a:t>Secondly, I’ll discuss some examples I’m aware of from the library world that manifest aspects of inclusive design. If you’ve got your own examples, that would be a good time to share them.</a:t>
            </a:r>
          </a:p>
          <a:p>
            <a:pPr marL="171450" indent="-171450">
              <a:buFont typeface="Arial" panose="020B0604020202020204" pitchFamily="34" charset="0"/>
              <a:buChar char="•"/>
            </a:pPr>
            <a:r>
              <a:rPr lang="en-US" baseline="0" dirty="0"/>
              <a:t>Thirdly, I’ll talk about how we might continue the conversation about inclusive design in libraries. An hour, as I said, is not a lot of time.</a:t>
            </a:r>
          </a:p>
          <a:p>
            <a:pPr marL="171450" indent="-171450">
              <a:buFont typeface="Arial" panose="020B0604020202020204" pitchFamily="34" charset="0"/>
              <a:buChar char="•"/>
            </a:pPr>
            <a:r>
              <a:rPr lang="en-US" baseline="0" dirty="0"/>
              <a:t>In closing, I’ll take any questions in the remaining, and share my contact information if you have follow-up questions.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145C357-15F7-454C-B3AD-8D2A2A20D669}" type="slidenum">
              <a:rPr lang="en-US" smtClean="0"/>
              <a:t>2</a:t>
            </a:fld>
            <a:endParaRPr lang="en-US"/>
          </a:p>
        </p:txBody>
      </p:sp>
    </p:spTree>
    <p:extLst>
      <p:ext uri="{BB962C8B-B14F-4D97-AF65-F5344CB8AC3E}">
        <p14:creationId xmlns:p14="http://schemas.microsoft.com/office/powerpoint/2010/main" val="949207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Finally, a really interesting presentation from last year’s code4lib conference by Scott W.H. Young and Celina </a:t>
            </a:r>
            <a:r>
              <a:rPr lang="en-CA" sz="1200" b="0" i="0" kern="1200" dirty="0" err="1">
                <a:solidFill>
                  <a:schemeClr val="tx1"/>
                </a:solidFill>
                <a:effectLst/>
                <a:latin typeface="+mn-lt"/>
                <a:ea typeface="+mn-ea"/>
                <a:cs typeface="+mn-cs"/>
              </a:rPr>
              <a:t>Brownotter</a:t>
            </a:r>
            <a:r>
              <a:rPr lang="en-CA" sz="1200" b="0" i="0" kern="1200" dirty="0">
                <a:solidFill>
                  <a:schemeClr val="tx1"/>
                </a:solidFill>
                <a:effectLst/>
                <a:latin typeface="+mn-lt"/>
                <a:ea typeface="+mn-ea"/>
                <a:cs typeface="+mn-cs"/>
              </a:rPr>
              <a:t> of Montana State University that describes their UXUP (User Experience with Underrepresented Populations) project, which makes use of participatory design methods to work with Native American students to improve the undergraduate experience of the library.</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Along with details about the specific project, this is very valuable for demonstrating a co-design process in detail in an academic library setting.</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20</a:t>
            </a:fld>
            <a:endParaRPr lang="en-US"/>
          </a:p>
        </p:txBody>
      </p:sp>
    </p:spTree>
    <p:extLst>
      <p:ext uri="{BB962C8B-B14F-4D97-AF65-F5344CB8AC3E}">
        <p14:creationId xmlns:p14="http://schemas.microsoft.com/office/powerpoint/2010/main" val="1525855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9145C357-15F7-454C-B3AD-8D2A2A20D669}" type="slidenum">
              <a:rPr lang="en-US" smtClean="0"/>
              <a:t>21</a:t>
            </a:fld>
            <a:endParaRPr lang="en-US"/>
          </a:p>
        </p:txBody>
      </p:sp>
    </p:spTree>
    <p:extLst>
      <p:ext uri="{BB962C8B-B14F-4D97-AF65-F5344CB8AC3E}">
        <p14:creationId xmlns:p14="http://schemas.microsoft.com/office/powerpoint/2010/main" val="3228101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22</a:t>
            </a:fld>
            <a:endParaRPr lang="en-US"/>
          </a:p>
        </p:txBody>
      </p:sp>
    </p:spTree>
    <p:extLst>
      <p:ext uri="{BB962C8B-B14F-4D97-AF65-F5344CB8AC3E}">
        <p14:creationId xmlns:p14="http://schemas.microsoft.com/office/powerpoint/2010/main" val="232654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23</a:t>
            </a:fld>
            <a:endParaRPr lang="en-US"/>
          </a:p>
        </p:txBody>
      </p:sp>
    </p:spTree>
    <p:extLst>
      <p:ext uri="{BB962C8B-B14F-4D97-AF65-F5344CB8AC3E}">
        <p14:creationId xmlns:p14="http://schemas.microsoft.com/office/powerpoint/2010/main" val="328779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5C357-15F7-454C-B3AD-8D2A2A20D669}" type="slidenum">
              <a:rPr lang="en-US" smtClean="0"/>
              <a:t>3</a:t>
            </a:fld>
            <a:endParaRPr lang="en-US"/>
          </a:p>
        </p:txBody>
      </p:sp>
    </p:spTree>
    <p:extLst>
      <p:ext uri="{BB962C8B-B14F-4D97-AF65-F5344CB8AC3E}">
        <p14:creationId xmlns:p14="http://schemas.microsoft.com/office/powerpoint/2010/main" val="417163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read my bio in Winter 2018 Education Institute brochure, I describe myself as “</a:t>
            </a:r>
            <a:r>
              <a:rPr lang="en-CA" dirty="0"/>
              <a:t>a design researcher, software developer and former public librarian”. </a:t>
            </a:r>
          </a:p>
          <a:p>
            <a:endParaRPr lang="en-CA" dirty="0"/>
          </a:p>
          <a:p>
            <a:r>
              <a:rPr lang="en-CA" dirty="0"/>
              <a:t>I think those last two are relatively straightforward – I am currently a software developer and formerly a public librarian – but I wanted to talk briefly about what a design researcher is and about where I work now.</a:t>
            </a:r>
          </a:p>
          <a:p>
            <a:endParaRPr lang="en-CA" dirty="0"/>
          </a:p>
          <a:p>
            <a:r>
              <a:rPr lang="en-US" dirty="0"/>
              <a:t>Where I work now is t</a:t>
            </a:r>
            <a:r>
              <a:rPr lang="en-CA" sz="1200" b="0" i="0" kern="1200" dirty="0">
                <a:solidFill>
                  <a:schemeClr val="tx1"/>
                </a:solidFill>
                <a:effectLst/>
                <a:latin typeface="+mn-lt"/>
                <a:ea typeface="+mn-ea"/>
                <a:cs typeface="+mn-cs"/>
              </a:rPr>
              <a:t>he Inclusive Design Research Centre, “a research and development centre at OCAD University where an international community of open source developers, designers, researchers, advocates, and volunteers work together to ensure that emerging information technology and practices are designed inclusively.” [https://</a:t>
            </a:r>
            <a:r>
              <a:rPr lang="en-CA" sz="1200" b="0" i="0" kern="1200" dirty="0" err="1">
                <a:solidFill>
                  <a:schemeClr val="tx1"/>
                </a:solidFill>
                <a:effectLst/>
                <a:latin typeface="+mn-lt"/>
                <a:ea typeface="+mn-ea"/>
                <a:cs typeface="+mn-cs"/>
              </a:rPr>
              <a:t>idrc.ocadu.ca</a:t>
            </a:r>
            <a:r>
              <a:rPr lang="en-CA" sz="1200" b="0" i="0" kern="1200" dirty="0">
                <a:solidFill>
                  <a:schemeClr val="tx1"/>
                </a:solidFill>
                <a:effectLst/>
                <a:latin typeface="+mn-lt"/>
                <a:ea typeface="+mn-ea"/>
                <a:cs typeface="+mn-cs"/>
              </a:rPr>
              <a:t>/about-the-</a:t>
            </a:r>
            <a:r>
              <a:rPr lang="en-CA" sz="1200" b="0" i="0" kern="1200" dirty="0" err="1">
                <a:solidFill>
                  <a:schemeClr val="tx1"/>
                </a:solidFill>
                <a:effectLst/>
                <a:latin typeface="+mn-lt"/>
                <a:ea typeface="+mn-ea"/>
                <a:cs typeface="+mn-cs"/>
              </a:rPr>
              <a:t>idrc</a:t>
            </a:r>
            <a:r>
              <a:rPr lang="en-CA" sz="1200" b="0" i="0" kern="1200" dirty="0">
                <a:solidFill>
                  <a:schemeClr val="tx1"/>
                </a:solidFill>
                <a:effectLst/>
                <a:latin typeface="+mn-lt"/>
                <a:ea typeface="+mn-ea"/>
                <a:cs typeface="+mn-cs"/>
              </a:rPr>
              <a:t>]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IDRC defines inclusive design as “design that considers the full range of human diversity with respect to ability, language, culture, gender, age and other forms of human difference”. [https://</a:t>
            </a:r>
            <a:r>
              <a:rPr lang="en-CA" sz="1200" b="0" i="0" kern="1200" dirty="0" err="1">
                <a:solidFill>
                  <a:schemeClr val="tx1"/>
                </a:solidFill>
                <a:effectLst/>
                <a:latin typeface="+mn-lt"/>
                <a:ea typeface="+mn-ea"/>
                <a:cs typeface="+mn-cs"/>
              </a:rPr>
              <a:t>idrc.ocadu.ca</a:t>
            </a:r>
            <a:r>
              <a:rPr lang="en-CA" sz="1200" b="0" i="0" kern="1200" dirty="0">
                <a:solidFill>
                  <a:schemeClr val="tx1"/>
                </a:solidFill>
                <a:effectLst/>
                <a:latin typeface="+mn-lt"/>
                <a:ea typeface="+mn-ea"/>
                <a:cs typeface="+mn-cs"/>
              </a:rPr>
              <a:t>/resources/</a:t>
            </a:r>
            <a:r>
              <a:rPr lang="en-CA" sz="1200" b="0" i="0" kern="1200" dirty="0" err="1">
                <a:solidFill>
                  <a:schemeClr val="tx1"/>
                </a:solidFill>
                <a:effectLst/>
                <a:latin typeface="+mn-lt"/>
                <a:ea typeface="+mn-ea"/>
                <a:cs typeface="+mn-cs"/>
              </a:rPr>
              <a:t>idrc</a:t>
            </a:r>
            <a:r>
              <a:rPr lang="en-CA" sz="1200" b="0" i="0" kern="1200" dirty="0">
                <a:solidFill>
                  <a:schemeClr val="tx1"/>
                </a:solidFill>
                <a:effectLst/>
                <a:latin typeface="+mn-lt"/>
                <a:ea typeface="+mn-ea"/>
                <a:cs typeface="+mn-cs"/>
              </a:rPr>
              <a:t>-online/49-articles-and-papers/443-whatisinclusivedesign]</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 design researcher is, tautologically speaking, someone who researches design. Design is a broad term and the Wikipedia article [https://</a:t>
            </a:r>
            <a:r>
              <a:rPr lang="en-CA" sz="1200" b="0" i="0" kern="1200" dirty="0" err="1">
                <a:solidFill>
                  <a:schemeClr val="tx1"/>
                </a:solidFill>
                <a:effectLst/>
                <a:latin typeface="+mn-lt"/>
                <a:ea typeface="+mn-ea"/>
                <a:cs typeface="+mn-cs"/>
              </a:rPr>
              <a:t>en.wikipedia.org</a:t>
            </a:r>
            <a:r>
              <a:rPr lang="en-CA" sz="1200" b="0" i="0" kern="1200" dirty="0">
                <a:solidFill>
                  <a:schemeClr val="tx1"/>
                </a:solidFill>
                <a:effectLst/>
                <a:latin typeface="+mn-lt"/>
                <a:ea typeface="+mn-ea"/>
                <a:cs typeface="+mn-cs"/>
              </a:rPr>
              <a:t>/wiki/Design] is worth a read for understanding some of the diverse understandings of the term. As I often think about it, design is an intentional consideration and refinement of processes, tools, systems and people as they interact and shape each other to produce particular outcomes. Those outcomes could be material or digital objects, or new or changed services.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So it is equally coherent to talk about graphic design, software design, architectural design, furniture design, service design or business process design, though the methods, tools, systems and people involved in those design practices are often very different.</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So an inclusive design researcher is someone who tries to better understand, shape and communicate about processes, tools, systems and how all those interact with people (and how people interact with each other, and how processes, tools and systems influence human interaction) with an overarching goal of considering and respecting the full range of human diversity and difference in what we build and how we build it, whether it’s web applications, library buildings or </a:t>
            </a:r>
            <a:r>
              <a:rPr lang="en-CA" sz="1200" b="0" i="0" kern="1200" dirty="0" err="1">
                <a:solidFill>
                  <a:schemeClr val="tx1"/>
                </a:solidFill>
                <a:effectLst/>
                <a:latin typeface="+mn-lt"/>
                <a:ea typeface="+mn-ea"/>
                <a:cs typeface="+mn-cs"/>
              </a:rPr>
              <a:t>customdf</a:t>
            </a:r>
            <a:r>
              <a:rPr lang="en-CA" sz="1200" b="0" i="0" kern="1200" dirty="0">
                <a:solidFill>
                  <a:schemeClr val="tx1"/>
                </a:solidFill>
                <a:effectLst/>
                <a:latin typeface="+mn-lt"/>
                <a:ea typeface="+mn-ea"/>
                <a:cs typeface="+mn-cs"/>
              </a:rPr>
              <a:t> service processes.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Because my background is in software development and the public sector (via libraries), most of my work day to day is in software development, with a sideline into writing, outreach, project management and policy work. But I work as part of a collaborative team that includes visual designers, artists and experts on accessibility technology, law and policy.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Because my research group’s background is in accessibility, we continue to have a large role in those conversations – our director Jutta </a:t>
            </a:r>
            <a:r>
              <a:rPr lang="en-CA" sz="1200" b="0" i="0" kern="1200" dirty="0" err="1">
                <a:solidFill>
                  <a:schemeClr val="tx1"/>
                </a:solidFill>
                <a:effectLst/>
                <a:latin typeface="+mn-lt"/>
                <a:ea typeface="+mn-ea"/>
                <a:cs typeface="+mn-cs"/>
              </a:rPr>
              <a:t>Treviranus</a:t>
            </a:r>
            <a:r>
              <a:rPr lang="en-CA" sz="1200" b="0" i="0" kern="1200" dirty="0">
                <a:solidFill>
                  <a:schemeClr val="tx1"/>
                </a:solidFill>
                <a:effectLst/>
                <a:latin typeface="+mn-lt"/>
                <a:ea typeface="+mn-ea"/>
                <a:cs typeface="+mn-cs"/>
              </a:rPr>
              <a:t> was and is closely involved in the development of the Accessibility for Ontarians with Disabilities Act – but our interests also include topics such as economic marginalization and discrimination in algorithmic systems.</a:t>
            </a:r>
            <a:r>
              <a:rPr lang="en-US" sz="1200" b="0" i="0" kern="1200" dirty="0">
                <a:solidFill>
                  <a:schemeClr val="tx1"/>
                </a:solidFill>
                <a:effectLst/>
                <a:latin typeface="+mn-lt"/>
                <a:ea typeface="+mn-ea"/>
                <a:cs typeface="+mn-cs"/>
              </a:rPr>
              <a:t> And w</a:t>
            </a:r>
            <a:r>
              <a:rPr lang="en-CA" sz="1200" b="0" i="0" kern="1200" dirty="0" err="1">
                <a:solidFill>
                  <a:schemeClr val="tx1"/>
                </a:solidFill>
                <a:effectLst/>
                <a:latin typeface="+mn-lt"/>
                <a:ea typeface="+mn-ea"/>
                <a:cs typeface="+mn-cs"/>
              </a:rPr>
              <a:t>e’re</a:t>
            </a:r>
            <a:r>
              <a:rPr lang="en-CA" sz="1200" b="0" i="0" kern="1200" dirty="0">
                <a:solidFill>
                  <a:schemeClr val="tx1"/>
                </a:solidFill>
                <a:effectLst/>
                <a:latin typeface="+mn-lt"/>
                <a:ea typeface="+mn-ea"/>
                <a:cs typeface="+mn-cs"/>
              </a:rPr>
              <a:t> a node in a larger network of academics, advocates and community members who have interests of one kind or another in building a more inclusive (and, I’d venture to even say, just) world.</a:t>
            </a:r>
          </a:p>
          <a:p>
            <a:endParaRPr lang="en-US" dirty="0"/>
          </a:p>
        </p:txBody>
      </p:sp>
      <p:sp>
        <p:nvSpPr>
          <p:cNvPr id="4" name="Slide Number Placeholder 3"/>
          <p:cNvSpPr>
            <a:spLocks noGrp="1"/>
          </p:cNvSpPr>
          <p:nvPr>
            <p:ph type="sldNum" sz="quarter" idx="10"/>
          </p:nvPr>
        </p:nvSpPr>
        <p:spPr/>
        <p:txBody>
          <a:bodyPr/>
          <a:lstStyle/>
          <a:p>
            <a:fld id="{9145C357-15F7-454C-B3AD-8D2A2A20D669}" type="slidenum">
              <a:rPr lang="en-US" smtClean="0"/>
              <a:t>4</a:t>
            </a:fld>
            <a:endParaRPr lang="en-US"/>
          </a:p>
        </p:txBody>
      </p:sp>
    </p:spTree>
    <p:extLst>
      <p:ext uri="{BB962C8B-B14F-4D97-AF65-F5344CB8AC3E}">
        <p14:creationId xmlns:p14="http://schemas.microsoft.com/office/powerpoint/2010/main" val="63319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But I’d like to know something about you all as well, so please answer the two polls that come up – and feel free to type something more detailed about yourself into the chat window. I’d be particularly curious to hear why you chose to attend this webinar today.</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POLL 1: What kind of library system are you from?</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Public</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Academic</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Special</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Other</a:t>
            </a: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0" indent="0">
              <a:buFont typeface="Arial" panose="020B0604020202020204" pitchFamily="34" charset="0"/>
              <a:buNone/>
            </a:pPr>
            <a:r>
              <a:rPr lang="en-CA" sz="1200" b="0" i="0" kern="1200" dirty="0">
                <a:solidFill>
                  <a:schemeClr val="tx1"/>
                </a:solidFill>
                <a:effectLst/>
                <a:latin typeface="+mn-lt"/>
                <a:ea typeface="+mn-ea"/>
                <a:cs typeface="+mn-cs"/>
              </a:rPr>
              <a:t>POLL 2: How familiar are you with the Accessibility for Ontarians with Disabilities Act (or similar legislation if you are outside Ontario) and accessibility in general?</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Not familiar.</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Some familiarity such as taking training on the AODA from my organization</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Part of my job specifically involves accessibility work, such as helping my organization comply with the AODA and other accessibility-related legislation.</a:t>
            </a: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0" indent="0">
              <a:buFont typeface="Arial" panose="020B0604020202020204" pitchFamily="34" charset="0"/>
              <a:buNone/>
            </a:pPr>
            <a:r>
              <a:rPr lang="en-CA" sz="1200" b="0" i="0" kern="1200" dirty="0">
                <a:solidFill>
                  <a:schemeClr val="tx1"/>
                </a:solidFill>
                <a:effectLst/>
                <a:latin typeface="+mn-lt"/>
                <a:ea typeface="+mn-ea"/>
                <a:cs typeface="+mn-cs"/>
              </a:rPr>
              <a:t>I ask about people’s familiarity with the AODA because this is something of a proxy for general knowledge about accessibility. I’m not going to go into detail about the AODA because that’s not the focus here, but knowing the audience composition is helpful for me.</a:t>
            </a:r>
          </a:p>
          <a:p>
            <a:endParaRPr lang="en-US" dirty="0"/>
          </a:p>
        </p:txBody>
      </p:sp>
      <p:sp>
        <p:nvSpPr>
          <p:cNvPr id="4" name="Slide Number Placeholder 3"/>
          <p:cNvSpPr>
            <a:spLocks noGrp="1"/>
          </p:cNvSpPr>
          <p:nvPr>
            <p:ph type="sldNum" sz="quarter" idx="10"/>
          </p:nvPr>
        </p:nvSpPr>
        <p:spPr/>
        <p:txBody>
          <a:bodyPr/>
          <a:lstStyle/>
          <a:p>
            <a:fld id="{9145C357-15F7-454C-B3AD-8D2A2A20D669}" type="slidenum">
              <a:rPr lang="en-US" smtClean="0"/>
              <a:t>5</a:t>
            </a:fld>
            <a:endParaRPr lang="en-US"/>
          </a:p>
        </p:txBody>
      </p:sp>
    </p:spTree>
    <p:extLst>
      <p:ext uri="{BB962C8B-B14F-4D97-AF65-F5344CB8AC3E}">
        <p14:creationId xmlns:p14="http://schemas.microsoft.com/office/powerpoint/2010/main" val="329102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5C357-15F7-454C-B3AD-8D2A2A20D669}" type="slidenum">
              <a:rPr lang="en-US" smtClean="0"/>
              <a:t>6</a:t>
            </a:fld>
            <a:endParaRPr lang="en-US"/>
          </a:p>
        </p:txBody>
      </p:sp>
    </p:spTree>
    <p:extLst>
      <p:ext uri="{BB962C8B-B14F-4D97-AF65-F5344CB8AC3E}">
        <p14:creationId xmlns:p14="http://schemas.microsoft.com/office/powerpoint/2010/main" val="315741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IDRC’s working definition of inclusive design is, as previously mentioned, “</a:t>
            </a:r>
            <a:r>
              <a:rPr lang="en-CA" sz="1200" b="0" i="0" kern="1200" dirty="0">
                <a:solidFill>
                  <a:schemeClr val="tx1"/>
                </a:solidFill>
                <a:effectLst/>
                <a:latin typeface="+mn-lt"/>
                <a:ea typeface="+mn-ea"/>
                <a:cs typeface="+mn-cs"/>
              </a:rPr>
              <a:t>design that considers the full range of human diversity with respect to ability, language, culture, gender, age and other forms of human difference”.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 emphasize the “working” part of “working definition” because we don’t think we’ve got inclusive design perfected (far from it!), but we believe in the goal we’re working towards: design practice in terms of philosophy, method, tools and culture that considers, respects and involves the full range of human difference. We aspire to this both because we believe in it as a core value of design practice, but also because we believe it leads to better outcomes for everyone.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There are other definitions of inclusive design. The Design Council of the UK has this one, which focuses on the built environment; I like its sentiment a lot: “</a:t>
            </a:r>
            <a:r>
              <a:rPr lang="en-CA" dirty="0"/>
              <a:t>Inclusive design aims to remove the barriers that create undue effort and separation. It enables everyone to participate equally, confidently and independently in everyday activities”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IDRC emphasises three specific dimensions of inclusive design, which we sometimes also call the “three pillars”. I’m going to go over these briefly – if you’d like to read about them in more detail there is more of that on the IDRC’s website.</a:t>
            </a:r>
          </a:p>
        </p:txBody>
      </p:sp>
      <p:sp>
        <p:nvSpPr>
          <p:cNvPr id="4" name="Slide Number Placeholder 3"/>
          <p:cNvSpPr>
            <a:spLocks noGrp="1"/>
          </p:cNvSpPr>
          <p:nvPr>
            <p:ph type="sldNum" sz="quarter" idx="10"/>
          </p:nvPr>
        </p:nvSpPr>
        <p:spPr/>
        <p:txBody>
          <a:bodyPr/>
          <a:lstStyle/>
          <a:p>
            <a:fld id="{9145C357-15F7-454C-B3AD-8D2A2A20D669}" type="slidenum">
              <a:rPr lang="en-US" smtClean="0"/>
              <a:t>7</a:t>
            </a:fld>
            <a:endParaRPr lang="en-US"/>
          </a:p>
        </p:txBody>
      </p:sp>
    </p:spTree>
    <p:extLst>
      <p:ext uri="{BB962C8B-B14F-4D97-AF65-F5344CB8AC3E}">
        <p14:creationId xmlns:p14="http://schemas.microsoft.com/office/powerpoint/2010/main" val="427929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As individuals spread out from the hypothetical average, the needs of individuals that are outliers, or at the margins, become ever more diverse. Most individuals stray from the average in some facet of their needs or goals. This means that a mass solution does not work well. Optimal inclusive design is best achieved through one-size-fit-one configurations. Flexible or adaptable systems such as digital systems are most amenable to this but the emergence of 3D printers and other mechanisms of bespoke manufacturing and component-based architectures can also achieve diversity-supportive physical design.</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It’s important to emphasize this does not imply a separate, specialized or segregated solution. We do not consider segregated solutions sustainable economically or technically. We emphasize and direct our efforts towards personalization and flexibility in our designs, valuing user choice and self-determination.</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To that end, this dimension emphasizes:</a:t>
            </a:r>
          </a:p>
          <a:p>
            <a:endParaRPr lang="en-CA" sz="1200" b="0" i="0" kern="1200" dirty="0">
              <a:solidFill>
                <a:schemeClr val="tx1"/>
              </a:solidFill>
              <a:effectLst/>
              <a:latin typeface="+mn-lt"/>
              <a:ea typeface="+mn-ea"/>
              <a:cs typeface="+mn-cs"/>
            </a:endParaRPr>
          </a:p>
          <a:p>
            <a:pPr marL="171450" indent="-171450">
              <a:buFontTx/>
              <a:buChar char="-"/>
            </a:pPr>
            <a:r>
              <a:rPr lang="en-CA" sz="1200" b="1" i="0" kern="1200" dirty="0">
                <a:solidFill>
                  <a:schemeClr val="tx1"/>
                </a:solidFill>
                <a:effectLst/>
                <a:latin typeface="+mn-lt"/>
                <a:ea typeface="+mn-ea"/>
                <a:cs typeface="+mn-cs"/>
              </a:rPr>
              <a:t>one-size-fits-one</a:t>
            </a:r>
            <a:r>
              <a:rPr lang="en-CA" sz="1200" b="0" i="0" kern="1200" dirty="0">
                <a:solidFill>
                  <a:schemeClr val="tx1"/>
                </a:solidFill>
                <a:effectLst/>
                <a:latin typeface="+mn-lt"/>
                <a:ea typeface="+mn-ea"/>
                <a:cs typeface="+mn-cs"/>
              </a:rPr>
              <a:t> as a design principle – the best possible design would be one fitted to an individual’s unique needs in the moment. Practically speaking, this is often an aspirational goal, but it fits into the principle of…</a:t>
            </a:r>
          </a:p>
          <a:p>
            <a:pPr marL="171450" indent="-171450">
              <a:buFontTx/>
              <a:buChar char="-"/>
            </a:pPr>
            <a:r>
              <a:rPr lang="en-CA" sz="1200" b="1" i="0" kern="1200" dirty="0">
                <a:solidFill>
                  <a:schemeClr val="tx1"/>
                </a:solidFill>
                <a:effectLst/>
                <a:latin typeface="+mn-lt"/>
                <a:ea typeface="+mn-ea"/>
                <a:cs typeface="+mn-cs"/>
              </a:rPr>
              <a:t>adaptive design, </a:t>
            </a:r>
            <a:r>
              <a:rPr lang="en-CA" sz="1200" b="0" i="0" kern="1200" dirty="0">
                <a:solidFill>
                  <a:schemeClr val="tx1"/>
                </a:solidFill>
                <a:effectLst/>
                <a:latin typeface="+mn-lt"/>
                <a:ea typeface="+mn-ea"/>
                <a:cs typeface="+mn-cs"/>
              </a:rPr>
              <a:t>designs that can be flexed, changed and altered. Consider being able to raise or lower an office chair, or adjust the font size on a computer.</a:t>
            </a:r>
          </a:p>
          <a:p>
            <a:pPr marL="171450" indent="-171450">
              <a:buFontTx/>
              <a:buChar char="-"/>
            </a:pPr>
            <a:r>
              <a:rPr lang="en-CA" sz="1200" b="1" i="0" kern="1200" dirty="0">
                <a:solidFill>
                  <a:schemeClr val="tx1"/>
                </a:solidFill>
                <a:effectLst/>
                <a:latin typeface="+mn-lt"/>
                <a:ea typeface="+mn-ea"/>
                <a:cs typeface="+mn-cs"/>
              </a:rPr>
              <a:t>self knowledge</a:t>
            </a:r>
            <a:r>
              <a:rPr lang="en-CA" sz="1200" b="0" i="0" kern="1200" dirty="0">
                <a:solidFill>
                  <a:schemeClr val="tx1"/>
                </a:solidFill>
                <a:effectLst/>
                <a:latin typeface="+mn-lt"/>
                <a:ea typeface="+mn-ea"/>
                <a:cs typeface="+mn-cs"/>
              </a:rPr>
              <a:t>, the principle that users, especially outliers, are experts on their lived experience, and should be empowered to describe it, and to participate in the design.</a:t>
            </a:r>
            <a:endParaRPr lang="en-CA"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8</a:t>
            </a:fld>
            <a:endParaRPr lang="en-US"/>
          </a:p>
        </p:txBody>
      </p:sp>
    </p:spTree>
    <p:extLst>
      <p:ext uri="{BB962C8B-B14F-4D97-AF65-F5344CB8AC3E}">
        <p14:creationId xmlns:p14="http://schemas.microsoft.com/office/powerpoint/2010/main" val="337370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We believe diverse perspectives lead to better outcomes, especially perspectives from the margins. We value lived experiences, especially of “extreme users”, and the edict “nothing about us without us” that originates in the activism of people with disabilities to be involved decision-makers rather than research subjects or token participants, but is broadly applicable to others who tend to have designs imposed upon them.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To that end, this dimension emphasizes:</a:t>
            </a:r>
          </a:p>
          <a:p>
            <a:endParaRPr lang="en-CA"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i="0" kern="1200" dirty="0">
                <a:solidFill>
                  <a:schemeClr val="tx1"/>
                </a:solidFill>
                <a:effectLst/>
                <a:latin typeface="+mn-lt"/>
                <a:ea typeface="+mn-ea"/>
                <a:cs typeface="+mn-cs"/>
              </a:rPr>
              <a:t>diverse perspectives</a:t>
            </a:r>
            <a:r>
              <a:rPr lang="en-CA" sz="1200" b="0" i="0" kern="1200" dirty="0">
                <a:solidFill>
                  <a:schemeClr val="tx1"/>
                </a:solidFill>
                <a:effectLst/>
                <a:latin typeface="+mn-lt"/>
                <a:ea typeface="+mn-ea"/>
                <a:cs typeface="+mn-cs"/>
              </a:rPr>
              <a:t> and </a:t>
            </a:r>
            <a:r>
              <a:rPr lang="en-CA" sz="1200" b="1" i="0" kern="1200" dirty="0">
                <a:solidFill>
                  <a:schemeClr val="tx1"/>
                </a:solidFill>
                <a:effectLst/>
                <a:latin typeface="+mn-lt"/>
                <a:ea typeface="+mn-ea"/>
                <a:cs typeface="+mn-cs"/>
              </a:rPr>
              <a:t>diverse participation</a:t>
            </a:r>
            <a:r>
              <a:rPr lang="en-CA" sz="1200" b="0" i="1"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in terms of who is consulted, who has the power. We emphasize participatory design processes such as co-design, and environments of close collaboration between specialized “professionals” and others.</a:t>
            </a: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1" i="0" kern="1200" dirty="0">
                <a:solidFill>
                  <a:schemeClr val="tx1"/>
                </a:solidFill>
                <a:effectLst/>
                <a:latin typeface="+mn-lt"/>
                <a:ea typeface="+mn-ea"/>
                <a:cs typeface="+mn-cs"/>
              </a:rPr>
              <a:t>accessible tools</a:t>
            </a:r>
            <a:r>
              <a:rPr lang="en-CA" sz="1200" b="0" i="0" kern="1200" dirty="0">
                <a:solidFill>
                  <a:schemeClr val="tx1"/>
                </a:solidFill>
                <a:effectLst/>
                <a:latin typeface="+mn-lt"/>
                <a:ea typeface="+mn-ea"/>
                <a:cs typeface="+mn-cs"/>
              </a:rPr>
              <a:t> for design and development to enable diverse participation and perspectives. We release our software under open source licenses, and work in the open using tools such as wikis and public GitHub repositories. We recognize that technology can have both a multiplying effect and a limiting one, depending on an individual’s needs.</a:t>
            </a:r>
            <a:endParaRPr lang="en-CA"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45C357-15F7-454C-B3AD-8D2A2A20D669}" type="slidenum">
              <a:rPr lang="en-US" smtClean="0"/>
              <a:t>9</a:t>
            </a:fld>
            <a:endParaRPr lang="en-US"/>
          </a:p>
        </p:txBody>
      </p:sp>
    </p:spTree>
    <p:extLst>
      <p:ext uri="{BB962C8B-B14F-4D97-AF65-F5344CB8AC3E}">
        <p14:creationId xmlns:p14="http://schemas.microsoft.com/office/powerpoint/2010/main" val="412977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22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3546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75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396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39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9572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3/13/18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4385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3/13/18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782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3/13/18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9108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860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04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298CD5-6C1E-4009-B41F-6DF62E31D3BE}" type="datetimeFigureOut">
              <a:rPr lang="en-US" smtClean="0"/>
              <a:pPr/>
              <a:t>3/13/18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0884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lists.idrc.ocadu.ca/mailman/listinfo/communit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zotero.org/groups/2141702/inclusive_design_in_libraries" TargetMode="External"/><Relationship Id="rId4" Type="http://schemas.openxmlformats.org/officeDocument/2006/relationships/hyperlink" Target="https://guide.inclusivedesign.c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aharnum@ocadu.c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idrc.ocadu.ca/resources/idrc-online/49-articles-and-papers/443-whatisinclusivedesig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Inclusive Design: Transforming Libraries</a:t>
            </a:r>
            <a:endParaRPr lang="en-US" dirty="0"/>
          </a:p>
        </p:txBody>
      </p:sp>
      <p:sp>
        <p:nvSpPr>
          <p:cNvPr id="3" name="Subtitle 2"/>
          <p:cNvSpPr>
            <a:spLocks noGrp="1"/>
          </p:cNvSpPr>
          <p:nvPr>
            <p:ph type="subTitle" idx="1"/>
          </p:nvPr>
        </p:nvSpPr>
        <p:spPr/>
        <p:txBody>
          <a:bodyPr>
            <a:normAutofit fontScale="92500" lnSpcReduction="20000"/>
          </a:bodyPr>
          <a:lstStyle/>
          <a:p>
            <a:r>
              <a:rPr lang="en-US" dirty="0"/>
              <a:t>Alan Harnum </a:t>
            </a:r>
          </a:p>
          <a:p>
            <a:r>
              <a:rPr lang="en-US" dirty="0"/>
              <a:t>Senior Inclusive Developer</a:t>
            </a:r>
          </a:p>
          <a:p>
            <a:r>
              <a:rPr lang="en-US" dirty="0"/>
              <a:t>Inclusive Design Research Centre</a:t>
            </a:r>
          </a:p>
          <a:p>
            <a:r>
              <a:rPr lang="en-US" dirty="0"/>
              <a:t>OCAD University</a:t>
            </a:r>
          </a:p>
          <a:p>
            <a:endParaRPr lang="en-US" dirty="0"/>
          </a:p>
          <a:p>
            <a:pPr algn="r"/>
            <a:r>
              <a:rPr lang="en-US" dirty="0"/>
              <a:t>March 13, 2018</a:t>
            </a:r>
          </a:p>
        </p:txBody>
      </p:sp>
    </p:spTree>
    <p:extLst>
      <p:ext uri="{BB962C8B-B14F-4D97-AF65-F5344CB8AC3E}">
        <p14:creationId xmlns:p14="http://schemas.microsoft.com/office/powerpoint/2010/main" val="123380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normAutofit/>
          </a:bodyPr>
          <a:lstStyle/>
          <a:p>
            <a:r>
              <a:rPr lang="en-CA" b="1" dirty="0"/>
              <a:t>3: Broader beneficial impact</a:t>
            </a:r>
          </a:p>
        </p:txBody>
      </p:sp>
      <p:sp>
        <p:nvSpPr>
          <p:cNvPr id="3" name="Content Placeholder 2">
            <a:extLst>
              <a:ext uri="{FF2B5EF4-FFF2-40B4-BE49-F238E27FC236}">
                <a16:creationId xmlns:a16="http://schemas.microsoft.com/office/drawing/2014/main" id="{2DB87800-A7A4-B14B-8B2D-242F2A7F0BF8}"/>
              </a:ext>
            </a:extLst>
          </p:cNvPr>
          <p:cNvSpPr>
            <a:spLocks noGrp="1"/>
          </p:cNvSpPr>
          <p:nvPr>
            <p:ph idx="1"/>
          </p:nvPr>
        </p:nvSpPr>
        <p:spPr/>
        <p:txBody>
          <a:bodyPr>
            <a:normAutofit/>
          </a:bodyPr>
          <a:lstStyle/>
          <a:p>
            <a:endParaRPr lang="en-US" sz="4000" dirty="0"/>
          </a:p>
          <a:p>
            <a:endParaRPr lang="en-US" sz="4000" dirty="0"/>
          </a:p>
        </p:txBody>
      </p:sp>
      <p:pic>
        <p:nvPicPr>
          <p:cNvPr id="4" name="Picture 3">
            <a:extLst>
              <a:ext uri="{FF2B5EF4-FFF2-40B4-BE49-F238E27FC236}">
                <a16:creationId xmlns:a16="http://schemas.microsoft.com/office/drawing/2014/main" id="{E7036D08-76FD-D44B-AD21-F43640D01B07}"/>
              </a:ext>
            </a:extLst>
          </p:cNvPr>
          <p:cNvPicPr>
            <a:picLocks noChangeAspect="1"/>
          </p:cNvPicPr>
          <p:nvPr/>
        </p:nvPicPr>
        <p:blipFill>
          <a:blip r:embed="rId3"/>
          <a:stretch>
            <a:fillRect/>
          </a:stretch>
        </p:blipFill>
        <p:spPr>
          <a:xfrm>
            <a:off x="3171563" y="1932631"/>
            <a:ext cx="5425200" cy="4730097"/>
          </a:xfrm>
          <a:prstGeom prst="rect">
            <a:avLst/>
          </a:prstGeom>
        </p:spPr>
      </p:pic>
      <p:sp>
        <p:nvSpPr>
          <p:cNvPr id="5" name="Rectangle 4">
            <a:extLst>
              <a:ext uri="{FF2B5EF4-FFF2-40B4-BE49-F238E27FC236}">
                <a16:creationId xmlns:a16="http://schemas.microsoft.com/office/drawing/2014/main" id="{935013D0-A0B9-9140-AC2D-0B34E0EB0DF1}"/>
              </a:ext>
            </a:extLst>
          </p:cNvPr>
          <p:cNvSpPr/>
          <p:nvPr/>
        </p:nvSpPr>
        <p:spPr>
          <a:xfrm>
            <a:off x="6312024" y="6581001"/>
            <a:ext cx="6096000" cy="276999"/>
          </a:xfrm>
          <a:prstGeom prst="rect">
            <a:avLst/>
          </a:prstGeom>
        </p:spPr>
        <p:txBody>
          <a:bodyPr>
            <a:spAutoFit/>
          </a:bodyPr>
          <a:lstStyle/>
          <a:p>
            <a:r>
              <a:rPr lang="en-US" sz="1200" dirty="0"/>
              <a:t>https://</a:t>
            </a:r>
            <a:r>
              <a:rPr lang="en-US" sz="1200" dirty="0" err="1"/>
              <a:t>idrc.ocadu.ca</a:t>
            </a:r>
            <a:r>
              <a:rPr lang="en-US" sz="1200" dirty="0"/>
              <a:t>/resources/</a:t>
            </a:r>
            <a:r>
              <a:rPr lang="en-US" sz="1200" dirty="0" err="1"/>
              <a:t>idrc</a:t>
            </a:r>
            <a:r>
              <a:rPr lang="en-US" sz="1200" dirty="0"/>
              <a:t>-online/49-articles-and-papers/443-whatisinclusivedesign</a:t>
            </a:r>
          </a:p>
        </p:txBody>
      </p:sp>
    </p:spTree>
    <p:extLst>
      <p:ext uri="{BB962C8B-B14F-4D97-AF65-F5344CB8AC3E}">
        <p14:creationId xmlns:p14="http://schemas.microsoft.com/office/powerpoint/2010/main" val="223096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a:t>relative nature </a:t>
            </a:r>
            <a:r>
              <a:rPr lang="en-US"/>
              <a:t>of DISABILITY &amp; </a:t>
            </a:r>
            <a:r>
              <a:rPr lang="en-US" dirty="0"/>
              <a:t>accessibility</a:t>
            </a:r>
          </a:p>
        </p:txBody>
      </p:sp>
      <p:pic>
        <p:nvPicPr>
          <p:cNvPr id="9" name="Picture 8">
            <a:extLst>
              <a:ext uri="{FF2B5EF4-FFF2-40B4-BE49-F238E27FC236}">
                <a16:creationId xmlns:a16="http://schemas.microsoft.com/office/drawing/2014/main" id="{17CE6DCA-78B1-3A49-B3D2-4691A88DFCFA}"/>
              </a:ext>
            </a:extLst>
          </p:cNvPr>
          <p:cNvPicPr>
            <a:picLocks noChangeAspect="1"/>
          </p:cNvPicPr>
          <p:nvPr/>
        </p:nvPicPr>
        <p:blipFill>
          <a:blip r:embed="rId3"/>
          <a:stretch>
            <a:fillRect/>
          </a:stretch>
        </p:blipFill>
        <p:spPr>
          <a:xfrm>
            <a:off x="2671616" y="2084832"/>
            <a:ext cx="6425095" cy="4280720"/>
          </a:xfrm>
          <a:prstGeom prst="rect">
            <a:avLst/>
          </a:prstGeom>
        </p:spPr>
      </p:pic>
      <p:sp>
        <p:nvSpPr>
          <p:cNvPr id="3" name="Rectangle 2">
            <a:extLst>
              <a:ext uri="{FF2B5EF4-FFF2-40B4-BE49-F238E27FC236}">
                <a16:creationId xmlns:a16="http://schemas.microsoft.com/office/drawing/2014/main" id="{203D098F-BF5D-A54B-9287-7C80406A588B}"/>
              </a:ext>
            </a:extLst>
          </p:cNvPr>
          <p:cNvSpPr/>
          <p:nvPr/>
        </p:nvSpPr>
        <p:spPr>
          <a:xfrm>
            <a:off x="6388608" y="6550223"/>
            <a:ext cx="6096000" cy="307777"/>
          </a:xfrm>
          <a:prstGeom prst="rect">
            <a:avLst/>
          </a:prstGeom>
        </p:spPr>
        <p:txBody>
          <a:bodyPr wrap="square">
            <a:spAutoFit/>
          </a:bodyPr>
          <a:lstStyle/>
          <a:p>
            <a:r>
              <a:rPr lang="en-US" sz="1400" dirty="0"/>
              <a:t>https://</a:t>
            </a:r>
            <a:r>
              <a:rPr lang="en-US" sz="1400" dirty="0" err="1"/>
              <a:t>www.europeana.eu</a:t>
            </a:r>
            <a:r>
              <a:rPr lang="en-US" sz="1400" dirty="0"/>
              <a:t>/portal/</a:t>
            </a:r>
            <a:r>
              <a:rPr lang="en-US" sz="1400" dirty="0" err="1"/>
              <a:t>en</a:t>
            </a:r>
            <a:r>
              <a:rPr lang="en-US" sz="1400" dirty="0"/>
              <a:t>/record/91658/MM_objekt_26051.html</a:t>
            </a:r>
          </a:p>
        </p:txBody>
      </p:sp>
    </p:spTree>
    <p:extLst>
      <p:ext uri="{BB962C8B-B14F-4D97-AF65-F5344CB8AC3E}">
        <p14:creationId xmlns:p14="http://schemas.microsoft.com/office/powerpoint/2010/main" val="208153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B05-F2EE-6F49-92F2-745E96B1ED48}"/>
              </a:ext>
            </a:extLst>
          </p:cNvPr>
          <p:cNvSpPr>
            <a:spLocks noGrp="1"/>
          </p:cNvSpPr>
          <p:nvPr>
            <p:ph type="title"/>
          </p:nvPr>
        </p:nvSpPr>
        <p:spPr/>
        <p:txBody>
          <a:bodyPr/>
          <a:lstStyle/>
          <a:p>
            <a:r>
              <a:rPr lang="en-US" dirty="0"/>
              <a:t>HOW DO WE PRACTICE IT?</a:t>
            </a:r>
          </a:p>
        </p:txBody>
      </p:sp>
      <p:sp>
        <p:nvSpPr>
          <p:cNvPr id="3" name="Text Placeholder 2">
            <a:extLst>
              <a:ext uri="{FF2B5EF4-FFF2-40B4-BE49-F238E27FC236}">
                <a16:creationId xmlns:a16="http://schemas.microsoft.com/office/drawing/2014/main" id="{0038E32D-9225-6148-B054-CEB2426F3F76}"/>
              </a:ext>
            </a:extLst>
          </p:cNvPr>
          <p:cNvSpPr>
            <a:spLocks noGrp="1"/>
          </p:cNvSpPr>
          <p:nvPr>
            <p:ph type="body" idx="1"/>
          </p:nvPr>
        </p:nvSpPr>
        <p:spPr/>
        <p:txBody>
          <a:bodyPr/>
          <a:lstStyle/>
          <a:p>
            <a:endParaRPr lang="en-US" dirty="0"/>
          </a:p>
        </p:txBody>
      </p:sp>
      <p:sp>
        <p:nvSpPr>
          <p:cNvPr id="6" name="Content Placeholder 2">
            <a:extLst>
              <a:ext uri="{FF2B5EF4-FFF2-40B4-BE49-F238E27FC236}">
                <a16:creationId xmlns:a16="http://schemas.microsoft.com/office/drawing/2014/main" id="{EB66A67C-763F-2A44-A16A-7048819CF46B}"/>
              </a:ext>
            </a:extLst>
          </p:cNvPr>
          <p:cNvSpPr txBox="1">
            <a:spLocks/>
          </p:cNvSpPr>
          <p:nvPr/>
        </p:nvSpPr>
        <p:spPr>
          <a:xfrm>
            <a:off x="457200" y="390939"/>
            <a:ext cx="11353800" cy="4023360"/>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9pPr>
          </a:lstStyle>
          <a:p>
            <a:r>
              <a:rPr lang="en-CA" sz="4000" dirty="0"/>
              <a:t>“Diversity and inclusion have become trending topics over this past year. The terms are used so casually of late that they have almost lost their meaning. Although we often glibly state our commitment to diversity, in reality, most of the tools and practices we currently hold dear are in opposition to diversity. This means there is a great deal to unlearn to realistically achieve inclusive change.”</a:t>
            </a:r>
            <a:endParaRPr lang="en-US" sz="4000" dirty="0"/>
          </a:p>
          <a:p>
            <a:r>
              <a:rPr lang="en-US" sz="2400" dirty="0"/>
              <a:t>- Jutta </a:t>
            </a:r>
            <a:r>
              <a:rPr lang="en-US" sz="2400" dirty="0" err="1"/>
              <a:t>Treviranus</a:t>
            </a:r>
            <a:r>
              <a:rPr lang="en-US" sz="2400" dirty="0"/>
              <a:t>, </a:t>
            </a:r>
            <a:r>
              <a:rPr lang="en-US" sz="2400" i="1" dirty="0"/>
              <a:t>If You Want the Best Design, Ask Strangers to Help</a:t>
            </a:r>
            <a:endParaRPr lang="en-US" sz="2400" dirty="0"/>
          </a:p>
          <a:p>
            <a:endParaRPr lang="en-US" sz="4000" dirty="0"/>
          </a:p>
        </p:txBody>
      </p:sp>
      <p:sp>
        <p:nvSpPr>
          <p:cNvPr id="4" name="Rectangle 3">
            <a:extLst>
              <a:ext uri="{FF2B5EF4-FFF2-40B4-BE49-F238E27FC236}">
                <a16:creationId xmlns:a16="http://schemas.microsoft.com/office/drawing/2014/main" id="{CBA8AC9E-2323-C84E-99A1-85BD5188960D}"/>
              </a:ext>
            </a:extLst>
          </p:cNvPr>
          <p:cNvSpPr/>
          <p:nvPr/>
        </p:nvSpPr>
        <p:spPr>
          <a:xfrm>
            <a:off x="2804160" y="6518624"/>
            <a:ext cx="10314432" cy="1200329"/>
          </a:xfrm>
          <a:prstGeom prst="rect">
            <a:avLst/>
          </a:prstGeom>
        </p:spPr>
        <p:txBody>
          <a:bodyPr wrap="square">
            <a:spAutoFit/>
          </a:bodyPr>
          <a:lstStyle/>
          <a:p>
            <a:r>
              <a:rPr lang="en-CA" dirty="0"/>
              <a:t>https://</a:t>
            </a:r>
            <a:r>
              <a:rPr lang="en-CA" dirty="0" err="1"/>
              <a:t>medium.com</a:t>
            </a:r>
            <a:r>
              <a:rPr lang="en-CA" dirty="0"/>
              <a:t>/</a:t>
            </a:r>
            <a:r>
              <a:rPr lang="en-CA" dirty="0" err="1"/>
              <a:t>ontariodigital</a:t>
            </a:r>
            <a:r>
              <a:rPr lang="en-CA" dirty="0"/>
              <a:t>/if-you-want-the-best-design-ask-strangers-to-help-e37bdb73567</a:t>
            </a:r>
          </a:p>
          <a:p>
            <a:endParaRPr lang="en-CA" dirty="0"/>
          </a:p>
          <a:p>
            <a:endParaRPr lang="en-CA" dirty="0"/>
          </a:p>
          <a:p>
            <a:endParaRPr lang="en-US" dirty="0"/>
          </a:p>
        </p:txBody>
      </p:sp>
    </p:spTree>
    <p:extLst>
      <p:ext uri="{BB962C8B-B14F-4D97-AF65-F5344CB8AC3E}">
        <p14:creationId xmlns:p14="http://schemas.microsoft.com/office/powerpoint/2010/main" val="4168160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err="1"/>
              <a:t>PRACTiCing</a:t>
            </a:r>
            <a:r>
              <a:rPr lang="en-US" dirty="0"/>
              <a:t> co-design</a:t>
            </a:r>
          </a:p>
        </p:txBody>
      </p:sp>
      <p:pic>
        <p:nvPicPr>
          <p:cNvPr id="4" name="Picture 3">
            <a:extLst>
              <a:ext uri="{FF2B5EF4-FFF2-40B4-BE49-F238E27FC236}">
                <a16:creationId xmlns:a16="http://schemas.microsoft.com/office/drawing/2014/main" id="{BCE08B57-15DA-3C41-9010-38A646CEE1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9180" y="1473795"/>
            <a:ext cx="6309967" cy="5384205"/>
          </a:xfrm>
          <a:prstGeom prst="rect">
            <a:avLst/>
          </a:prstGeom>
        </p:spPr>
      </p:pic>
      <p:sp>
        <p:nvSpPr>
          <p:cNvPr id="5" name="Rectangle 4">
            <a:extLst>
              <a:ext uri="{FF2B5EF4-FFF2-40B4-BE49-F238E27FC236}">
                <a16:creationId xmlns:a16="http://schemas.microsoft.com/office/drawing/2014/main" id="{B6658C88-0423-7942-A8B2-20EC101A41A4}"/>
              </a:ext>
            </a:extLst>
          </p:cNvPr>
          <p:cNvSpPr/>
          <p:nvPr/>
        </p:nvSpPr>
        <p:spPr>
          <a:xfrm>
            <a:off x="7059959" y="6453336"/>
            <a:ext cx="7368480" cy="307777"/>
          </a:xfrm>
          <a:prstGeom prst="rect">
            <a:avLst/>
          </a:prstGeom>
        </p:spPr>
        <p:txBody>
          <a:bodyPr wrap="square">
            <a:spAutoFit/>
          </a:bodyPr>
          <a:lstStyle/>
          <a:p>
            <a:r>
              <a:rPr lang="en-US" sz="1400" dirty="0"/>
              <a:t>https://</a:t>
            </a:r>
            <a:r>
              <a:rPr lang="en-US" sz="1400" dirty="0" err="1"/>
              <a:t>guide.inclusivedesign.ca</a:t>
            </a:r>
            <a:r>
              <a:rPr lang="en-US" sz="1400" dirty="0"/>
              <a:t>/activities/</a:t>
            </a:r>
            <a:r>
              <a:rPr lang="en-US" sz="1400" dirty="0" err="1"/>
              <a:t>InclusiveDesignMapping.html</a:t>
            </a:r>
            <a:endParaRPr lang="en-US" sz="1400" dirty="0"/>
          </a:p>
        </p:txBody>
      </p:sp>
    </p:spTree>
    <p:extLst>
      <p:ext uri="{BB962C8B-B14F-4D97-AF65-F5344CB8AC3E}">
        <p14:creationId xmlns:p14="http://schemas.microsoft.com/office/powerpoint/2010/main" val="222098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a:t>Designing for ONE-size-fits-one</a:t>
            </a:r>
          </a:p>
        </p:txBody>
      </p:sp>
      <p:pic>
        <p:nvPicPr>
          <p:cNvPr id="3" name="Picture 2">
            <a:extLst>
              <a:ext uri="{FF2B5EF4-FFF2-40B4-BE49-F238E27FC236}">
                <a16:creationId xmlns:a16="http://schemas.microsoft.com/office/drawing/2014/main" id="{430CA0CC-1926-EB47-93EF-E1A5C7A830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973" y="2084832"/>
            <a:ext cx="5134382" cy="4487056"/>
          </a:xfrm>
          <a:prstGeom prst="rect">
            <a:avLst/>
          </a:prstGeom>
        </p:spPr>
      </p:pic>
      <p:sp>
        <p:nvSpPr>
          <p:cNvPr id="6" name="Rectangle 5">
            <a:extLst>
              <a:ext uri="{FF2B5EF4-FFF2-40B4-BE49-F238E27FC236}">
                <a16:creationId xmlns:a16="http://schemas.microsoft.com/office/drawing/2014/main" id="{D62FDA34-5739-1D4E-BCE9-BDF561D5B4A4}"/>
              </a:ext>
            </a:extLst>
          </p:cNvPr>
          <p:cNvSpPr/>
          <p:nvPr/>
        </p:nvSpPr>
        <p:spPr>
          <a:xfrm>
            <a:off x="10200456" y="6532319"/>
            <a:ext cx="1886670" cy="307777"/>
          </a:xfrm>
          <a:prstGeom prst="rect">
            <a:avLst/>
          </a:prstGeom>
        </p:spPr>
        <p:txBody>
          <a:bodyPr wrap="none">
            <a:spAutoFit/>
          </a:bodyPr>
          <a:lstStyle/>
          <a:p>
            <a:r>
              <a:rPr lang="en-US" sz="1400" dirty="0"/>
              <a:t>https://</a:t>
            </a:r>
            <a:r>
              <a:rPr lang="en-US" sz="1400" dirty="0" err="1"/>
              <a:t>floeproject.org</a:t>
            </a:r>
            <a:r>
              <a:rPr lang="en-US" sz="1400" dirty="0"/>
              <a:t>/</a:t>
            </a:r>
          </a:p>
        </p:txBody>
      </p:sp>
    </p:spTree>
    <p:extLst>
      <p:ext uri="{BB962C8B-B14F-4D97-AF65-F5344CB8AC3E}">
        <p14:creationId xmlns:p14="http://schemas.microsoft.com/office/powerpoint/2010/main" val="22848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a:t>Innovation from the edges</a:t>
            </a:r>
          </a:p>
        </p:txBody>
      </p:sp>
      <p:pic>
        <p:nvPicPr>
          <p:cNvPr id="4" name="Picture 3">
            <a:extLst>
              <a:ext uri="{FF2B5EF4-FFF2-40B4-BE49-F238E27FC236}">
                <a16:creationId xmlns:a16="http://schemas.microsoft.com/office/drawing/2014/main" id="{E9196403-D3DF-AB48-935C-06B204B300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1219" y="1520018"/>
            <a:ext cx="6525890" cy="5042733"/>
          </a:xfrm>
          <a:prstGeom prst="rect">
            <a:avLst/>
          </a:prstGeom>
        </p:spPr>
      </p:pic>
      <p:sp>
        <p:nvSpPr>
          <p:cNvPr id="5" name="Rectangle 4">
            <a:extLst>
              <a:ext uri="{FF2B5EF4-FFF2-40B4-BE49-F238E27FC236}">
                <a16:creationId xmlns:a16="http://schemas.microsoft.com/office/drawing/2014/main" id="{58929E91-AF74-854B-97A6-29AB7A5745FD}"/>
              </a:ext>
            </a:extLst>
          </p:cNvPr>
          <p:cNvSpPr/>
          <p:nvPr/>
        </p:nvSpPr>
        <p:spPr>
          <a:xfrm>
            <a:off x="7843525" y="6562751"/>
            <a:ext cx="4454296" cy="307777"/>
          </a:xfrm>
          <a:prstGeom prst="rect">
            <a:avLst/>
          </a:prstGeom>
        </p:spPr>
        <p:txBody>
          <a:bodyPr wrap="none">
            <a:spAutoFit/>
          </a:bodyPr>
          <a:lstStyle/>
          <a:p>
            <a:r>
              <a:rPr lang="en-US" sz="1400" dirty="0"/>
              <a:t>https://</a:t>
            </a:r>
            <a:r>
              <a:rPr lang="en-US" sz="1400" dirty="0" err="1"/>
              <a:t>guide.inclusivedesign.ca</a:t>
            </a:r>
            <a:r>
              <a:rPr lang="en-US" sz="1400" dirty="0"/>
              <a:t>/insights/</a:t>
            </a:r>
            <a:r>
              <a:rPr lang="en-US" sz="1400" dirty="0" err="1"/>
              <a:t>VirtuousCycles.html</a:t>
            </a:r>
            <a:endParaRPr lang="en-US" sz="1400" dirty="0"/>
          </a:p>
        </p:txBody>
      </p:sp>
    </p:spTree>
    <p:extLst>
      <p:ext uri="{BB962C8B-B14F-4D97-AF65-F5344CB8AC3E}">
        <p14:creationId xmlns:p14="http://schemas.microsoft.com/office/powerpoint/2010/main" val="3535971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B05-F2EE-6F49-92F2-745E96B1ED48}"/>
              </a:ext>
            </a:extLst>
          </p:cNvPr>
          <p:cNvSpPr>
            <a:spLocks noGrp="1"/>
          </p:cNvSpPr>
          <p:nvPr>
            <p:ph type="title"/>
          </p:nvPr>
        </p:nvSpPr>
        <p:spPr/>
        <p:txBody>
          <a:bodyPr/>
          <a:lstStyle/>
          <a:p>
            <a:r>
              <a:rPr lang="en-US" dirty="0"/>
              <a:t>Manifestations of inclusive design in libraries</a:t>
            </a:r>
          </a:p>
        </p:txBody>
      </p:sp>
      <p:sp>
        <p:nvSpPr>
          <p:cNvPr id="3" name="Text Placeholder 2">
            <a:extLst>
              <a:ext uri="{FF2B5EF4-FFF2-40B4-BE49-F238E27FC236}">
                <a16:creationId xmlns:a16="http://schemas.microsoft.com/office/drawing/2014/main" id="{0038E32D-9225-6148-B054-CEB2426F3F76}"/>
              </a:ext>
            </a:extLst>
          </p:cNvPr>
          <p:cNvSpPr>
            <a:spLocks noGrp="1"/>
          </p:cNvSpPr>
          <p:nvPr>
            <p:ph type="body" idx="1"/>
          </p:nvPr>
        </p:nvSpPr>
        <p:spPr/>
        <p:txBody>
          <a:bodyPr/>
          <a:lstStyle/>
          <a:p>
            <a:endParaRPr lang="en-US" dirty="0"/>
          </a:p>
        </p:txBody>
      </p:sp>
      <p:sp>
        <p:nvSpPr>
          <p:cNvPr id="6" name="Content Placeholder 2">
            <a:extLst>
              <a:ext uri="{FF2B5EF4-FFF2-40B4-BE49-F238E27FC236}">
                <a16:creationId xmlns:a16="http://schemas.microsoft.com/office/drawing/2014/main" id="{EB66A67C-763F-2A44-A16A-7048819CF46B}"/>
              </a:ext>
            </a:extLst>
          </p:cNvPr>
          <p:cNvSpPr txBox="1">
            <a:spLocks/>
          </p:cNvSpPr>
          <p:nvPr/>
        </p:nvSpPr>
        <p:spPr>
          <a:xfrm>
            <a:off x="457200" y="390939"/>
            <a:ext cx="11353800" cy="402336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9pPr>
          </a:lstStyle>
          <a:p>
            <a:r>
              <a:rPr lang="en-CA" sz="3600" dirty="0"/>
              <a:t>“Answering the question of how library culture contributes to social exclusion can be a disconcerting and painful consideration for a profession that has long viewed itself as open and welcoming of everyone in our communities. Regardless of how painful this discussion can be, the truth is that, while we employ many staff who are approachable and concerned as individuals, as institutions, we create policies, processes, and attitudes that contribute to the exclusion of the people who need our services the most.”</a:t>
            </a:r>
            <a:endParaRPr lang="en-US" sz="3600" dirty="0"/>
          </a:p>
          <a:p>
            <a:r>
              <a:rPr lang="en-US" sz="2400" dirty="0"/>
              <a:t>- Working Together Project, </a:t>
            </a:r>
            <a:r>
              <a:rPr lang="en-US" sz="2400" i="1" dirty="0"/>
              <a:t>Library Culture</a:t>
            </a:r>
            <a:endParaRPr lang="en-US" sz="2400" dirty="0"/>
          </a:p>
          <a:p>
            <a:endParaRPr lang="en-US" sz="4000" dirty="0"/>
          </a:p>
        </p:txBody>
      </p:sp>
      <p:sp>
        <p:nvSpPr>
          <p:cNvPr id="4" name="Rectangle 3">
            <a:extLst>
              <a:ext uri="{FF2B5EF4-FFF2-40B4-BE49-F238E27FC236}">
                <a16:creationId xmlns:a16="http://schemas.microsoft.com/office/drawing/2014/main" id="{CBA8AC9E-2323-C84E-99A1-85BD5188960D}"/>
              </a:ext>
            </a:extLst>
          </p:cNvPr>
          <p:cNvSpPr/>
          <p:nvPr/>
        </p:nvSpPr>
        <p:spPr>
          <a:xfrm>
            <a:off x="7320136" y="6518624"/>
            <a:ext cx="5798456" cy="923330"/>
          </a:xfrm>
          <a:prstGeom prst="rect">
            <a:avLst/>
          </a:prstGeom>
        </p:spPr>
        <p:txBody>
          <a:bodyPr wrap="square">
            <a:spAutoFit/>
          </a:bodyPr>
          <a:lstStyle/>
          <a:p>
            <a:r>
              <a:rPr lang="en-CA" dirty="0"/>
              <a:t>http://</a:t>
            </a:r>
            <a:r>
              <a:rPr lang="en-CA" dirty="0" err="1"/>
              <a:t>www.librariesincommunities.ca</a:t>
            </a:r>
            <a:r>
              <a:rPr lang="en-CA" dirty="0"/>
              <a:t>/?</a:t>
            </a:r>
            <a:r>
              <a:rPr lang="en-CA" dirty="0" err="1"/>
              <a:t>page_id</a:t>
            </a:r>
            <a:r>
              <a:rPr lang="en-CA" dirty="0"/>
              <a:t>=12</a:t>
            </a:r>
          </a:p>
          <a:p>
            <a:endParaRPr lang="en-CA" dirty="0"/>
          </a:p>
          <a:p>
            <a:endParaRPr lang="en-US" dirty="0"/>
          </a:p>
        </p:txBody>
      </p:sp>
    </p:spTree>
    <p:extLst>
      <p:ext uri="{BB962C8B-B14F-4D97-AF65-F5344CB8AC3E}">
        <p14:creationId xmlns:p14="http://schemas.microsoft.com/office/powerpoint/2010/main" val="305756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a:t>The Working together project</a:t>
            </a:r>
          </a:p>
        </p:txBody>
      </p:sp>
      <p:pic>
        <p:nvPicPr>
          <p:cNvPr id="6" name="Picture 5">
            <a:extLst>
              <a:ext uri="{FF2B5EF4-FFF2-40B4-BE49-F238E27FC236}">
                <a16:creationId xmlns:a16="http://schemas.microsoft.com/office/drawing/2014/main" id="{86012B08-E7BF-7342-A2DB-85FB03D50260}"/>
              </a:ext>
            </a:extLst>
          </p:cNvPr>
          <p:cNvPicPr>
            <a:picLocks noChangeAspect="1"/>
          </p:cNvPicPr>
          <p:nvPr/>
        </p:nvPicPr>
        <p:blipFill>
          <a:blip r:embed="rId3"/>
          <a:stretch>
            <a:fillRect/>
          </a:stretch>
        </p:blipFill>
        <p:spPr>
          <a:xfrm>
            <a:off x="2493173" y="1772816"/>
            <a:ext cx="6781981" cy="4474083"/>
          </a:xfrm>
          <a:prstGeom prst="rect">
            <a:avLst/>
          </a:prstGeom>
        </p:spPr>
      </p:pic>
      <p:sp>
        <p:nvSpPr>
          <p:cNvPr id="7" name="Rectangle 6">
            <a:extLst>
              <a:ext uri="{FF2B5EF4-FFF2-40B4-BE49-F238E27FC236}">
                <a16:creationId xmlns:a16="http://schemas.microsoft.com/office/drawing/2014/main" id="{515BECD3-A97D-2C4B-BDBB-D63FB03F831D}"/>
              </a:ext>
            </a:extLst>
          </p:cNvPr>
          <p:cNvSpPr/>
          <p:nvPr/>
        </p:nvSpPr>
        <p:spPr>
          <a:xfrm>
            <a:off x="8527088" y="6493644"/>
            <a:ext cx="3676712" cy="369332"/>
          </a:xfrm>
          <a:prstGeom prst="rect">
            <a:avLst/>
          </a:prstGeom>
        </p:spPr>
        <p:txBody>
          <a:bodyPr wrap="none">
            <a:spAutoFit/>
          </a:bodyPr>
          <a:lstStyle/>
          <a:p>
            <a:r>
              <a:rPr lang="en-US" dirty="0"/>
              <a:t>http://</a:t>
            </a:r>
            <a:r>
              <a:rPr lang="en-US" dirty="0" err="1"/>
              <a:t>www.librariesincommunities.ca</a:t>
            </a:r>
            <a:r>
              <a:rPr lang="en-US" dirty="0"/>
              <a:t>/</a:t>
            </a:r>
          </a:p>
        </p:txBody>
      </p:sp>
    </p:spTree>
    <p:extLst>
      <p:ext uri="{BB962C8B-B14F-4D97-AF65-F5344CB8AC3E}">
        <p14:creationId xmlns:p14="http://schemas.microsoft.com/office/powerpoint/2010/main" val="381923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err="1"/>
              <a:t>Mukurtu</a:t>
            </a:r>
            <a:endParaRPr lang="en-US" dirty="0"/>
          </a:p>
        </p:txBody>
      </p:sp>
      <p:pic>
        <p:nvPicPr>
          <p:cNvPr id="3" name="Picture 2">
            <a:extLst>
              <a:ext uri="{FF2B5EF4-FFF2-40B4-BE49-F238E27FC236}">
                <a16:creationId xmlns:a16="http://schemas.microsoft.com/office/drawing/2014/main" id="{4D1A2F43-CDA8-6946-8349-9DEE4BAE8977}"/>
              </a:ext>
            </a:extLst>
          </p:cNvPr>
          <p:cNvPicPr>
            <a:picLocks noChangeAspect="1"/>
          </p:cNvPicPr>
          <p:nvPr/>
        </p:nvPicPr>
        <p:blipFill>
          <a:blip r:embed="rId3"/>
          <a:stretch>
            <a:fillRect/>
          </a:stretch>
        </p:blipFill>
        <p:spPr>
          <a:xfrm>
            <a:off x="2335902" y="1700808"/>
            <a:ext cx="7096523" cy="5044744"/>
          </a:xfrm>
          <a:prstGeom prst="rect">
            <a:avLst/>
          </a:prstGeom>
        </p:spPr>
      </p:pic>
      <p:sp>
        <p:nvSpPr>
          <p:cNvPr id="4" name="Rectangle 3">
            <a:extLst>
              <a:ext uri="{FF2B5EF4-FFF2-40B4-BE49-F238E27FC236}">
                <a16:creationId xmlns:a16="http://schemas.microsoft.com/office/drawing/2014/main" id="{F036044C-2BFE-E943-93B0-3E1FD7277AAA}"/>
              </a:ext>
            </a:extLst>
          </p:cNvPr>
          <p:cNvSpPr/>
          <p:nvPr/>
        </p:nvSpPr>
        <p:spPr>
          <a:xfrm>
            <a:off x="10103351" y="6376220"/>
            <a:ext cx="2088649" cy="369332"/>
          </a:xfrm>
          <a:prstGeom prst="rect">
            <a:avLst/>
          </a:prstGeom>
        </p:spPr>
        <p:txBody>
          <a:bodyPr wrap="none">
            <a:spAutoFit/>
          </a:bodyPr>
          <a:lstStyle/>
          <a:p>
            <a:r>
              <a:rPr lang="en-US" dirty="0"/>
              <a:t>https://</a:t>
            </a:r>
            <a:r>
              <a:rPr lang="en-US" dirty="0" err="1"/>
              <a:t>mukurtu.org</a:t>
            </a:r>
            <a:r>
              <a:rPr lang="en-US" dirty="0"/>
              <a:t>/</a:t>
            </a:r>
          </a:p>
        </p:txBody>
      </p:sp>
    </p:spTree>
    <p:extLst>
      <p:ext uri="{BB962C8B-B14F-4D97-AF65-F5344CB8AC3E}">
        <p14:creationId xmlns:p14="http://schemas.microsoft.com/office/powerpoint/2010/main" val="284605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lstStyle/>
          <a:p>
            <a:r>
              <a:rPr lang="en-US" dirty="0"/>
              <a:t>Disability at Work: Libraries, Built to Exclude</a:t>
            </a:r>
          </a:p>
        </p:txBody>
      </p:sp>
      <p:sp>
        <p:nvSpPr>
          <p:cNvPr id="4" name="Rectangle 3">
            <a:extLst>
              <a:ext uri="{FF2B5EF4-FFF2-40B4-BE49-F238E27FC236}">
                <a16:creationId xmlns:a16="http://schemas.microsoft.com/office/drawing/2014/main" id="{F036044C-2BFE-E943-93B0-3E1FD7277AAA}"/>
              </a:ext>
            </a:extLst>
          </p:cNvPr>
          <p:cNvSpPr/>
          <p:nvPr/>
        </p:nvSpPr>
        <p:spPr>
          <a:xfrm>
            <a:off x="6357774" y="6381328"/>
            <a:ext cx="5834226" cy="369332"/>
          </a:xfrm>
          <a:prstGeom prst="rect">
            <a:avLst/>
          </a:prstGeom>
        </p:spPr>
        <p:txBody>
          <a:bodyPr wrap="none">
            <a:spAutoFit/>
          </a:bodyPr>
          <a:lstStyle/>
          <a:p>
            <a:r>
              <a:rPr lang="en-US" dirty="0"/>
              <a:t>https://</a:t>
            </a:r>
            <a:r>
              <a:rPr lang="en-US" dirty="0" err="1"/>
              <a:t>cornerstone.lib.mnsu.edu</a:t>
            </a:r>
            <a:r>
              <a:rPr lang="en-US" dirty="0"/>
              <a:t>/</a:t>
            </a:r>
            <a:r>
              <a:rPr lang="en-US" dirty="0" err="1"/>
              <a:t>lib_services_fac_pubs</a:t>
            </a:r>
            <a:r>
              <a:rPr lang="en-US" dirty="0"/>
              <a:t>/149/</a:t>
            </a:r>
          </a:p>
        </p:txBody>
      </p:sp>
      <p:pic>
        <p:nvPicPr>
          <p:cNvPr id="5" name="Picture 4">
            <a:extLst>
              <a:ext uri="{FF2B5EF4-FFF2-40B4-BE49-F238E27FC236}">
                <a16:creationId xmlns:a16="http://schemas.microsoft.com/office/drawing/2014/main" id="{AB7FA33C-1800-E841-91EB-7A57490E93D5}"/>
              </a:ext>
            </a:extLst>
          </p:cNvPr>
          <p:cNvPicPr>
            <a:picLocks noChangeAspect="1"/>
          </p:cNvPicPr>
          <p:nvPr/>
        </p:nvPicPr>
        <p:blipFill>
          <a:blip r:embed="rId3"/>
          <a:stretch>
            <a:fillRect/>
          </a:stretch>
        </p:blipFill>
        <p:spPr>
          <a:xfrm>
            <a:off x="3503712" y="2025874"/>
            <a:ext cx="4752826" cy="4324214"/>
          </a:xfrm>
          <a:prstGeom prst="rect">
            <a:avLst/>
          </a:prstGeom>
        </p:spPr>
      </p:pic>
    </p:spTree>
    <p:extLst>
      <p:ext uri="{BB962C8B-B14F-4D97-AF65-F5344CB8AC3E}">
        <p14:creationId xmlns:p14="http://schemas.microsoft.com/office/powerpoint/2010/main" val="9297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mj-lt"/>
              <a:buAutoNum type="arabicPeriod"/>
            </a:pPr>
            <a:r>
              <a:rPr lang="en-US" dirty="0"/>
              <a:t>Who Am I? Who Are You?</a:t>
            </a:r>
          </a:p>
          <a:p>
            <a:pPr marL="457200" indent="-457200">
              <a:buFont typeface="+mj-lt"/>
              <a:buAutoNum type="arabicPeriod"/>
            </a:pPr>
            <a:r>
              <a:rPr lang="en-US" dirty="0"/>
              <a:t>What Is Inclusive Design? How Do We Practice It?</a:t>
            </a:r>
          </a:p>
          <a:p>
            <a:pPr marL="457200" indent="-457200">
              <a:buFont typeface="+mj-lt"/>
              <a:buAutoNum type="arabicPeriod"/>
            </a:pPr>
            <a:r>
              <a:rPr lang="en-US" dirty="0"/>
              <a:t>Manifestations of Inclusive Design in Libraries</a:t>
            </a:r>
          </a:p>
          <a:p>
            <a:pPr marL="457200" indent="-457200">
              <a:buFont typeface="+mj-lt"/>
              <a:buAutoNum type="arabicPeriod"/>
            </a:pPr>
            <a:r>
              <a:rPr lang="en-CA" dirty="0"/>
              <a:t>Towards an Inclusive Design Community in Libraries</a:t>
            </a:r>
          </a:p>
          <a:p>
            <a:pPr marL="457200" indent="-457200">
              <a:buFont typeface="+mj-lt"/>
              <a:buAutoNum type="arabicPeriod"/>
            </a:pPr>
            <a:r>
              <a:rPr lang="en-US" dirty="0"/>
              <a:t>Questions and Feedback</a:t>
            </a:r>
          </a:p>
        </p:txBody>
      </p:sp>
    </p:spTree>
    <p:extLst>
      <p:ext uri="{BB962C8B-B14F-4D97-AF65-F5344CB8AC3E}">
        <p14:creationId xmlns:p14="http://schemas.microsoft.com/office/powerpoint/2010/main" val="716936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normAutofit/>
          </a:bodyPr>
          <a:lstStyle/>
          <a:p>
            <a:r>
              <a:rPr lang="en-CA" dirty="0"/>
              <a:t>“A Model for Disciplined Empathy”</a:t>
            </a:r>
          </a:p>
        </p:txBody>
      </p:sp>
      <p:pic>
        <p:nvPicPr>
          <p:cNvPr id="5" name="Picture 4">
            <a:extLst>
              <a:ext uri="{FF2B5EF4-FFF2-40B4-BE49-F238E27FC236}">
                <a16:creationId xmlns:a16="http://schemas.microsoft.com/office/drawing/2014/main" id="{B70DD6C3-EC88-1C4B-88FB-49ABD174EE36}"/>
              </a:ext>
            </a:extLst>
          </p:cNvPr>
          <p:cNvPicPr>
            <a:picLocks noChangeAspect="1"/>
          </p:cNvPicPr>
          <p:nvPr/>
        </p:nvPicPr>
        <p:blipFill>
          <a:blip r:embed="rId3"/>
          <a:stretch>
            <a:fillRect/>
          </a:stretch>
        </p:blipFill>
        <p:spPr>
          <a:xfrm>
            <a:off x="3260943" y="1772816"/>
            <a:ext cx="5246441" cy="4912273"/>
          </a:xfrm>
          <a:prstGeom prst="rect">
            <a:avLst/>
          </a:prstGeom>
        </p:spPr>
      </p:pic>
      <p:sp>
        <p:nvSpPr>
          <p:cNvPr id="6" name="Rectangle 5">
            <a:extLst>
              <a:ext uri="{FF2B5EF4-FFF2-40B4-BE49-F238E27FC236}">
                <a16:creationId xmlns:a16="http://schemas.microsoft.com/office/drawing/2014/main" id="{16DD232A-9DDD-8041-97A6-98B2B39B9E67}"/>
              </a:ext>
            </a:extLst>
          </p:cNvPr>
          <p:cNvSpPr/>
          <p:nvPr/>
        </p:nvSpPr>
        <p:spPr>
          <a:xfrm>
            <a:off x="8832304" y="6013251"/>
            <a:ext cx="3096344" cy="830997"/>
          </a:xfrm>
          <a:prstGeom prst="rect">
            <a:avLst/>
          </a:prstGeom>
        </p:spPr>
        <p:txBody>
          <a:bodyPr wrap="square">
            <a:spAutoFit/>
          </a:bodyPr>
          <a:lstStyle/>
          <a:p>
            <a:r>
              <a:rPr lang="en-US" sz="1200" dirty="0"/>
              <a:t>http://2017.code4lib.org/talks/Participatory-User-Experience-Design-with-Underrepresented-Populations-A-Model-for-Disciplined-Empathy</a:t>
            </a:r>
          </a:p>
        </p:txBody>
      </p:sp>
    </p:spTree>
    <p:extLst>
      <p:ext uri="{BB962C8B-B14F-4D97-AF65-F5344CB8AC3E}">
        <p14:creationId xmlns:p14="http://schemas.microsoft.com/office/powerpoint/2010/main" val="3683014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B05-F2EE-6F49-92F2-745E96B1ED48}"/>
              </a:ext>
            </a:extLst>
          </p:cNvPr>
          <p:cNvSpPr>
            <a:spLocks noGrp="1"/>
          </p:cNvSpPr>
          <p:nvPr>
            <p:ph type="title"/>
          </p:nvPr>
        </p:nvSpPr>
        <p:spPr/>
        <p:txBody>
          <a:bodyPr/>
          <a:lstStyle/>
          <a:p>
            <a:r>
              <a:rPr lang="en-US" dirty="0"/>
              <a:t>Towards an inclusive design community in libraries</a:t>
            </a:r>
          </a:p>
        </p:txBody>
      </p:sp>
      <p:sp>
        <p:nvSpPr>
          <p:cNvPr id="3" name="Text Placeholder 2">
            <a:extLst>
              <a:ext uri="{FF2B5EF4-FFF2-40B4-BE49-F238E27FC236}">
                <a16:creationId xmlns:a16="http://schemas.microsoft.com/office/drawing/2014/main" id="{0038E32D-9225-6148-B054-CEB2426F3F76}"/>
              </a:ext>
            </a:extLst>
          </p:cNvPr>
          <p:cNvSpPr>
            <a:spLocks noGrp="1"/>
          </p:cNvSpPr>
          <p:nvPr>
            <p:ph type="body" idx="1"/>
          </p:nvPr>
        </p:nvSpPr>
        <p:spPr/>
        <p:txBody>
          <a:bodyPr/>
          <a:lstStyle/>
          <a:p>
            <a:endParaRPr lang="en-US" dirty="0"/>
          </a:p>
        </p:txBody>
      </p:sp>
      <p:sp>
        <p:nvSpPr>
          <p:cNvPr id="6" name="Content Placeholder 2">
            <a:extLst>
              <a:ext uri="{FF2B5EF4-FFF2-40B4-BE49-F238E27FC236}">
                <a16:creationId xmlns:a16="http://schemas.microsoft.com/office/drawing/2014/main" id="{EB66A67C-763F-2A44-A16A-7048819CF46B}"/>
              </a:ext>
            </a:extLst>
          </p:cNvPr>
          <p:cNvSpPr txBox="1">
            <a:spLocks/>
          </p:cNvSpPr>
          <p:nvPr/>
        </p:nvSpPr>
        <p:spPr>
          <a:xfrm>
            <a:off x="457200" y="390939"/>
            <a:ext cx="11353800" cy="4023360"/>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9pPr>
          </a:lstStyle>
          <a:p>
            <a:r>
              <a:rPr lang="en-CA" sz="3600" dirty="0"/>
              <a:t>“The Library didn’t only contain magical books, the ones which are chained to their shelves and are very dangerous. It also contained perfectly ordinary books, printed on commonplace paper in mundane ink. It would be a mistake to think that they weren’t also dangerous, just because reading them didn’t make fireworks go off in the sky. Reading them sometimes did the more dangerous trick of making fireworks go off in the privacy of the reader’s brain.”</a:t>
            </a:r>
            <a:endParaRPr lang="en-US" sz="3600" dirty="0"/>
          </a:p>
          <a:p>
            <a:r>
              <a:rPr lang="en-US" sz="2400" dirty="0"/>
              <a:t>- Terry Pratchett, </a:t>
            </a:r>
            <a:r>
              <a:rPr lang="en-US" sz="2400" i="1" dirty="0"/>
              <a:t>Soul Music</a:t>
            </a:r>
            <a:endParaRPr lang="en-US" sz="4000" dirty="0"/>
          </a:p>
        </p:txBody>
      </p:sp>
    </p:spTree>
    <p:extLst>
      <p:ext uri="{BB962C8B-B14F-4D97-AF65-F5344CB8AC3E}">
        <p14:creationId xmlns:p14="http://schemas.microsoft.com/office/powerpoint/2010/main" val="124602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normAutofit/>
          </a:bodyPr>
          <a:lstStyle/>
          <a:p>
            <a:r>
              <a:rPr lang="en-CA" dirty="0"/>
              <a:t>Where to go next?</a:t>
            </a:r>
          </a:p>
        </p:txBody>
      </p:sp>
      <p:sp>
        <p:nvSpPr>
          <p:cNvPr id="6" name="Content Placeholder 5">
            <a:extLst>
              <a:ext uri="{FF2B5EF4-FFF2-40B4-BE49-F238E27FC236}">
                <a16:creationId xmlns:a16="http://schemas.microsoft.com/office/drawing/2014/main" id="{0A891DE2-1ABC-FB4D-8FB1-F2B763A02EB8}"/>
              </a:ext>
            </a:extLst>
          </p:cNvPr>
          <p:cNvSpPr>
            <a:spLocks noGrp="1"/>
          </p:cNvSpPr>
          <p:nvPr>
            <p:ph idx="1"/>
          </p:nvPr>
        </p:nvSpPr>
        <p:spPr/>
        <p:txBody>
          <a:bodyPr/>
          <a:lstStyle/>
          <a:p>
            <a:pPr marL="0" indent="0">
              <a:buNone/>
            </a:pPr>
            <a:r>
              <a:rPr lang="en-US" b="1" dirty="0"/>
              <a:t>Inclusive Design Community Mailing List</a:t>
            </a:r>
            <a:r>
              <a:rPr lang="en-US" dirty="0"/>
              <a:t> </a:t>
            </a:r>
            <a:r>
              <a:rPr lang="en-US" dirty="0">
                <a:hlinkClick r:id="rId3"/>
              </a:rPr>
              <a:t>https://lists.idrc.ocadu.ca/mailman/listinfo/community</a:t>
            </a:r>
            <a:endParaRPr lang="en-US" dirty="0"/>
          </a:p>
          <a:p>
            <a:pPr marL="0" indent="0">
              <a:buNone/>
            </a:pPr>
            <a:endParaRPr lang="en-US" b="1" dirty="0"/>
          </a:p>
          <a:p>
            <a:pPr marL="0" indent="0">
              <a:buNone/>
            </a:pPr>
            <a:r>
              <a:rPr lang="en-US" b="1" dirty="0"/>
              <a:t>The Inclusive Design Guide</a:t>
            </a:r>
            <a:br>
              <a:rPr lang="en-US" b="1" dirty="0"/>
            </a:br>
            <a:r>
              <a:rPr lang="en-US" dirty="0">
                <a:hlinkClick r:id="rId4"/>
              </a:rPr>
              <a:t>https://guide.inclusivedesign.ca/</a:t>
            </a:r>
            <a:endParaRPr lang="en-US" dirty="0"/>
          </a:p>
          <a:p>
            <a:pPr marL="0" indent="0">
              <a:buNone/>
            </a:pPr>
            <a:endParaRPr lang="en-US" dirty="0"/>
          </a:p>
          <a:p>
            <a:pPr marL="0" indent="0">
              <a:buNone/>
            </a:pPr>
            <a:r>
              <a:rPr lang="en-US" b="1" dirty="0"/>
              <a:t>Inclusive Design In Libraries </a:t>
            </a:r>
            <a:r>
              <a:rPr lang="en-US" b="1" dirty="0" err="1"/>
              <a:t>Zotero</a:t>
            </a:r>
            <a:r>
              <a:rPr lang="en-US" b="1" dirty="0"/>
              <a:t> Group</a:t>
            </a:r>
            <a:br>
              <a:rPr lang="en-US" b="1" dirty="0"/>
            </a:br>
            <a:r>
              <a:rPr lang="en-US" dirty="0">
                <a:hlinkClick r:id="rId5"/>
              </a:rPr>
              <a:t>https://www.zotero.org/groups/2141702/inclusive_design_in_libraries</a:t>
            </a:r>
            <a:endParaRPr lang="en-US" dirty="0"/>
          </a:p>
          <a:p>
            <a:pPr marL="0" indent="0">
              <a:buNone/>
            </a:pPr>
            <a:endParaRPr lang="en-US" dirty="0"/>
          </a:p>
        </p:txBody>
      </p:sp>
    </p:spTree>
    <p:extLst>
      <p:ext uri="{BB962C8B-B14F-4D97-AF65-F5344CB8AC3E}">
        <p14:creationId xmlns:p14="http://schemas.microsoft.com/office/powerpoint/2010/main" val="190334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7EAA-775F-8B41-A90B-55547D02B200}"/>
              </a:ext>
            </a:extLst>
          </p:cNvPr>
          <p:cNvSpPr>
            <a:spLocks noGrp="1"/>
          </p:cNvSpPr>
          <p:nvPr>
            <p:ph type="title"/>
          </p:nvPr>
        </p:nvSpPr>
        <p:spPr/>
        <p:txBody>
          <a:bodyPr>
            <a:normAutofit/>
          </a:bodyPr>
          <a:lstStyle/>
          <a:p>
            <a:r>
              <a:rPr lang="en-CA" dirty="0"/>
              <a:t>Questions and feedback</a:t>
            </a:r>
          </a:p>
        </p:txBody>
      </p:sp>
      <p:sp>
        <p:nvSpPr>
          <p:cNvPr id="6" name="Content Placeholder 5">
            <a:extLst>
              <a:ext uri="{FF2B5EF4-FFF2-40B4-BE49-F238E27FC236}">
                <a16:creationId xmlns:a16="http://schemas.microsoft.com/office/drawing/2014/main" id="{0A891DE2-1ABC-FB4D-8FB1-F2B763A02EB8}"/>
              </a:ext>
            </a:extLst>
          </p:cNvPr>
          <p:cNvSpPr>
            <a:spLocks noGrp="1"/>
          </p:cNvSpPr>
          <p:nvPr>
            <p:ph idx="1"/>
          </p:nvPr>
        </p:nvSpPr>
        <p:spPr/>
        <p:txBody>
          <a:bodyPr/>
          <a:lstStyle/>
          <a:p>
            <a:pPr marL="0" indent="0">
              <a:buNone/>
            </a:pPr>
            <a:r>
              <a:rPr lang="en-US" b="1" dirty="0"/>
              <a:t>Contacting Me</a:t>
            </a:r>
          </a:p>
          <a:p>
            <a:pPr marL="0" indent="0">
              <a:buNone/>
            </a:pPr>
            <a:r>
              <a:rPr lang="en-US" dirty="0"/>
              <a:t>Email: </a:t>
            </a:r>
            <a:r>
              <a:rPr lang="en-US" dirty="0">
                <a:hlinkClick r:id="rId3"/>
              </a:rPr>
              <a:t>aharnum@ocadu.ca</a:t>
            </a:r>
            <a:endParaRPr lang="en-US" dirty="0"/>
          </a:p>
          <a:p>
            <a:pPr marL="0" indent="0">
              <a:buNone/>
            </a:pPr>
            <a:r>
              <a:rPr lang="en-US" dirty="0"/>
              <a:t>Twitter: </a:t>
            </a:r>
            <a:r>
              <a:rPr lang="en-US" dirty="0" err="1"/>
              <a:t>waharnum</a:t>
            </a:r>
            <a:r>
              <a:rPr lang="en-US" dirty="0"/>
              <a:t> (currently on semi-hiatus)</a:t>
            </a:r>
          </a:p>
        </p:txBody>
      </p:sp>
    </p:spTree>
    <p:extLst>
      <p:ext uri="{BB962C8B-B14F-4D97-AF65-F5344CB8AC3E}">
        <p14:creationId xmlns:p14="http://schemas.microsoft.com/office/powerpoint/2010/main" val="204440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B05-F2EE-6F49-92F2-745E96B1ED48}"/>
              </a:ext>
            </a:extLst>
          </p:cNvPr>
          <p:cNvSpPr>
            <a:spLocks noGrp="1"/>
          </p:cNvSpPr>
          <p:nvPr>
            <p:ph type="title"/>
          </p:nvPr>
        </p:nvSpPr>
        <p:spPr/>
        <p:txBody>
          <a:bodyPr/>
          <a:lstStyle/>
          <a:p>
            <a:r>
              <a:rPr lang="en-US" dirty="0"/>
              <a:t>WHO AM I? WHO ARE YOU?</a:t>
            </a:r>
          </a:p>
        </p:txBody>
      </p:sp>
      <p:sp>
        <p:nvSpPr>
          <p:cNvPr id="3" name="Text Placeholder 2">
            <a:extLst>
              <a:ext uri="{FF2B5EF4-FFF2-40B4-BE49-F238E27FC236}">
                <a16:creationId xmlns:a16="http://schemas.microsoft.com/office/drawing/2014/main" id="{0038E32D-9225-6148-B054-CEB2426F3F76}"/>
              </a:ext>
            </a:extLst>
          </p:cNvPr>
          <p:cNvSpPr>
            <a:spLocks noGrp="1"/>
          </p:cNvSpPr>
          <p:nvPr>
            <p:ph type="body" idx="1"/>
          </p:nvPr>
        </p:nvSpPr>
        <p:spPr/>
        <p:txBody>
          <a:bodyPr/>
          <a:lstStyle/>
          <a:p>
            <a:endParaRPr lang="en-US"/>
          </a:p>
        </p:txBody>
      </p:sp>
      <p:sp>
        <p:nvSpPr>
          <p:cNvPr id="6" name="Content Placeholder 2">
            <a:extLst>
              <a:ext uri="{FF2B5EF4-FFF2-40B4-BE49-F238E27FC236}">
                <a16:creationId xmlns:a16="http://schemas.microsoft.com/office/drawing/2014/main" id="{EB66A67C-763F-2A44-A16A-7048819CF46B}"/>
              </a:ext>
            </a:extLst>
          </p:cNvPr>
          <p:cNvSpPr txBox="1">
            <a:spLocks/>
          </p:cNvSpPr>
          <p:nvPr/>
        </p:nvSpPr>
        <p:spPr>
          <a:xfrm>
            <a:off x="457200" y="390939"/>
            <a:ext cx="11353800" cy="40233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9pPr>
          </a:lstStyle>
          <a:p>
            <a:r>
              <a:rPr lang="en-US" sz="4000" dirty="0"/>
              <a:t>“If you do not know where you come from, then you don't know where you are, and if you don't know where you are, then you don't know where you're going. And if you don't know where you're going, you're probably going wrong.”</a:t>
            </a:r>
          </a:p>
          <a:p>
            <a:r>
              <a:rPr lang="en-US" dirty="0"/>
              <a:t>- Terry Pratchett, </a:t>
            </a:r>
            <a:r>
              <a:rPr lang="en-US" i="1" dirty="0"/>
              <a:t>I Shall Wear Midnight</a:t>
            </a:r>
          </a:p>
          <a:p>
            <a:endParaRPr lang="en-US" dirty="0"/>
          </a:p>
        </p:txBody>
      </p:sp>
    </p:spTree>
    <p:extLst>
      <p:ext uri="{BB962C8B-B14F-4D97-AF65-F5344CB8AC3E}">
        <p14:creationId xmlns:p14="http://schemas.microsoft.com/office/powerpoint/2010/main" val="312287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lstStyle/>
          <a:p>
            <a:r>
              <a:rPr lang="en-US" dirty="0"/>
              <a:t>WHO AM I?</a:t>
            </a:r>
          </a:p>
        </p:txBody>
      </p:sp>
      <p:pic>
        <p:nvPicPr>
          <p:cNvPr id="8" name="Picture 7">
            <a:extLst>
              <a:ext uri="{FF2B5EF4-FFF2-40B4-BE49-F238E27FC236}">
                <a16:creationId xmlns:a16="http://schemas.microsoft.com/office/drawing/2014/main" id="{211722A3-8408-B448-B98E-27B297AA6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381102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2DB87800-A7A4-B14B-8B2D-242F2A7F0BF8}"/>
              </a:ext>
            </a:extLst>
          </p:cNvPr>
          <p:cNvSpPr>
            <a:spLocks noGrp="1"/>
          </p:cNvSpPr>
          <p:nvPr>
            <p:ph idx="1"/>
          </p:nvPr>
        </p:nvSpPr>
        <p:spPr/>
        <p:txBody>
          <a:bodyPr>
            <a:normAutofit fontScale="92500"/>
          </a:bodyPr>
          <a:lstStyle/>
          <a:p>
            <a:pPr marL="0" indent="0" algn="ctr">
              <a:buNone/>
            </a:pPr>
            <a:r>
              <a:rPr lang="en-US" sz="25600" dirty="0">
                <a:latin typeface="American Typewriter" panose="02090604020004020304" pitchFamily="18" charset="77"/>
              </a:rPr>
              <a:t>? ? ? ?</a:t>
            </a:r>
          </a:p>
        </p:txBody>
      </p:sp>
    </p:spTree>
    <p:extLst>
      <p:ext uri="{BB962C8B-B14F-4D97-AF65-F5344CB8AC3E}">
        <p14:creationId xmlns:p14="http://schemas.microsoft.com/office/powerpoint/2010/main" val="2598994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B05-F2EE-6F49-92F2-745E96B1ED48}"/>
              </a:ext>
            </a:extLst>
          </p:cNvPr>
          <p:cNvSpPr>
            <a:spLocks noGrp="1"/>
          </p:cNvSpPr>
          <p:nvPr>
            <p:ph type="title"/>
          </p:nvPr>
        </p:nvSpPr>
        <p:spPr/>
        <p:txBody>
          <a:bodyPr/>
          <a:lstStyle/>
          <a:p>
            <a:r>
              <a:rPr lang="en-US" dirty="0"/>
              <a:t>WHAT IS INCLUSIVE DESIGN?</a:t>
            </a:r>
          </a:p>
        </p:txBody>
      </p:sp>
      <p:sp>
        <p:nvSpPr>
          <p:cNvPr id="3" name="Text Placeholder 2">
            <a:extLst>
              <a:ext uri="{FF2B5EF4-FFF2-40B4-BE49-F238E27FC236}">
                <a16:creationId xmlns:a16="http://schemas.microsoft.com/office/drawing/2014/main" id="{0038E32D-9225-6148-B054-CEB2426F3F76}"/>
              </a:ext>
            </a:extLst>
          </p:cNvPr>
          <p:cNvSpPr>
            <a:spLocks noGrp="1"/>
          </p:cNvSpPr>
          <p:nvPr>
            <p:ph type="body" idx="1"/>
          </p:nvPr>
        </p:nvSpPr>
        <p:spPr/>
        <p:txBody>
          <a:bodyPr/>
          <a:lstStyle/>
          <a:p>
            <a:endParaRPr lang="en-US" dirty="0"/>
          </a:p>
        </p:txBody>
      </p:sp>
      <p:sp>
        <p:nvSpPr>
          <p:cNvPr id="6" name="Content Placeholder 2">
            <a:extLst>
              <a:ext uri="{FF2B5EF4-FFF2-40B4-BE49-F238E27FC236}">
                <a16:creationId xmlns:a16="http://schemas.microsoft.com/office/drawing/2014/main" id="{EB66A67C-763F-2A44-A16A-7048819CF46B}"/>
              </a:ext>
            </a:extLst>
          </p:cNvPr>
          <p:cNvSpPr txBox="1">
            <a:spLocks/>
          </p:cNvSpPr>
          <p:nvPr/>
        </p:nvSpPr>
        <p:spPr>
          <a:xfrm>
            <a:off x="457200" y="390939"/>
            <a:ext cx="11353800" cy="4023360"/>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1400" kern="1200">
                <a:solidFill>
                  <a:schemeClr val="tx1">
                    <a:tint val="75000"/>
                  </a:schemeClr>
                </a:solidFill>
                <a:latin typeface="+mn-lt"/>
                <a:ea typeface="+mn-ea"/>
                <a:cs typeface="+mn-cs"/>
              </a:defRPr>
            </a:lvl9pPr>
          </a:lstStyle>
          <a:p>
            <a:r>
              <a:rPr lang="en-CA" sz="4000" dirty="0"/>
              <a:t>“Designing for inclusivity not only opens up our products and experiences to more people with a wider range of abilities. It also reflects how people really are. All humans are growing, changing, and adapting to the world around them every day. We want our designs to reflect that diversity. Every decision we make can raise or lower barriers to participation in society. It’s our collective responsibility to lower these barriers though inclusive products, services, environments, and experiences.”</a:t>
            </a:r>
            <a:endParaRPr lang="en-US" sz="4000" dirty="0"/>
          </a:p>
          <a:p>
            <a:r>
              <a:rPr lang="en-US" sz="2400" dirty="0"/>
              <a:t>- </a:t>
            </a:r>
            <a:r>
              <a:rPr lang="en-US" sz="2400" i="1" dirty="0"/>
              <a:t>Inclusive: A Microsoft design toolkit</a:t>
            </a:r>
            <a:endParaRPr lang="en-US" sz="4000" dirty="0"/>
          </a:p>
        </p:txBody>
      </p:sp>
      <p:sp>
        <p:nvSpPr>
          <p:cNvPr id="4" name="Rectangle 3">
            <a:extLst>
              <a:ext uri="{FF2B5EF4-FFF2-40B4-BE49-F238E27FC236}">
                <a16:creationId xmlns:a16="http://schemas.microsoft.com/office/drawing/2014/main" id="{EC167BA4-37B0-9147-AD9B-A63A14479AD1}"/>
              </a:ext>
            </a:extLst>
          </p:cNvPr>
          <p:cNvSpPr/>
          <p:nvPr/>
        </p:nvSpPr>
        <p:spPr>
          <a:xfrm>
            <a:off x="7529392" y="6488668"/>
            <a:ext cx="4765407" cy="369332"/>
          </a:xfrm>
          <a:prstGeom prst="rect">
            <a:avLst/>
          </a:prstGeom>
        </p:spPr>
        <p:txBody>
          <a:bodyPr wrap="none">
            <a:spAutoFit/>
          </a:bodyPr>
          <a:lstStyle/>
          <a:p>
            <a:r>
              <a:rPr lang="en-CA" dirty="0"/>
              <a:t>https://</a:t>
            </a:r>
            <a:r>
              <a:rPr lang="en-CA" dirty="0" err="1"/>
              <a:t>www.microsoft.com</a:t>
            </a:r>
            <a:r>
              <a:rPr lang="en-CA" dirty="0"/>
              <a:t>/</a:t>
            </a:r>
            <a:r>
              <a:rPr lang="en-CA" dirty="0" err="1"/>
              <a:t>en</a:t>
            </a:r>
            <a:r>
              <a:rPr lang="en-CA" dirty="0"/>
              <a:t>-us/design/inclusive</a:t>
            </a:r>
            <a:endParaRPr lang="en-US" dirty="0"/>
          </a:p>
        </p:txBody>
      </p:sp>
    </p:spTree>
    <p:extLst>
      <p:ext uri="{BB962C8B-B14F-4D97-AF65-F5344CB8AC3E}">
        <p14:creationId xmlns:p14="http://schemas.microsoft.com/office/powerpoint/2010/main" val="128281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lstStyle/>
          <a:p>
            <a:r>
              <a:rPr lang="en-US" dirty="0"/>
              <a:t>THE </a:t>
            </a:r>
            <a:r>
              <a:rPr lang="en-US" dirty="0" err="1"/>
              <a:t>idrc’s</a:t>
            </a:r>
            <a:r>
              <a:rPr lang="en-US" dirty="0"/>
              <a:t> definition</a:t>
            </a:r>
          </a:p>
        </p:txBody>
      </p:sp>
      <p:sp>
        <p:nvSpPr>
          <p:cNvPr id="3" name="Content Placeholder 2">
            <a:extLst>
              <a:ext uri="{FF2B5EF4-FFF2-40B4-BE49-F238E27FC236}">
                <a16:creationId xmlns:a16="http://schemas.microsoft.com/office/drawing/2014/main" id="{2DB87800-A7A4-B14B-8B2D-242F2A7F0BF8}"/>
              </a:ext>
            </a:extLst>
          </p:cNvPr>
          <p:cNvSpPr>
            <a:spLocks noGrp="1"/>
          </p:cNvSpPr>
          <p:nvPr>
            <p:ph idx="1"/>
          </p:nvPr>
        </p:nvSpPr>
        <p:spPr/>
        <p:txBody>
          <a:bodyPr>
            <a:normAutofit/>
          </a:bodyPr>
          <a:lstStyle/>
          <a:p>
            <a:r>
              <a:rPr lang="en-CA" sz="4000" dirty="0"/>
              <a:t>“We have defined Inclusive Design as: design that considers the full range of human diversity with respect to ability, language, culture, gender, age and other forms of human difference.”</a:t>
            </a:r>
          </a:p>
          <a:p>
            <a:r>
              <a:rPr lang="en-US" dirty="0">
                <a:hlinkClick r:id="rId3"/>
              </a:rPr>
              <a:t>https://idrc.ocadu.ca/resources/idrc-online/49-articles-and-papers/443-whatisinclusivedesign</a:t>
            </a:r>
            <a:endParaRPr lang="en-US" dirty="0"/>
          </a:p>
          <a:p>
            <a:endParaRPr lang="en-US" sz="4000" dirty="0"/>
          </a:p>
          <a:p>
            <a:endParaRPr lang="en-US" sz="4000" dirty="0"/>
          </a:p>
        </p:txBody>
      </p:sp>
    </p:spTree>
    <p:extLst>
      <p:ext uri="{BB962C8B-B14F-4D97-AF65-F5344CB8AC3E}">
        <p14:creationId xmlns:p14="http://schemas.microsoft.com/office/powerpoint/2010/main" val="100465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nchor="ctr">
            <a:normAutofit/>
          </a:bodyPr>
          <a:lstStyle/>
          <a:p>
            <a:r>
              <a:rPr lang="en-CA" sz="4400" b="1" dirty="0"/>
              <a:t>1: Recognize diversity and uniqueness</a:t>
            </a:r>
            <a:endParaRPr lang="en-US" sz="4400" dirty="0"/>
          </a:p>
        </p:txBody>
      </p:sp>
      <p:sp>
        <p:nvSpPr>
          <p:cNvPr id="3" name="Content Placeholder 2">
            <a:extLst>
              <a:ext uri="{FF2B5EF4-FFF2-40B4-BE49-F238E27FC236}">
                <a16:creationId xmlns:a16="http://schemas.microsoft.com/office/drawing/2014/main" id="{2DB87800-A7A4-B14B-8B2D-242F2A7F0BF8}"/>
              </a:ext>
            </a:extLst>
          </p:cNvPr>
          <p:cNvSpPr>
            <a:spLocks noGrp="1"/>
          </p:cNvSpPr>
          <p:nvPr>
            <p:ph idx="1"/>
          </p:nvPr>
        </p:nvSpPr>
        <p:spPr/>
        <p:txBody>
          <a:bodyPr>
            <a:normAutofit/>
          </a:bodyPr>
          <a:lstStyle/>
          <a:p>
            <a:endParaRPr lang="en-US" sz="4000" dirty="0"/>
          </a:p>
          <a:p>
            <a:endParaRPr lang="en-US" sz="4000" dirty="0"/>
          </a:p>
        </p:txBody>
      </p:sp>
      <p:pic>
        <p:nvPicPr>
          <p:cNvPr id="9" name="Picture 8">
            <a:extLst>
              <a:ext uri="{FF2B5EF4-FFF2-40B4-BE49-F238E27FC236}">
                <a16:creationId xmlns:a16="http://schemas.microsoft.com/office/drawing/2014/main" id="{80A509B6-91A0-AA46-886B-82E5472DF885}"/>
              </a:ext>
            </a:extLst>
          </p:cNvPr>
          <p:cNvPicPr>
            <a:picLocks noChangeAspect="1"/>
          </p:cNvPicPr>
          <p:nvPr/>
        </p:nvPicPr>
        <p:blipFill>
          <a:blip r:embed="rId3"/>
          <a:stretch>
            <a:fillRect/>
          </a:stretch>
        </p:blipFill>
        <p:spPr>
          <a:xfrm>
            <a:off x="3171795" y="1932834"/>
            <a:ext cx="5424735" cy="4729691"/>
          </a:xfrm>
          <a:prstGeom prst="rect">
            <a:avLst/>
          </a:prstGeom>
        </p:spPr>
      </p:pic>
      <p:sp>
        <p:nvSpPr>
          <p:cNvPr id="4" name="Rectangle 3">
            <a:extLst>
              <a:ext uri="{FF2B5EF4-FFF2-40B4-BE49-F238E27FC236}">
                <a16:creationId xmlns:a16="http://schemas.microsoft.com/office/drawing/2014/main" id="{C59C4B1C-9725-5448-8877-9BF3B06FB4CA}"/>
              </a:ext>
            </a:extLst>
          </p:cNvPr>
          <p:cNvSpPr/>
          <p:nvPr/>
        </p:nvSpPr>
        <p:spPr>
          <a:xfrm>
            <a:off x="6312024" y="6581001"/>
            <a:ext cx="6096000" cy="276999"/>
          </a:xfrm>
          <a:prstGeom prst="rect">
            <a:avLst/>
          </a:prstGeom>
        </p:spPr>
        <p:txBody>
          <a:bodyPr>
            <a:spAutoFit/>
          </a:bodyPr>
          <a:lstStyle/>
          <a:p>
            <a:r>
              <a:rPr lang="en-US" sz="1200" dirty="0"/>
              <a:t>https://</a:t>
            </a:r>
            <a:r>
              <a:rPr lang="en-US" sz="1200" dirty="0" err="1"/>
              <a:t>idrc.ocadu.ca</a:t>
            </a:r>
            <a:r>
              <a:rPr lang="en-US" sz="1200" dirty="0"/>
              <a:t>/resources/</a:t>
            </a:r>
            <a:r>
              <a:rPr lang="en-US" sz="1200" dirty="0" err="1"/>
              <a:t>idrc</a:t>
            </a:r>
            <a:r>
              <a:rPr lang="en-US" sz="1200" dirty="0"/>
              <a:t>-online/49-articles-and-papers/443-whatisinclusivedesign</a:t>
            </a:r>
          </a:p>
        </p:txBody>
      </p:sp>
    </p:spTree>
    <p:extLst>
      <p:ext uri="{BB962C8B-B14F-4D97-AF65-F5344CB8AC3E}">
        <p14:creationId xmlns:p14="http://schemas.microsoft.com/office/powerpoint/2010/main" val="29114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20C-3D5B-6041-9521-86BC3E473302}"/>
              </a:ext>
            </a:extLst>
          </p:cNvPr>
          <p:cNvSpPr>
            <a:spLocks noGrp="1"/>
          </p:cNvSpPr>
          <p:nvPr>
            <p:ph type="title"/>
          </p:nvPr>
        </p:nvSpPr>
        <p:spPr/>
        <p:txBody>
          <a:bodyPr>
            <a:normAutofit/>
          </a:bodyPr>
          <a:lstStyle/>
          <a:p>
            <a:r>
              <a:rPr lang="en-CA" b="1" dirty="0"/>
              <a:t>2: Inclusive process and tools</a:t>
            </a:r>
            <a:endParaRPr lang="en-US" dirty="0"/>
          </a:p>
        </p:txBody>
      </p:sp>
      <p:sp>
        <p:nvSpPr>
          <p:cNvPr id="3" name="Content Placeholder 2">
            <a:extLst>
              <a:ext uri="{FF2B5EF4-FFF2-40B4-BE49-F238E27FC236}">
                <a16:creationId xmlns:a16="http://schemas.microsoft.com/office/drawing/2014/main" id="{2DB87800-A7A4-B14B-8B2D-242F2A7F0BF8}"/>
              </a:ext>
            </a:extLst>
          </p:cNvPr>
          <p:cNvSpPr>
            <a:spLocks noGrp="1"/>
          </p:cNvSpPr>
          <p:nvPr>
            <p:ph idx="1"/>
          </p:nvPr>
        </p:nvSpPr>
        <p:spPr/>
        <p:txBody>
          <a:bodyPr>
            <a:normAutofit/>
          </a:bodyPr>
          <a:lstStyle/>
          <a:p>
            <a:endParaRPr lang="en-US" sz="4000" dirty="0"/>
          </a:p>
          <a:p>
            <a:endParaRPr lang="en-US" sz="4000" dirty="0"/>
          </a:p>
        </p:txBody>
      </p:sp>
      <p:sp>
        <p:nvSpPr>
          <p:cNvPr id="4" name="TextBox 3">
            <a:extLst>
              <a:ext uri="{FF2B5EF4-FFF2-40B4-BE49-F238E27FC236}">
                <a16:creationId xmlns:a16="http://schemas.microsoft.com/office/drawing/2014/main" id="{09CCFC98-F614-DB4D-988E-843254584B69}"/>
              </a:ext>
            </a:extLst>
          </p:cNvPr>
          <p:cNvSpPr txBox="1"/>
          <p:nvPr/>
        </p:nvSpPr>
        <p:spPr>
          <a:xfrm>
            <a:off x="5897217" y="2888974"/>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2E186C1-DAB8-864B-9591-236B39A0BE2D}"/>
              </a:ext>
            </a:extLst>
          </p:cNvPr>
          <p:cNvPicPr>
            <a:picLocks noChangeAspect="1"/>
          </p:cNvPicPr>
          <p:nvPr/>
        </p:nvPicPr>
        <p:blipFill>
          <a:blip r:embed="rId3"/>
          <a:stretch>
            <a:fillRect/>
          </a:stretch>
        </p:blipFill>
        <p:spPr>
          <a:xfrm>
            <a:off x="3171563" y="1932631"/>
            <a:ext cx="5425200" cy="4730097"/>
          </a:xfrm>
          <a:prstGeom prst="rect">
            <a:avLst/>
          </a:prstGeom>
        </p:spPr>
      </p:pic>
      <p:sp>
        <p:nvSpPr>
          <p:cNvPr id="6" name="Rectangle 5">
            <a:extLst>
              <a:ext uri="{FF2B5EF4-FFF2-40B4-BE49-F238E27FC236}">
                <a16:creationId xmlns:a16="http://schemas.microsoft.com/office/drawing/2014/main" id="{5B23C2AA-D7D4-3942-9B9C-D2242C7A857E}"/>
              </a:ext>
            </a:extLst>
          </p:cNvPr>
          <p:cNvSpPr/>
          <p:nvPr/>
        </p:nvSpPr>
        <p:spPr>
          <a:xfrm>
            <a:off x="6312024" y="6581001"/>
            <a:ext cx="6096000" cy="276999"/>
          </a:xfrm>
          <a:prstGeom prst="rect">
            <a:avLst/>
          </a:prstGeom>
        </p:spPr>
        <p:txBody>
          <a:bodyPr>
            <a:spAutoFit/>
          </a:bodyPr>
          <a:lstStyle/>
          <a:p>
            <a:r>
              <a:rPr lang="en-US" sz="1200" dirty="0"/>
              <a:t>https://</a:t>
            </a:r>
            <a:r>
              <a:rPr lang="en-US" sz="1200" dirty="0" err="1"/>
              <a:t>idrc.ocadu.ca</a:t>
            </a:r>
            <a:r>
              <a:rPr lang="en-US" sz="1200" dirty="0"/>
              <a:t>/resources/</a:t>
            </a:r>
            <a:r>
              <a:rPr lang="en-US" sz="1200" dirty="0" err="1"/>
              <a:t>idrc</a:t>
            </a:r>
            <a:r>
              <a:rPr lang="en-US" sz="1200" dirty="0"/>
              <a:t>-online/49-articles-and-papers/443-whatisinclusivedesign</a:t>
            </a:r>
          </a:p>
        </p:txBody>
      </p:sp>
    </p:spTree>
    <p:extLst>
      <p:ext uri="{BB962C8B-B14F-4D97-AF65-F5344CB8AC3E}">
        <p14:creationId xmlns:p14="http://schemas.microsoft.com/office/powerpoint/2010/main" val="32141951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{396F60A2-F6D4-384E-8C4B-97C215D699E7}tf10001061</Template>
  <TotalTime>1040</TotalTime>
  <Words>4251</Words>
  <Application>Microsoft Macintosh PowerPoint</Application>
  <PresentationFormat>Widescreen</PresentationFormat>
  <Paragraphs>213</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American Typewriter</vt:lpstr>
      <vt:lpstr>Arial</vt:lpstr>
      <vt:lpstr>Calibri</vt:lpstr>
      <vt:lpstr>Tw Cen MT</vt:lpstr>
      <vt:lpstr>Tw Cen MT Condensed</vt:lpstr>
      <vt:lpstr>Wingdings 3</vt:lpstr>
      <vt:lpstr>Integral</vt:lpstr>
      <vt:lpstr>Inclusive Design: Transforming Libraries</vt:lpstr>
      <vt:lpstr>Outline</vt:lpstr>
      <vt:lpstr>WHO AM I? WHO ARE YOU?</vt:lpstr>
      <vt:lpstr>WHO AM I?</vt:lpstr>
      <vt:lpstr>WHO ARE YOU?</vt:lpstr>
      <vt:lpstr>WHAT IS INCLUSIVE DESIGN?</vt:lpstr>
      <vt:lpstr>THE idrc’s definition</vt:lpstr>
      <vt:lpstr>1: Recognize diversity and uniqueness</vt:lpstr>
      <vt:lpstr>2: Inclusive process and tools</vt:lpstr>
      <vt:lpstr>3: Broader beneficial impact</vt:lpstr>
      <vt:lpstr>relative nature of DISABILITY &amp; accessibility</vt:lpstr>
      <vt:lpstr>HOW DO WE PRACTICE IT?</vt:lpstr>
      <vt:lpstr>PRACTiCing co-design</vt:lpstr>
      <vt:lpstr>Designing for ONE-size-fits-one</vt:lpstr>
      <vt:lpstr>Innovation from the edges</vt:lpstr>
      <vt:lpstr>Manifestations of inclusive design in libraries</vt:lpstr>
      <vt:lpstr>The Working together project</vt:lpstr>
      <vt:lpstr>Mukurtu</vt:lpstr>
      <vt:lpstr>Disability at Work: Libraries, Built to Exclude</vt:lpstr>
      <vt:lpstr>“A Model for Disciplined Empathy”</vt:lpstr>
      <vt:lpstr>Towards an inclusive design community in libraries</vt:lpstr>
      <vt:lpstr>Where to go next?</vt:lpstr>
      <vt:lpstr>Questions and feedback</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Design: Transforming Libraries</dc:title>
  <dc:creator>Harnum, Alan</dc:creator>
  <cp:lastModifiedBy>Harnum, Alan</cp:lastModifiedBy>
  <cp:revision>13</cp:revision>
  <cp:lastPrinted>2018-03-13T16:20:10Z</cp:lastPrinted>
  <dcterms:created xsi:type="dcterms:W3CDTF">2018-03-09T18:24:12Z</dcterms:created>
  <dcterms:modified xsi:type="dcterms:W3CDTF">2018-03-13T20:31:11Z</dcterms:modified>
</cp:coreProperties>
</file>