
<file path=[Content_Types].xml><?xml version="1.0" encoding="utf-8"?>
<Types xmlns="http://schemas.openxmlformats.org/package/2006/content-types">
  <Default Extension="bin" ContentType="application/vnd.openxmlformats-officedocument.presentationml.printerSettings"/>
  <Override PartName="/ppt/notesSlides/notesSlide24.xml" ContentType="application/vnd.openxmlformats-officedocument.presentationml.notesSlide+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notesSlides/notesSlide40.xml" ContentType="application/vnd.openxmlformats-officedocument.presentationml.notes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39.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notesSlides/notesSlide38.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notesSlides/notesSlide42.xml" ContentType="application/vnd.openxmlformats-officedocument.presentationml.notes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notesSlides/notesSlide41.xml" ContentType="application/vnd.openxmlformats-officedocument.presentationml.notesSlid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56" r:id="rId1"/>
  </p:sldMasterIdLst>
  <p:notesMasterIdLst>
    <p:notesMasterId r:id="rId45"/>
  </p:notesMasterIdLst>
  <p:sldIdLst>
    <p:sldId id="256" r:id="rId2"/>
    <p:sldId id="262" r:id="rId3"/>
    <p:sldId id="263" r:id="rId4"/>
    <p:sldId id="259" r:id="rId5"/>
    <p:sldId id="266" r:id="rId6"/>
    <p:sldId id="312" r:id="rId7"/>
    <p:sldId id="269" r:id="rId8"/>
    <p:sldId id="295" r:id="rId9"/>
    <p:sldId id="325" r:id="rId10"/>
    <p:sldId id="298" r:id="rId11"/>
    <p:sldId id="299" r:id="rId12"/>
    <p:sldId id="296" r:id="rId13"/>
    <p:sldId id="297" r:id="rId14"/>
    <p:sldId id="324" r:id="rId15"/>
    <p:sldId id="300" r:id="rId16"/>
    <p:sldId id="271" r:id="rId17"/>
    <p:sldId id="315" r:id="rId18"/>
    <p:sldId id="272" r:id="rId19"/>
    <p:sldId id="305" r:id="rId20"/>
    <p:sldId id="260" r:id="rId21"/>
    <p:sldId id="313" r:id="rId22"/>
    <p:sldId id="314" r:id="rId23"/>
    <p:sldId id="274" r:id="rId24"/>
    <p:sldId id="280" r:id="rId25"/>
    <p:sldId id="326" r:id="rId26"/>
    <p:sldId id="275" r:id="rId27"/>
    <p:sldId id="278" r:id="rId28"/>
    <p:sldId id="310" r:id="rId29"/>
    <p:sldId id="279" r:id="rId30"/>
    <p:sldId id="306" r:id="rId31"/>
    <p:sldId id="316" r:id="rId32"/>
    <p:sldId id="282" r:id="rId33"/>
    <p:sldId id="285" r:id="rId34"/>
    <p:sldId id="286" r:id="rId35"/>
    <p:sldId id="258" r:id="rId36"/>
    <p:sldId id="287" r:id="rId37"/>
    <p:sldId id="319" r:id="rId38"/>
    <p:sldId id="320" r:id="rId39"/>
    <p:sldId id="311" r:id="rId40"/>
    <p:sldId id="318" r:id="rId41"/>
    <p:sldId id="294" r:id="rId42"/>
    <p:sldId id="290" r:id="rId43"/>
    <p:sldId id="292"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0100"/>
    <a:srgbClr val="5400FF"/>
    <a:srgbClr val="00CA3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6733" autoAdjust="0"/>
  </p:normalViewPr>
  <p:slideViewPr>
    <p:cSldViewPr snapToGrid="0" snapToObjects="1">
      <p:cViewPr>
        <p:scale>
          <a:sx n="100" d="100"/>
          <a:sy n="100" d="100"/>
        </p:scale>
        <p:origin x="-1664" y="-6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D5367-187C-5548-9FEF-F0A030AF658F}" type="datetimeFigureOut">
              <a:rPr lang="en-US" smtClean="0"/>
              <a:pPr/>
              <a:t>6/17/11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BC84C-A8A4-A141-9F24-D7A620340D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en.wikipedia.org/wiki/User_centered_design"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confluence.media.berkeley.edu/confluence/display/WCT/Approval+form+user+testing" TargetMode="External"/><Relationship Id="rId4" Type="http://schemas.openxmlformats.org/officeDocument/2006/relationships/hyperlink" Target="http://confluence.media.berkeley.edu/confluence/display/WCT/User+testing+with+Richard,+6-9-08" TargetMode="External"/><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ie.com/articles/five_second_test/" TargetMode="External"/><Relationship Id="rId4" Type="http://schemas.openxmlformats.org/officeDocument/2006/relationships/hyperlink" Target="http://www.uie.com/articles/inherent_value_testing/"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1E441-7831-7D40-9DCA-C62586DBD14E}" type="slidenum">
              <a:rPr lang="en-US"/>
              <a:pPr/>
              <a:t>10</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457200" y="4343400"/>
            <a:ext cx="5943600" cy="4114800"/>
          </a:xfrm>
        </p:spPr>
        <p:txBody>
          <a:bodyPr/>
          <a:lstStyle/>
          <a:p>
            <a:r>
              <a:rPr lang="en-US" sz="900" b="0" dirty="0" smtClean="0"/>
              <a:t>ALLISON</a:t>
            </a:r>
          </a:p>
          <a:p>
            <a:endParaRPr lang="en-US" sz="900" b="0" dirty="0" smtClean="0"/>
          </a:p>
          <a:p>
            <a:r>
              <a:rPr lang="en-US" sz="1200" kern="1200" dirty="0" smtClean="0">
                <a:solidFill>
                  <a:schemeClr val="tx1"/>
                </a:solidFill>
                <a:latin typeface="+mn-lt"/>
                <a:ea typeface="+mn-ea"/>
                <a:cs typeface="+mn-cs"/>
              </a:rPr>
              <a:t>Heuristic evaluation is a method for finding usability problems in a user interface by reviewing it for compliance with a checklist of recognized usability principles called </a:t>
            </a:r>
            <a:r>
              <a:rPr lang="en-US" sz="1200" i="1" kern="1200" dirty="0" smtClean="0">
                <a:solidFill>
                  <a:schemeClr val="tx1"/>
                </a:solidFill>
                <a:latin typeface="+mn-lt"/>
                <a:ea typeface="+mn-ea"/>
                <a:cs typeface="+mn-cs"/>
              </a:rPr>
              <a:t>heuristics. It is conventionally performed by a group of trained evaluators who individually evaluate a system and then combine their results to come up with a prioritized list of problems to be fixed. However, we believe that most anyone can use a heuristic checklist to spot usability problems.</a:t>
            </a:r>
          </a:p>
          <a:p>
            <a:r>
              <a:rPr lang="en-US" sz="900" b="1" dirty="0" smtClean="0"/>
              <a:t>Visibility </a:t>
            </a:r>
            <a:r>
              <a:rPr lang="en-US" sz="900" b="1" dirty="0"/>
              <a:t>of system status</a:t>
            </a:r>
            <a:r>
              <a:rPr lang="en-US" sz="900" dirty="0"/>
              <a:t> </a:t>
            </a:r>
          </a:p>
          <a:p>
            <a:pPr lvl="1"/>
            <a:r>
              <a:rPr lang="en-US" sz="900" dirty="0"/>
              <a:t>The system should always keep users informed about what is going on, through appropriate feedback within reasonable time. </a:t>
            </a:r>
          </a:p>
          <a:p>
            <a:r>
              <a:rPr lang="en-US" sz="900" b="1" dirty="0"/>
              <a:t>Match between system and the real world</a:t>
            </a:r>
            <a:r>
              <a:rPr lang="en-US" sz="900" dirty="0"/>
              <a:t> </a:t>
            </a:r>
          </a:p>
          <a:p>
            <a:pPr lvl="1"/>
            <a:r>
              <a:rPr lang="en-US" sz="900" dirty="0"/>
              <a:t>The system should speak the users' language, with words, phrases and concepts familiar to the user, rather than system-oriented terms. Follow real-world conventions, making information appear in a natural and logical order. </a:t>
            </a:r>
          </a:p>
          <a:p>
            <a:r>
              <a:rPr lang="en-US" sz="900" b="1" dirty="0"/>
              <a:t>User control and freedom</a:t>
            </a:r>
            <a:r>
              <a:rPr lang="en-US" sz="900" dirty="0"/>
              <a:t> </a:t>
            </a:r>
          </a:p>
          <a:p>
            <a:pPr lvl="1"/>
            <a:r>
              <a:rPr lang="en-US" sz="900" dirty="0"/>
              <a:t>Users often choose system functions by mistake and will need a clearly marked "emergency exit" to leave the unwanted state without having to go through an extended dialogue.</a:t>
            </a:r>
            <a:r>
              <a:rPr lang="en-US" sz="900" dirty="0" smtClean="0"/>
              <a:t> E.g.</a:t>
            </a:r>
            <a:r>
              <a:rPr lang="en-US" sz="900" baseline="0" dirty="0" smtClean="0"/>
              <a:t> s</a:t>
            </a:r>
            <a:r>
              <a:rPr lang="en-US" sz="900" dirty="0" smtClean="0"/>
              <a:t>upport </a:t>
            </a:r>
            <a:r>
              <a:rPr lang="en-US" sz="900" dirty="0"/>
              <a:t>undo</a:t>
            </a:r>
            <a:r>
              <a:rPr lang="en-US" sz="900" dirty="0" smtClean="0"/>
              <a:t> &amp; </a:t>
            </a:r>
            <a:r>
              <a:rPr lang="en-US" sz="900" dirty="0"/>
              <a:t>redo. </a:t>
            </a:r>
          </a:p>
          <a:p>
            <a:r>
              <a:rPr lang="en-US" sz="900" b="1" dirty="0"/>
              <a:t>Consistency and standards</a:t>
            </a:r>
            <a:r>
              <a:rPr lang="en-US" sz="900" dirty="0"/>
              <a:t> </a:t>
            </a:r>
          </a:p>
          <a:p>
            <a:pPr lvl="1"/>
            <a:r>
              <a:rPr lang="en-US" sz="900" dirty="0"/>
              <a:t>Users should not have to wonder whether different words, situations, or actions mean the same thing. Follow platform conventions. </a:t>
            </a:r>
          </a:p>
          <a:p>
            <a:r>
              <a:rPr lang="en-US" sz="900" b="1" dirty="0"/>
              <a:t>Error prevention</a:t>
            </a:r>
            <a:r>
              <a:rPr lang="en-US" sz="900" dirty="0"/>
              <a:t> </a:t>
            </a:r>
          </a:p>
          <a:p>
            <a:pPr lvl="1"/>
            <a:r>
              <a:rPr lang="en-US" sz="900" dirty="0"/>
              <a:t>Even better than good error messages is a careful design which prevents a problem from occurring in the first place. Either eliminate error-prone conditions or check for them and present users with a confirmation option before they commit to the action.</a:t>
            </a:r>
          </a:p>
          <a:p>
            <a:r>
              <a:rPr lang="en-US" sz="900" b="1" dirty="0"/>
              <a:t>Recognition rather than recall</a:t>
            </a:r>
            <a:r>
              <a:rPr lang="en-US" sz="900" dirty="0"/>
              <a:t> </a:t>
            </a:r>
          </a:p>
          <a:p>
            <a:pPr lvl="1"/>
            <a:r>
              <a:rPr lang="en-US" sz="900" dirty="0"/>
              <a:t>Minimize the user's memory load by making objects, actions, and options visible. The user should not have to remember information from one part of the dialogue to another. Instructions for use of the system should be visible or easily retrievable whenever appropriate. </a:t>
            </a:r>
            <a:endParaRPr lang="en-US" sz="900" dirty="0" smtClean="0"/>
          </a:p>
          <a:p>
            <a:r>
              <a:rPr lang="en-US" sz="1000" b="1" dirty="0" smtClean="0"/>
              <a:t>Aesthetic and minimalist design</a:t>
            </a:r>
            <a:r>
              <a:rPr lang="en-US" sz="1000" dirty="0" smtClean="0"/>
              <a:t> </a:t>
            </a:r>
          </a:p>
          <a:p>
            <a:pPr lvl="1"/>
            <a:r>
              <a:rPr lang="en-US" sz="1000" dirty="0" smtClean="0"/>
              <a:t>Interfaces should not contain information which is irrelevant or rarely needed. Every extra unit of information in an interface competes with the relevant units of information and diminishes their relative visibility. </a:t>
            </a:r>
          </a:p>
          <a:p>
            <a:r>
              <a:rPr lang="en-US" sz="900" b="1" dirty="0" smtClean="0"/>
              <a:t>Flexibility and efficiency of use</a:t>
            </a:r>
            <a:r>
              <a:rPr lang="en-US" sz="900" dirty="0" smtClean="0"/>
              <a:t> </a:t>
            </a:r>
          </a:p>
          <a:p>
            <a:pPr lvl="1"/>
            <a:r>
              <a:rPr lang="en-US" sz="900" dirty="0" smtClean="0"/>
              <a:t>Shortcuts - Accelerators -- unseen by the novice user -- may often speed up the interaction for the expert user such that the system can cater to both inexperienced and experienced users. Allow users to tailor frequent actions. </a:t>
            </a:r>
          </a:p>
          <a:p>
            <a:r>
              <a:rPr lang="en-US" sz="1000" b="1" dirty="0" smtClean="0"/>
              <a:t>Help users recognize, diagnose, and recover from errors</a:t>
            </a:r>
            <a:r>
              <a:rPr lang="en-US" sz="1000" dirty="0" smtClean="0"/>
              <a:t> </a:t>
            </a:r>
          </a:p>
          <a:p>
            <a:pPr lvl="1"/>
            <a:r>
              <a:rPr lang="en-US" sz="1000" dirty="0" smtClean="0"/>
              <a:t>Error messages should be expressed in plain language (no codes), precisely indicate the problem, and constructively suggest a solution. </a:t>
            </a:r>
          </a:p>
          <a:p>
            <a:r>
              <a:rPr lang="en-US" sz="1000" b="1" dirty="0" smtClean="0"/>
              <a:t>Help and documentation</a:t>
            </a:r>
            <a:r>
              <a:rPr lang="en-US" sz="1000" dirty="0" smtClean="0"/>
              <a:t> </a:t>
            </a:r>
          </a:p>
          <a:p>
            <a:pPr lvl="1"/>
            <a:r>
              <a:rPr lang="en-US" sz="1000" dirty="0" smtClean="0"/>
              <a:t>Even though it is better if the system can be used without documentation, it may be necessary to provide help and documentation. Any such information should be easy to search, focused on the user's task, list concrete steps to be carried out, and not be too large.</a:t>
            </a:r>
          </a:p>
          <a:p>
            <a:pPr lvl="1"/>
            <a:endParaRPr lang="en-US" sz="9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9F7E8-51FA-984E-83E3-984EBD9F246C}" type="slidenum">
              <a:rPr lang="en-US"/>
              <a:pPr/>
              <a:t>11</a:t>
            </a:fld>
            <a:endParaRPr lang="en-US"/>
          </a:p>
        </p:txBody>
      </p:sp>
      <p:sp>
        <p:nvSpPr>
          <p:cNvPr id="67586" name="Rectangle 1026"/>
          <p:cNvSpPr>
            <a:spLocks noGrp="1" noRot="1" noChangeAspect="1" noChangeArrowheads="1" noTextEdit="1"/>
          </p:cNvSpPr>
          <p:nvPr>
            <p:ph type="sldImg"/>
          </p:nvPr>
        </p:nvSpPr>
        <p:spPr>
          <a:ln/>
        </p:spPr>
      </p:sp>
      <p:sp>
        <p:nvSpPr>
          <p:cNvPr id="67587" name="Rectangle 1027"/>
          <p:cNvSpPr>
            <a:spLocks noGrp="1" noChangeArrowheads="1"/>
          </p:cNvSpPr>
          <p:nvPr>
            <p:ph type="body" idx="1"/>
          </p:nvPr>
        </p:nvSpPr>
        <p:spPr/>
        <p:txBody>
          <a:bodyPr/>
          <a:lstStyle/>
          <a:p>
            <a:pPr marL="0" lvl="1"/>
            <a:r>
              <a:rPr lang="en-US" sz="1000" b="0" dirty="0" smtClean="0"/>
              <a:t>ALLISON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ALLISON</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ALLISON</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ALLISON</a:t>
            </a:r>
          </a:p>
          <a:p>
            <a:endParaRPr lang="en-US" dirty="0" smtClean="0"/>
          </a:p>
          <a:p>
            <a:r>
              <a:rPr lang="en-US" dirty="0" smtClean="0"/>
              <a:t>You can</a:t>
            </a:r>
            <a:r>
              <a:rPr lang="en-US" baseline="0" dirty="0" smtClean="0"/>
              <a:t> download JAWS for free and use it for 40 minutes at a time. Re-booting your computer resets that clock.</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ALLISON</a:t>
            </a:r>
          </a:p>
          <a:p>
            <a:endParaRPr lang="en-US" dirty="0" smtClean="0"/>
          </a:p>
          <a:p>
            <a:r>
              <a:rPr lang="en-US" dirty="0" smtClean="0"/>
              <a:t>Accessibility markup review:</a:t>
            </a:r>
            <a:r>
              <a:rPr lang="en-US" baseline="0" dirty="0" smtClean="0"/>
              <a:t> </a:t>
            </a:r>
          </a:p>
          <a:p>
            <a:pPr>
              <a:buFontTx/>
              <a:buChar char="•"/>
            </a:pPr>
            <a:r>
              <a:rPr lang="en-US" sz="1200" kern="1200" dirty="0" smtClean="0">
                <a:solidFill>
                  <a:schemeClr val="tx1"/>
                </a:solidFill>
                <a:latin typeface="+mn-lt"/>
                <a:ea typeface="+mn-ea"/>
                <a:cs typeface="+mn-cs"/>
              </a:rPr>
              <a:t> Is content separated from presentation through CSS?</a:t>
            </a:r>
          </a:p>
          <a:p>
            <a:pPr>
              <a:buFontTx/>
              <a:buChar char="•"/>
            </a:pPr>
            <a:r>
              <a:rPr lang="en-US" sz="1200" kern="1200" dirty="0" smtClean="0">
                <a:solidFill>
                  <a:schemeClr val="tx1"/>
                </a:solidFill>
                <a:latin typeface="+mn-lt"/>
                <a:ea typeface="+mn-ea"/>
                <a:cs typeface="+mn-cs"/>
              </a:rPr>
              <a:t> Do pages have frames?</a:t>
            </a:r>
          </a:p>
          <a:p>
            <a:pPr>
              <a:buFontTx/>
              <a:buChar char="•"/>
            </a:pPr>
            <a:r>
              <a:rPr lang="en-US" sz="1200" kern="1200" dirty="0" smtClean="0">
                <a:solidFill>
                  <a:schemeClr val="tx1"/>
                </a:solidFill>
                <a:latin typeface="+mn-lt"/>
                <a:ea typeface="+mn-ea"/>
                <a:cs typeface="+mn-cs"/>
              </a:rPr>
              <a:t> Are headings hierarchical?</a:t>
            </a:r>
          </a:p>
          <a:p>
            <a:pPr>
              <a:buFontTx/>
              <a:buChar char="•"/>
            </a:pPr>
            <a:r>
              <a:rPr lang="en-US" sz="1200" kern="1200" dirty="0" smtClean="0">
                <a:solidFill>
                  <a:schemeClr val="tx1"/>
                </a:solidFill>
                <a:latin typeface="+mn-lt"/>
                <a:ea typeface="+mn-ea"/>
                <a:cs typeface="+mn-cs"/>
              </a:rPr>
              <a:t> Are tables properly structured?</a:t>
            </a:r>
          </a:p>
        </p:txBody>
      </p:sp>
      <p:sp>
        <p:nvSpPr>
          <p:cNvPr id="4" name="Slide Number Placeholder 3"/>
          <p:cNvSpPr>
            <a:spLocks noGrp="1"/>
          </p:cNvSpPr>
          <p:nvPr>
            <p:ph type="sldNum" sz="quarter" idx="10"/>
          </p:nvPr>
        </p:nvSpPr>
        <p:spPr/>
        <p:txBody>
          <a:bodyPr/>
          <a:lstStyle/>
          <a:p>
            <a:fld id="{F26BC84C-A8A4-A141-9F24-D7A620340DC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ALLISON</a:t>
            </a:r>
          </a:p>
          <a:p>
            <a:pPr>
              <a:buFontTx/>
              <a:buChar char="-"/>
            </a:pPr>
            <a:endParaRPr lang="en-US" dirty="0" smtClean="0"/>
          </a:p>
          <a:p>
            <a:pPr>
              <a:buFontTx/>
              <a:buChar char="-"/>
            </a:pPr>
            <a:r>
              <a:rPr lang="en-US" dirty="0" smtClean="0"/>
              <a:t> Formal (e.g. lab) vs. informal (e.g. hallway testing) - it's usually a range between the two</a:t>
            </a:r>
          </a:p>
          <a:p>
            <a:pPr>
              <a:buFontTx/>
              <a:buChar char="-"/>
            </a:pPr>
            <a:r>
              <a:rPr lang="en-US" baseline="0" dirty="0" smtClean="0"/>
              <a:t> Quantitative is when you take measurements, qualitative is when you make judgments based on your individual, often subjective analysis</a:t>
            </a:r>
            <a:endParaRPr lang="en-US" dirty="0" smtClean="0"/>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 Formative (e.g. to help you make initial design decisions) vs. summative (to identify usability issues that would prevent users from completing tasks or to develop a benchmark for the efficiency of a site)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Formal is often summative (e.g. # of clicks, understanding how site is used via eye tracking), informal is often formative</a:t>
            </a: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2400" dirty="0" smtClean="0"/>
              <a:t>ALLISON</a:t>
            </a:r>
          </a:p>
          <a:p>
            <a:pPr>
              <a:lnSpc>
                <a:spcPct val="90000"/>
              </a:lnSpc>
            </a:pPr>
            <a:endParaRPr lang="en-US" sz="2400" dirty="0" smtClean="0"/>
          </a:p>
          <a:p>
            <a:pPr>
              <a:lnSpc>
                <a:spcPct val="90000"/>
              </a:lnSpc>
            </a:pPr>
            <a:r>
              <a:rPr lang="en-US" sz="2400" dirty="0" smtClean="0"/>
              <a:t>Can</a:t>
            </a:r>
            <a:r>
              <a:rPr lang="en-US" sz="2400" baseline="0" dirty="0" smtClean="0"/>
              <a:t> g</a:t>
            </a:r>
            <a:r>
              <a:rPr lang="en-US" sz="2400" dirty="0" smtClean="0"/>
              <a:t>ather data via:</a:t>
            </a:r>
          </a:p>
          <a:p>
            <a:pPr>
              <a:lnSpc>
                <a:spcPct val="90000"/>
              </a:lnSpc>
              <a:buFontTx/>
              <a:buChar char="•"/>
            </a:pPr>
            <a:r>
              <a:rPr lang="en-US" sz="2000" dirty="0" smtClean="0"/>
              <a:t>Think aloud protocol</a:t>
            </a:r>
          </a:p>
          <a:p>
            <a:pPr>
              <a:lnSpc>
                <a:spcPct val="90000"/>
              </a:lnSpc>
              <a:buFontTx/>
              <a:buChar char="•"/>
            </a:pPr>
            <a:r>
              <a:rPr lang="en-US" sz="2000" baseline="0" dirty="0" smtClean="0"/>
              <a:t> </a:t>
            </a:r>
            <a:r>
              <a:rPr lang="en-US" sz="2000" dirty="0" smtClean="0"/>
              <a:t>Note-taking</a:t>
            </a:r>
          </a:p>
          <a:p>
            <a:pPr>
              <a:lnSpc>
                <a:spcPct val="90000"/>
              </a:lnSpc>
              <a:buFontTx/>
              <a:buChar char="•"/>
            </a:pPr>
            <a:r>
              <a:rPr lang="en-US" sz="2000" baseline="0" dirty="0" smtClean="0"/>
              <a:t> </a:t>
            </a:r>
            <a:r>
              <a:rPr lang="en-US" sz="2000" dirty="0" smtClean="0"/>
              <a:t>Eye-tracking</a:t>
            </a:r>
          </a:p>
          <a:p>
            <a:pPr>
              <a:lnSpc>
                <a:spcPct val="90000"/>
              </a:lnSpc>
              <a:buFontTx/>
              <a:buNone/>
            </a:pPr>
            <a:r>
              <a:rPr lang="en-US" sz="2000" dirty="0" smtClean="0"/>
              <a:t>*</a:t>
            </a:r>
            <a:r>
              <a:rPr lang="en-US" sz="2000" baseline="0" dirty="0" smtClean="0"/>
              <a:t> Timing task completion</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ALLISON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70433-EB39-5843-B440-CDA784BFF547}" type="slidenum">
              <a:rPr lang="en-US"/>
              <a:pPr/>
              <a:t>19</a:t>
            </a:fld>
            <a:endParaRPr lang="en-US"/>
          </a:p>
        </p:txBody>
      </p:sp>
      <p:sp>
        <p:nvSpPr>
          <p:cNvPr id="82946" name="Rectangle 1026"/>
          <p:cNvSpPr>
            <a:spLocks noGrp="1" noRot="1" noChangeAspect="1" noChangeArrowheads="1" noTextEdit="1"/>
          </p:cNvSpPr>
          <p:nvPr>
            <p:ph type="sldImg"/>
          </p:nvPr>
        </p:nvSpPr>
        <p:spPr>
          <a:ln/>
        </p:spPr>
      </p:sp>
      <p:sp>
        <p:nvSpPr>
          <p:cNvPr id="82947" name="Rectangle 1027"/>
          <p:cNvSpPr>
            <a:spLocks noGrp="1" noChangeArrowheads="1"/>
          </p:cNvSpPr>
          <p:nvPr>
            <p:ph type="body" idx="1"/>
          </p:nvPr>
        </p:nvSpPr>
        <p:spPr/>
        <p:txBody>
          <a:bodyPr/>
          <a:lstStyle/>
          <a:p>
            <a:r>
              <a:rPr lang="en-US" dirty="0" smtClean="0"/>
              <a:t>ALLISON</a:t>
            </a:r>
          </a:p>
          <a:p>
            <a:endParaRPr lang="en-US" dirty="0" smtClean="0"/>
          </a:p>
          <a:p>
            <a:r>
              <a:rPr lang="en-US" dirty="0" smtClean="0"/>
              <a:t>Especially </a:t>
            </a:r>
            <a:r>
              <a:rPr lang="en-US" dirty="0"/>
              <a:t>in paper prototype stage, iterations can be very fast--less than a day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D9C12-C2E4-5E4D-BE74-BC77C687C3B3}" type="slidenum">
              <a:rPr lang="en-US"/>
              <a:pPr/>
              <a:t>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000" dirty="0" smtClean="0"/>
              <a:t>RACHEL</a:t>
            </a:r>
          </a:p>
          <a:p>
            <a:pPr marL="0" marR="0" indent="0" algn="l" defTabSz="457200" rtl="0" eaLnBrk="1" fontAlgn="auto" latinLnBrk="0" hangingPunct="1">
              <a:lnSpc>
                <a:spcPct val="80000"/>
              </a:lnSpc>
              <a:spcBef>
                <a:spcPts val="0"/>
              </a:spcBef>
              <a:spcAft>
                <a:spcPts val="0"/>
              </a:spcAft>
              <a:buClrTx/>
              <a:buSzTx/>
              <a:buFontTx/>
              <a:buNone/>
              <a:tabLst/>
              <a:defRPr/>
            </a:pPr>
            <a:endParaRPr lang="en-US" sz="1000" dirty="0" smtClean="0"/>
          </a:p>
          <a:p>
            <a:pPr marL="0" marR="0" indent="0" algn="l" defTabSz="457200" rtl="0" eaLnBrk="1" fontAlgn="auto" latinLnBrk="0" hangingPunct="1">
              <a:lnSpc>
                <a:spcPct val="80000"/>
              </a:lnSpc>
              <a:spcBef>
                <a:spcPts val="0"/>
              </a:spcBef>
              <a:spcAft>
                <a:spcPts val="0"/>
              </a:spcAft>
              <a:buClrTx/>
              <a:buSzTx/>
              <a:buFontTx/>
              <a:buNone/>
              <a:tabLst/>
              <a:defRPr/>
            </a:pPr>
            <a:r>
              <a:rPr lang="en-US" sz="1000" dirty="0" smtClean="0"/>
              <a:t>* The goal of user-centered design is </a:t>
            </a:r>
            <a:r>
              <a:rPr lang="en-US" sz="1000" b="1" dirty="0" smtClean="0"/>
              <a:t>to make the user's interaction experience as simple and intuitive as possible.</a:t>
            </a:r>
          </a:p>
          <a:p>
            <a:pPr>
              <a:lnSpc>
                <a:spcPct val="80000"/>
              </a:lnSpc>
            </a:pPr>
            <a:r>
              <a:rPr lang="en-US" sz="1000" dirty="0" smtClean="0"/>
              <a:t>* User</a:t>
            </a:r>
            <a:r>
              <a:rPr lang="en-US" sz="1000" dirty="0"/>
              <a:t>-Centered Design (UCD) - a design philosophy and a process in which the needs, wants, and limitations of the end user of an interface or document are given extensive attention at each stage of the design process. Adapted from </a:t>
            </a:r>
            <a:r>
              <a:rPr lang="en-US" dirty="0">
                <a:solidFill>
                  <a:srgbClr val="143464"/>
                </a:solidFill>
                <a:latin typeface="Verdana" charset="0"/>
              </a:rPr>
              <a:t>Wikipedia, </a:t>
            </a:r>
            <a:r>
              <a:rPr lang="en-US" dirty="0">
                <a:solidFill>
                  <a:srgbClr val="143464"/>
                </a:solidFill>
                <a:latin typeface="Verdana" charset="0"/>
                <a:hlinkClick r:id="rId3"/>
              </a:rPr>
              <a:t>http://en.wikipedia.org/wiki/User_centered_design,</a:t>
            </a:r>
            <a:r>
              <a:rPr lang="en-US" dirty="0">
                <a:solidFill>
                  <a:srgbClr val="143464"/>
                </a:solidFill>
                <a:latin typeface="Verdana" charset="0"/>
              </a:rPr>
              <a:t> 11-7-07.</a:t>
            </a:r>
            <a:endParaRPr lang="en-US" dirty="0" smtClean="0">
              <a:solidFill>
                <a:srgbClr val="143464"/>
              </a:solidFill>
              <a:latin typeface="Verdana" charset="0"/>
            </a:endParaRPr>
          </a:p>
          <a:p>
            <a:pPr marL="0" marR="0" indent="0" algn="l" defTabSz="457200" rtl="0" eaLnBrk="1" fontAlgn="auto" latinLnBrk="0" hangingPunct="1">
              <a:lnSpc>
                <a:spcPct val="80000"/>
              </a:lnSpc>
              <a:spcBef>
                <a:spcPts val="0"/>
              </a:spcBef>
              <a:spcAft>
                <a:spcPts val="0"/>
              </a:spcAft>
              <a:buClrTx/>
              <a:buSzTx/>
              <a:buFontTx/>
              <a:buNone/>
              <a:tabLst/>
              <a:defRPr/>
            </a:pPr>
            <a:r>
              <a:rPr lang="en-US" sz="1000" b="1" dirty="0" smtClean="0">
                <a:solidFill>
                  <a:srgbClr val="6E7A48"/>
                </a:solidFill>
              </a:rPr>
              <a:t>* User-centered design</a:t>
            </a:r>
            <a:r>
              <a:rPr lang="en-US" sz="1000" dirty="0" smtClean="0"/>
              <a:t> is a </a:t>
            </a:r>
            <a:r>
              <a:rPr lang="en-US" sz="1000" dirty="0" smtClean="0">
                <a:solidFill>
                  <a:srgbClr val="6E7A48"/>
                </a:solidFill>
              </a:rPr>
              <a:t>product development</a:t>
            </a:r>
            <a:r>
              <a:rPr lang="en-US" sz="1000" b="1" dirty="0" smtClean="0">
                <a:latin typeface="Helvetica" charset="0"/>
              </a:rPr>
              <a:t> </a:t>
            </a:r>
            <a:r>
              <a:rPr lang="en-US" sz="1000" dirty="0" smtClean="0">
                <a:solidFill>
                  <a:srgbClr val="6E7A48"/>
                </a:solidFill>
              </a:rPr>
              <a:t>methodology</a:t>
            </a:r>
            <a:r>
              <a:rPr lang="en-US" sz="1000" dirty="0" smtClean="0">
                <a:latin typeface="Helvetica" charset="0"/>
              </a:rPr>
              <a:t> based on actual </a:t>
            </a:r>
            <a:r>
              <a:rPr lang="en-US" sz="1000" dirty="0" smtClean="0"/>
              <a:t>user </a:t>
            </a:r>
            <a:r>
              <a:rPr lang="en-US" sz="1000" dirty="0" smtClean="0">
                <a:solidFill>
                  <a:srgbClr val="6E7A48"/>
                </a:solidFill>
              </a:rPr>
              <a:t>needs, behaviors, abilities</a:t>
            </a:r>
            <a:r>
              <a:rPr lang="en-US" sz="1000" b="1" dirty="0" smtClean="0">
                <a:latin typeface="Helvetica" charset="0"/>
              </a:rPr>
              <a:t> </a:t>
            </a:r>
            <a:r>
              <a:rPr lang="en-US" sz="1000" dirty="0" smtClean="0">
                <a:latin typeface="Helvetica" charset="0"/>
              </a:rPr>
              <a:t>and</a:t>
            </a:r>
            <a:r>
              <a:rPr lang="en-US" sz="1000" b="1" dirty="0" smtClean="0">
                <a:latin typeface="Helvetica" charset="0"/>
              </a:rPr>
              <a:t> </a:t>
            </a:r>
            <a:r>
              <a:rPr lang="en-US" sz="1000" dirty="0" smtClean="0">
                <a:solidFill>
                  <a:srgbClr val="6E7A48"/>
                </a:solidFill>
              </a:rPr>
              <a:t>perceptions</a:t>
            </a:r>
            <a:r>
              <a:rPr lang="en-US" sz="1000" dirty="0" smtClean="0"/>
              <a:t>.</a:t>
            </a:r>
          </a:p>
          <a:p>
            <a:pPr>
              <a:lnSpc>
                <a:spcPct val="80000"/>
              </a:lnSpc>
            </a:pPr>
            <a:endParaRPr lang="en-CA"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EE025-53DF-7D4D-A6D2-A4A858804F29}" type="slidenum">
              <a:rPr lang="en-US"/>
              <a:pPr/>
              <a:t>20</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dirty="0" smtClean="0"/>
              <a:t>JUDY</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JUDY</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JUDY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Keep in mind that it may be necessary to define unique tasks for different Personas</a:t>
            </a:r>
            <a:r>
              <a:rPr lang="en-US" sz="1200" kern="1200" baseline="0" dirty="0" smtClean="0">
                <a:solidFill>
                  <a:schemeClr val="tx1"/>
                </a:solidFill>
                <a:latin typeface="+mn-lt"/>
                <a:ea typeface="+mn-ea"/>
                <a:cs typeface="+mn-cs"/>
              </a:rPr>
              <a:t> or roles (e.g. student, instructor)</a:t>
            </a:r>
            <a:endParaRPr lang="en-US" u="sng"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JUDY</a:t>
            </a:r>
          </a:p>
          <a:p>
            <a:endParaRPr lang="en-US" dirty="0" smtClean="0"/>
          </a:p>
          <a:p>
            <a:r>
              <a:rPr lang="en-US" dirty="0" smtClean="0"/>
              <a:t>Use date picker as an example:</a:t>
            </a:r>
            <a:br>
              <a:rPr lang="en-US" dirty="0" smtClean="0"/>
            </a:br>
            <a:r>
              <a:rPr lang="en-US" dirty="0" smtClean="0"/>
              <a:t>* </a:t>
            </a:r>
            <a:r>
              <a:rPr lang="en-US" sz="1200" kern="1200" dirty="0" smtClean="0">
                <a:solidFill>
                  <a:schemeClr val="tx1"/>
                </a:solidFill>
                <a:latin typeface="+mn-lt"/>
                <a:ea typeface="+mn-ea"/>
                <a:cs typeface="+mn-cs"/>
              </a:rPr>
              <a:t>Can users figure out how to close or move the date &amp; time pickers?</a:t>
            </a:r>
          </a:p>
          <a:p>
            <a:r>
              <a:rPr lang="en-US" sz="1200" kern="1200" dirty="0" smtClean="0">
                <a:solidFill>
                  <a:schemeClr val="tx1"/>
                </a:solidFill>
                <a:latin typeface="+mn-lt"/>
                <a:ea typeface="+mn-ea"/>
                <a:cs typeface="+mn-cs"/>
              </a:rPr>
              <a:t>* Do users understand the meaning of the colors on the date picker?</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JUDY</a:t>
            </a:r>
          </a:p>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JUDY</a:t>
            </a:r>
          </a:p>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RACHEL</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RACHEL</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RACHEL</a:t>
            </a:r>
          </a:p>
          <a:p>
            <a:endParaRPr lang="en-US" dirty="0" smtClean="0"/>
          </a:p>
          <a:p>
            <a:r>
              <a:rPr lang="en-US" dirty="0" smtClean="0"/>
              <a:t>Usually, it's enough to test with a handful of users and revise the design in the direction indicated by a qualitative analysis of their behavior.</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RACHEL</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EC230-B72A-5942-9D55-75050153C833}" type="slidenum">
              <a:rPr lang="en-US"/>
              <a:pPr/>
              <a:t>3</a:t>
            </a:fld>
            <a:endParaRPr lang="en-US"/>
          </a:p>
        </p:txBody>
      </p:sp>
      <p:sp>
        <p:nvSpPr>
          <p:cNvPr id="235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8084" tIns="44042" rIns="88084" bIns="44042">
            <a:prstTxWarp prst="textNoShape">
              <a:avLst/>
            </a:prstTxWarp>
          </a:bodyPr>
          <a:lstStyle/>
          <a:p>
            <a:r>
              <a:rPr lang="en-US" dirty="0" smtClean="0"/>
              <a:t>RACHEL</a:t>
            </a:r>
          </a:p>
          <a:p>
            <a:endParaRPr lang="en-US" dirty="0" smtClean="0"/>
          </a:p>
          <a:p>
            <a:r>
              <a:rPr lang="en-US" dirty="0" smtClean="0"/>
              <a:t>ALL </a:t>
            </a:r>
            <a:r>
              <a:rPr lang="en-US" dirty="0"/>
              <a:t>ABOUT PAYING ATTENTION TO THE NEEDS OF YOUR </a:t>
            </a:r>
            <a:r>
              <a:rPr lang="en-US" dirty="0" smtClean="0"/>
              <a:t>USERS</a:t>
            </a:r>
          </a:p>
          <a:p>
            <a:r>
              <a:rPr lang="en-US" dirty="0"/>
              <a:t>･HCI: the study of the interaction between a human and a computer</a:t>
            </a:r>
            <a:r>
              <a:rPr lang="en-US" dirty="0" smtClean="0"/>
              <a:t>.</a:t>
            </a:r>
          </a:p>
          <a:p>
            <a:r>
              <a:rPr lang="en-US" dirty="0"/>
              <a:t>･UCD: tries to optimize the user interface around how people can, want, or need to work, rather than forcing the users to change how they work to accommodate the system or function. (Wikipedia</a:t>
            </a:r>
            <a:r>
              <a:rPr lang="en-US" dirty="0" smtClean="0"/>
              <a:t>)</a:t>
            </a:r>
          </a:p>
          <a:p>
            <a:r>
              <a:rPr lang="en-US" dirty="0" err="1"/>
              <a:t>･User</a:t>
            </a:r>
            <a:r>
              <a:rPr lang="en-US" dirty="0"/>
              <a:t> Experience (</a:t>
            </a:r>
            <a:r>
              <a:rPr lang="en-US" dirty="0" err="1"/>
              <a:t>UX)･the</a:t>
            </a:r>
            <a:r>
              <a:rPr lang="en-US" dirty="0"/>
              <a:t> overall experience and satisfaction a user has when using a product or system.  More about this later</a:t>
            </a:r>
            <a:r>
              <a:rPr lang="en-US" dirty="0" smtClean="0"/>
              <a:t>.</a:t>
            </a:r>
          </a:p>
          <a:p>
            <a:r>
              <a:rPr lang="en-US" dirty="0" err="1"/>
              <a:t>･Usability</a:t>
            </a:r>
            <a:r>
              <a:rPr lang="en-US" dirty="0"/>
              <a:t>-The characteristic of being easy to use--something is easy to use to the extent that it effectively performs the task for which it is being used. (</a:t>
            </a:r>
            <a:r>
              <a:rPr lang="en-US" dirty="0">
                <a:solidFill>
                  <a:srgbClr val="537AAA"/>
                </a:solidFill>
                <a:hlinkClick r:id=""/>
              </a:rPr>
              <a:t>http://www.usabilityfirst.com/glossary/main.cgi?function=display_term&amp;term_id=18</a:t>
            </a:r>
            <a:endParaRPr lang="en-US" dirty="0">
              <a:solidFill>
                <a:srgbClr val="537AAA"/>
              </a:solidFill>
            </a:endParaRPr>
          </a:p>
          <a:p>
            <a:r>
              <a:rPr lang="en-US" dirty="0" err="1"/>
              <a:t>･Usability</a:t>
            </a:r>
            <a:r>
              <a:rPr lang="en-US" dirty="0"/>
              <a:t> testing a method used in user-centered design, but there are many other ways to gain input and feedback from users.</a:t>
            </a:r>
          </a:p>
          <a:p>
            <a:endParaRPr lang="en-US" dirty="0"/>
          </a:p>
          <a:p>
            <a:r>
              <a:rPr lang="en-US" dirty="0"/>
              <a:t>UCD and USABILITY TESTING are techniques used to increase usability.</a:t>
            </a:r>
          </a:p>
          <a:p>
            <a:endParaRPr lang="en-US" dirty="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B0FD6-6F98-DA4E-8D18-20FC5472D9B3}" type="slidenum">
              <a:rPr lang="en-US"/>
              <a:pPr/>
              <a:t>30</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dirty="0" smtClean="0"/>
              <a:t>ALLISON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ALLISON</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ALLISON</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ALLISON</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ALLISON</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156DB-87C4-7D49-9E51-567B7DDB069D}" type="slidenum">
              <a:rPr lang="en-US"/>
              <a:pPr/>
              <a:t>35</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dirty="0" smtClean="0"/>
              <a:t>RACHEL</a:t>
            </a:r>
          </a:p>
          <a:p>
            <a:endParaRPr lang="en-US" dirty="0" smtClean="0"/>
          </a:p>
          <a:p>
            <a:pPr>
              <a:buFontTx/>
              <a:buChar char="-"/>
            </a:pPr>
            <a:r>
              <a:rPr lang="en-US" dirty="0"/>
              <a:t>Scenarios take prototyping to the extreme by reducing both the level of functionality and the number of features. By reducing the part of interface being considered to the minimum, a scenario can be very cheap to design and implement, but it is only able to simulate the user interface as long as a test user follows a previously planned path. </a:t>
            </a:r>
          </a:p>
          <a:p>
            <a:pPr>
              <a:buFontTx/>
              <a:buChar char="-"/>
            </a:pPr>
            <a:r>
              <a:rPr lang="en-US" dirty="0"/>
              <a:t>Besides reducing the number of subjects, another major difference between simplified and traditional thinking aloud is that data analysis can be done on the basis of the notes taken by the experimenter instead of by videotapes.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RACHEL</a:t>
            </a:r>
          </a:p>
          <a:p>
            <a:endParaRPr lang="en-US" dirty="0" smtClean="0"/>
          </a:p>
          <a:p>
            <a:r>
              <a:rPr lang="en-US" dirty="0" smtClean="0"/>
              <a:t>Other</a:t>
            </a:r>
            <a:r>
              <a:rPr lang="en-US" baseline="0" dirty="0" smtClean="0"/>
              <a:t> e</a:t>
            </a:r>
            <a:r>
              <a:rPr lang="en-US" dirty="0" smtClean="0"/>
              <a:t>xamples:</a:t>
            </a:r>
          </a:p>
          <a:p>
            <a:pPr marL="889000"/>
            <a:r>
              <a:rPr lang="en-US" dirty="0" smtClean="0"/>
              <a:t>IS&amp;T Staff Site</a:t>
            </a:r>
          </a:p>
          <a:p>
            <a:pPr marL="889000"/>
            <a:r>
              <a:rPr lang="en-US" dirty="0" smtClean="0"/>
              <a:t>UC Berkeley Calendar Network</a:t>
            </a:r>
          </a:p>
          <a:p>
            <a:pPr marL="889000"/>
            <a:r>
              <a:rPr lang="en-US" dirty="0" smtClean="0"/>
              <a:t>Fluid Components</a:t>
            </a:r>
          </a:p>
          <a:p>
            <a:pPr marL="889000"/>
            <a:r>
              <a:rPr lang="en-US" dirty="0" err="1" smtClean="0"/>
              <a:t>Webcast.berkeley</a:t>
            </a:r>
            <a:r>
              <a:rPr lang="en-US" dirty="0" smtClean="0"/>
              <a:t> Approval </a:t>
            </a:r>
            <a:br>
              <a:rPr lang="en-US" dirty="0" smtClean="0"/>
            </a:br>
            <a:r>
              <a:rPr lang="en-US" sz="1200" u="sng" dirty="0" smtClean="0">
                <a:latin typeface="Helvetica" charset="0"/>
                <a:ea typeface="Helvetica" charset="0"/>
                <a:cs typeface="Helvetica" charset="0"/>
                <a:sym typeface="Helvetica" charset="0"/>
                <a:hlinkClick r:id="rId3"/>
              </a:rPr>
              <a:t>http://confluence.media.berkeley.edu/confluence/display/WCT/Approval+form+user+testing</a:t>
            </a:r>
            <a:endParaRPr lang="en-US" sz="1200" dirty="0" smtClean="0">
              <a:latin typeface="Helvetica" charset="0"/>
              <a:sym typeface="Helvetica" charset="0"/>
            </a:endParaRPr>
          </a:p>
          <a:p>
            <a:pPr marL="889000"/>
            <a:r>
              <a:rPr lang="en-US" dirty="0" err="1" smtClean="0"/>
              <a:t>Webcast.berkeley</a:t>
            </a:r>
            <a:r>
              <a:rPr lang="en-US" dirty="0" smtClean="0"/>
              <a:t> Admin app</a:t>
            </a:r>
            <a:br>
              <a:rPr lang="en-US" dirty="0" smtClean="0"/>
            </a:br>
            <a:r>
              <a:rPr lang="en-US" sz="1200" u="sng" dirty="0" smtClean="0">
                <a:latin typeface="Helvetica" charset="0"/>
                <a:ea typeface="Helvetica" charset="0"/>
                <a:cs typeface="Helvetica" charset="0"/>
                <a:sym typeface="Helvetica" charset="0"/>
                <a:hlinkClick r:id="rId4"/>
              </a:rPr>
              <a:t>http://confluence.media.berkeley.edu/confluence/display/WCT/User+testing+with+Richard%2C+6-9-08</a:t>
            </a:r>
            <a:endParaRPr lang="en-US" dirty="0" smtClean="0"/>
          </a:p>
          <a:p>
            <a:pPr marL="889000"/>
            <a:r>
              <a:rPr lang="en-US" dirty="0" smtClean="0"/>
              <a:t>bSpace Skin  </a:t>
            </a:r>
            <a:br>
              <a:rPr lang="en-US" dirty="0" smtClean="0"/>
            </a:br>
            <a:r>
              <a:rPr lang="en-US" sz="1200" dirty="0" err="1" smtClean="0">
                <a:latin typeface="Helvetica" charset="0"/>
                <a:ea typeface="Helvetica" charset="0"/>
                <a:cs typeface="Helvetica" charset="0"/>
                <a:sym typeface="Helvetica" charset="0"/>
              </a:rPr>
              <a:t>http://confluence.media.berkeley.edu/confluence/pages/viewpage.action?pageId</a:t>
            </a:r>
            <a:r>
              <a:rPr lang="en-US" sz="1200" dirty="0" smtClean="0">
                <a:latin typeface="Helvetica" charset="0"/>
                <a:ea typeface="Helvetica" charset="0"/>
                <a:cs typeface="Helvetica" charset="0"/>
                <a:sym typeface="Helvetica" charset="0"/>
              </a:rPr>
              <a:t>=4526</a:t>
            </a:r>
            <a:endParaRPr lang="en-US" sz="1200" dirty="0" smtClean="0">
              <a:latin typeface="Helvetica" charset="0"/>
              <a:sym typeface="Helvetica" charset="0"/>
            </a:endParaRPr>
          </a:p>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ALLISON</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JUDY</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RACHEL</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90665-E3CD-BC49-AC40-33A530A4D381}" type="slidenum">
              <a:rPr lang="en-US"/>
              <a:pPr/>
              <a:t>4</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dirty="0" smtClean="0"/>
              <a:t>RACHEL</a:t>
            </a:r>
          </a:p>
          <a:p>
            <a:endParaRPr lang="en-US" dirty="0" smtClean="0"/>
          </a:p>
          <a:p>
            <a:r>
              <a:rPr lang="en-US" dirty="0" smtClean="0"/>
              <a:t>Fewer </a:t>
            </a:r>
            <a:r>
              <a:rPr lang="en-US" dirty="0"/>
              <a:t>lawsuits--ADA, etc</a:t>
            </a:r>
            <a:r>
              <a:rPr lang="en-US" dirty="0" smtClean="0"/>
              <a:t>.</a:t>
            </a:r>
          </a:p>
          <a:p>
            <a:r>
              <a:rPr lang="en-US" dirty="0"/>
              <a:t>Better design=better</a:t>
            </a:r>
            <a:r>
              <a:rPr lang="en-US" dirty="0" smtClean="0"/>
              <a:t> usability &amp;</a:t>
            </a:r>
            <a:r>
              <a:rPr lang="en-US" baseline="0" dirty="0" smtClean="0"/>
              <a:t> </a:t>
            </a:r>
            <a:r>
              <a:rPr lang="en-US" dirty="0" smtClean="0"/>
              <a:t>maintainability</a:t>
            </a:r>
          </a:p>
          <a:p>
            <a:r>
              <a:rPr lang="en-US" i="1" dirty="0" err="1"/>
              <a:t>･Start</a:t>
            </a:r>
            <a:r>
              <a:rPr lang="en-US" i="1" dirty="0"/>
              <a:t> with a good design, know what your users need, don't waste time developing unnecessary features/fixing problems in the </a:t>
            </a:r>
            <a:r>
              <a:rPr lang="en-US" i="1" dirty="0" smtClean="0"/>
              <a:t>future</a:t>
            </a:r>
          </a:p>
          <a:p>
            <a:r>
              <a:rPr lang="en-US" i="1" dirty="0" err="1"/>
              <a:t>･if</a:t>
            </a:r>
            <a:r>
              <a:rPr lang="en-US" i="1" dirty="0"/>
              <a:t> a system is not usable or seems to be designed without regard for the needs of the users, users may:</a:t>
            </a:r>
          </a:p>
          <a:p>
            <a:r>
              <a:rPr lang="en-US" i="1" dirty="0"/>
              <a:t>	</a:t>
            </a:r>
            <a:r>
              <a:rPr lang="en-US" i="1" dirty="0" err="1"/>
              <a:t>･be</a:t>
            </a:r>
            <a:r>
              <a:rPr lang="en-US" i="1" dirty="0"/>
              <a:t> less productive</a:t>
            </a:r>
          </a:p>
          <a:p>
            <a:r>
              <a:rPr lang="en-US" i="1" dirty="0"/>
              <a:t>	</a:t>
            </a:r>
            <a:r>
              <a:rPr lang="en-US" i="1" dirty="0" err="1"/>
              <a:t>･be</a:t>
            </a:r>
            <a:r>
              <a:rPr lang="en-US" i="1" dirty="0"/>
              <a:t> less accurate (in terms of data entered)</a:t>
            </a:r>
          </a:p>
          <a:p>
            <a:r>
              <a:rPr lang="en-US" i="1" dirty="0"/>
              <a:t>	</a:t>
            </a:r>
            <a:r>
              <a:rPr lang="en-US" i="1" dirty="0" err="1"/>
              <a:t>･be</a:t>
            </a:r>
            <a:r>
              <a:rPr lang="en-US" i="1" dirty="0"/>
              <a:t> unhappy that they must use inefficient tools that make it more difficult for them to do their jobs</a:t>
            </a:r>
          </a:p>
          <a:p>
            <a:endParaRPr lang="en-US" dirty="0">
              <a:latin typeface="Verdana" charset="0"/>
            </a:endParaRPr>
          </a:p>
          <a:p>
            <a:endParaRPr lang="en-US" i="1"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RACHEL</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RACHEL</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804BD-AFCE-A047-9550-D9AFC9EC5E08}" type="slidenum">
              <a:rPr lang="en-US"/>
              <a:pPr/>
              <a:t>42</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smtClean="0"/>
              <a:t>RACHEL</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8EAE0-66F2-C24F-ADDB-3003054FD6E8}" type="slidenum">
              <a:rPr lang="en-US"/>
              <a:pPr/>
              <a:t>43</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smtClean="0"/>
              <a:t>RACHEL</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5983E-CE87-9949-87A9-59C572B7A2FF}" type="slidenum">
              <a:rPr lang="en-US"/>
              <a:pPr/>
              <a:t>5</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b="0" dirty="0" smtClean="0"/>
              <a:t>JUDY</a:t>
            </a:r>
          </a:p>
          <a:p>
            <a:endParaRPr lang="en-US" b="1" dirty="0" smtClean="0"/>
          </a:p>
          <a:p>
            <a:r>
              <a:rPr lang="en-US" b="1" dirty="0" smtClean="0"/>
              <a:t>Research: </a:t>
            </a:r>
            <a:r>
              <a:rPr lang="en-US" dirty="0" smtClean="0"/>
              <a:t>interviews, observations, user feedback (contextual inquiries)</a:t>
            </a:r>
          </a:p>
          <a:p>
            <a:r>
              <a:rPr lang="en-US" b="1" dirty="0" smtClean="0"/>
              <a:t>Modeling: </a:t>
            </a:r>
            <a:r>
              <a:rPr lang="en-US" b="0" dirty="0" smtClean="0"/>
              <a:t>personas, artifact</a:t>
            </a:r>
            <a:r>
              <a:rPr lang="en-US" b="0" baseline="0" dirty="0" smtClean="0"/>
              <a:t> models, cultural &amp; physical models, activity diagrams/workflow</a:t>
            </a:r>
          </a:p>
          <a:p>
            <a:r>
              <a:rPr lang="en-US" b="1" baseline="0" dirty="0" smtClean="0"/>
              <a:t>Requirements Definition: </a:t>
            </a:r>
            <a:r>
              <a:rPr lang="en-US" b="0" baseline="0" dirty="0" smtClean="0"/>
              <a:t>brainstorm, mental models, context scenarios, requirements list</a:t>
            </a:r>
          </a:p>
          <a:p>
            <a:r>
              <a:rPr lang="en-US" b="1" baseline="0" dirty="0" smtClean="0"/>
              <a:t>UI Framework Definition: </a:t>
            </a:r>
            <a:r>
              <a:rPr lang="en-US" b="0" baseline="0" dirty="0" smtClean="0"/>
              <a:t>define posture (how the user interacts with the application—how much of their attention it takes) and input methods, define data and functional elements, sketch interaction framework</a:t>
            </a:r>
          </a:p>
          <a:p>
            <a:r>
              <a:rPr lang="en-US" b="1" baseline="0" dirty="0" smtClean="0"/>
              <a:t>UI Design: </a:t>
            </a:r>
            <a:r>
              <a:rPr lang="en-US" b="0" baseline="0" dirty="0" smtClean="0"/>
              <a:t>wireframes, mockups, style guide</a:t>
            </a:r>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5983E-CE87-9949-87A9-59C572B7A2FF}" type="slidenum">
              <a:rPr lang="en-US"/>
              <a:pPr/>
              <a:t>6</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dirty="0" smtClean="0"/>
              <a:t>JUDY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b="0" dirty="0" smtClean="0"/>
              <a:t>JUDY</a:t>
            </a:r>
          </a:p>
          <a:p>
            <a:pPr marL="0" lvl="1"/>
            <a:endParaRPr lang="en-US" b="0" dirty="0" smtClean="0"/>
          </a:p>
          <a:p>
            <a:pPr marL="0" lvl="1"/>
            <a:r>
              <a:rPr lang="en-US" b="0" dirty="0" smtClean="0"/>
              <a:t>How</a:t>
            </a:r>
            <a:r>
              <a:rPr lang="en-US" b="0" baseline="0" dirty="0" smtClean="0"/>
              <a:t> easy is it to use?</a:t>
            </a:r>
            <a:endParaRPr lang="en-US" b="1" dirty="0" smtClean="0"/>
          </a:p>
          <a:p>
            <a:pPr marL="0" lvl="1"/>
            <a:r>
              <a:rPr lang="en-US" b="1" dirty="0" err="1" smtClean="0"/>
              <a:t>Learnability</a:t>
            </a:r>
            <a:r>
              <a:rPr lang="en-US" b="1" dirty="0" smtClean="0"/>
              <a:t>: </a:t>
            </a:r>
            <a:r>
              <a:rPr lang="en-US" dirty="0" smtClean="0"/>
              <a:t>How easy is it for users to accomplish basic tasks the first time they encounter the design?</a:t>
            </a:r>
          </a:p>
          <a:p>
            <a:pPr marL="0" lvl="1"/>
            <a:r>
              <a:rPr lang="en-US" b="1" dirty="0" smtClean="0"/>
              <a:t>Efficiency: </a:t>
            </a:r>
            <a:r>
              <a:rPr lang="en-US" dirty="0" smtClean="0"/>
              <a:t>Once users have learned the design, how quickly can they perform tasks?</a:t>
            </a:r>
          </a:p>
          <a:p>
            <a:pPr marL="0" lvl="1"/>
            <a:r>
              <a:rPr lang="en-US" b="1" dirty="0" err="1" smtClean="0"/>
              <a:t>Memorability</a:t>
            </a:r>
            <a:r>
              <a:rPr lang="en-US" b="1" dirty="0" smtClean="0"/>
              <a:t>: </a:t>
            </a:r>
            <a:r>
              <a:rPr lang="en-US" dirty="0" smtClean="0"/>
              <a:t>When users return to the design after a period of not using it, how easily can they reestablish proficiency?</a:t>
            </a:r>
          </a:p>
          <a:p>
            <a:pPr marL="0" lvl="1"/>
            <a:r>
              <a:rPr lang="en-US" b="1" dirty="0" smtClean="0"/>
              <a:t>Errors: </a:t>
            </a:r>
            <a:r>
              <a:rPr lang="en-US" dirty="0" smtClean="0"/>
              <a:t>How many errors do users make, how severe are these errors, and how easily can they recover from the errors?</a:t>
            </a:r>
          </a:p>
          <a:p>
            <a:pPr marL="0" lvl="1"/>
            <a:r>
              <a:rPr lang="en-US" b="1" dirty="0" smtClean="0"/>
              <a:t>Satisfaction: </a:t>
            </a:r>
            <a:r>
              <a:rPr lang="en-US" dirty="0" smtClean="0"/>
              <a:t>How pleasant is it to use the design?</a:t>
            </a:r>
          </a:p>
          <a:p>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sz="1200" b="0" kern="1200" dirty="0" smtClean="0">
                <a:solidFill>
                  <a:schemeClr val="tx1"/>
                </a:solidFill>
                <a:latin typeface="+mn-lt"/>
                <a:ea typeface="+mn-ea"/>
                <a:cs typeface="+mn-cs"/>
              </a:rPr>
              <a:t>JUDY</a:t>
            </a:r>
          </a:p>
          <a:p>
            <a:pPr>
              <a:buFontTx/>
              <a:buNone/>
            </a:pPr>
            <a:endParaRPr lang="en-US" sz="1200" b="0" kern="1200" dirty="0" smtClean="0">
              <a:solidFill>
                <a:schemeClr val="tx1"/>
              </a:solidFill>
              <a:latin typeface="+mn-lt"/>
              <a:ea typeface="+mn-ea"/>
              <a:cs typeface="+mn-cs"/>
            </a:endParaRPr>
          </a:p>
          <a:p>
            <a:pPr>
              <a:buFontTx/>
              <a:buNone/>
            </a:pP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Inspection: </a:t>
            </a:r>
            <a:r>
              <a:rPr lang="en-US" sz="1200" kern="1200" dirty="0" smtClean="0">
                <a:solidFill>
                  <a:schemeClr val="tx1"/>
                </a:solidFill>
                <a:latin typeface="+mn-lt"/>
                <a:ea typeface="+mn-ea"/>
                <a:cs typeface="+mn-cs"/>
              </a:rPr>
              <a:t>usability specialists -- and sometimes software developers, users and other professionals -- examine usability-related aspects of a user interface.</a:t>
            </a:r>
          </a:p>
          <a:p>
            <a:pPr marL="0" marR="0" indent="0" algn="l" defTabSz="457200" rtl="0" eaLnBrk="1" fontAlgn="auto" latinLnBrk="0" hangingPunct="1">
              <a:lnSpc>
                <a:spcPct val="100000"/>
              </a:lnSpc>
              <a:spcBef>
                <a:spcPts val="0"/>
              </a:spcBef>
              <a:spcAft>
                <a:spcPts val="0"/>
              </a:spcAft>
              <a:buClrTx/>
              <a:buSzTx/>
              <a:buFontTx/>
              <a:buChar char="-"/>
              <a:tabLst/>
              <a:defRPr/>
            </a:pPr>
            <a:r>
              <a:rPr lang="en-US" b="1" dirty="0" smtClean="0"/>
              <a:t> Testing: </a:t>
            </a:r>
            <a:r>
              <a:rPr lang="en-US" sz="1200" kern="1200" dirty="0" smtClean="0">
                <a:solidFill>
                  <a:schemeClr val="tx1"/>
                </a:solidFill>
                <a:latin typeface="+mn-lt"/>
                <a:ea typeface="+mn-ea"/>
                <a:cs typeface="+mn-cs"/>
              </a:rPr>
              <a:t>representative users work on typical tasks using the system (or the prototype) and the evaluators use the results to see how the user interface supports the users to do their tasks. </a:t>
            </a:r>
          </a:p>
          <a:p>
            <a:pPr>
              <a:buFontTx/>
              <a:buChar char="-"/>
            </a:pP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Inquiry: </a:t>
            </a:r>
            <a:r>
              <a:rPr lang="en-US" sz="1200" kern="1200" dirty="0" smtClean="0">
                <a:solidFill>
                  <a:schemeClr val="tx1"/>
                </a:solidFill>
                <a:latin typeface="+mn-lt"/>
                <a:ea typeface="+mn-ea"/>
                <a:cs typeface="+mn-cs"/>
              </a:rPr>
              <a:t>usability evaluators obtain information about users' likes, dislikes, needs, and understanding of the system by talking to them, observing them using the system in real work (not for the purpose of usability testing), or letting them answer questions verbally or in written form. </a:t>
            </a:r>
          </a:p>
          <a:p>
            <a:r>
              <a:rPr lang="en-US" sz="1200" kern="1200" dirty="0" smtClean="0">
                <a:solidFill>
                  <a:schemeClr val="tx1"/>
                </a:solidFill>
                <a:latin typeface="+mn-lt"/>
                <a:ea typeface="+mn-ea"/>
                <a:cs typeface="+mn-cs"/>
              </a:rPr>
              <a:t>From: http://</a:t>
            </a:r>
            <a:r>
              <a:rPr lang="en-US" sz="1200" kern="1200" dirty="0" err="1" smtClean="0">
                <a:solidFill>
                  <a:schemeClr val="tx1"/>
                </a:solidFill>
                <a:latin typeface="+mn-lt"/>
                <a:ea typeface="+mn-ea"/>
                <a:cs typeface="+mn-cs"/>
              </a:rPr>
              <a:t>www.usabilityhome.com</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few other types of</a:t>
            </a:r>
            <a:r>
              <a:rPr lang="en-US" sz="1200" kern="1200" baseline="0" dirty="0" smtClean="0">
                <a:solidFill>
                  <a:schemeClr val="tx1"/>
                </a:solidFill>
                <a:latin typeface="+mn-lt"/>
                <a:ea typeface="+mn-ea"/>
                <a:cs typeface="+mn-cs"/>
              </a:rPr>
              <a:t> testing: </a:t>
            </a:r>
          </a:p>
          <a:p>
            <a:r>
              <a:rPr lang="en-US" dirty="0" smtClean="0"/>
              <a:t>* 5 second page tests (</a:t>
            </a:r>
            <a:r>
              <a:rPr lang="en-US" u="sng" dirty="0" smtClean="0"/>
              <a:t>http://</a:t>
            </a:r>
            <a:r>
              <a:rPr lang="en-US" u="sng" dirty="0" err="1" smtClean="0"/>
              <a:t>www.uie.com/articles/five_second_test</a:t>
            </a:r>
            <a:r>
              <a:rPr lang="en-US" u="sng" dirty="0" smtClean="0"/>
              <a:t>/)</a:t>
            </a:r>
            <a:endParaRPr lang="en-US" dirty="0" smtClean="0"/>
          </a:p>
          <a:p>
            <a:r>
              <a:rPr lang="en-US" dirty="0" smtClean="0"/>
              <a:t>* Inherent value testing </a:t>
            </a:r>
            <a:r>
              <a:rPr lang="en-US" u="sng" dirty="0" smtClean="0">
                <a:hlinkClick r:id="rId3"/>
              </a:rPr>
              <a:t>(</a:t>
            </a:r>
            <a:r>
              <a:rPr lang="en-US" u="sng" dirty="0" smtClean="0">
                <a:hlinkClick r:id="rId4"/>
              </a:rPr>
              <a:t>http://www.uie.com/articles/inherent_value_testing/)</a:t>
            </a:r>
            <a:endParaRPr lang="en-US" u="sng" dirty="0" smtClean="0"/>
          </a:p>
          <a:p>
            <a:r>
              <a:rPr lang="en-US" dirty="0" smtClean="0"/>
              <a:t>* A/B testing</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6BC84C-A8A4-A141-9F24-D7A620340DC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JUDY/ALLISON</a:t>
            </a:r>
            <a:endParaRPr lang="en-US" dirty="0"/>
          </a:p>
        </p:txBody>
      </p:sp>
      <p:sp>
        <p:nvSpPr>
          <p:cNvPr id="4" name="Slide Number Placeholder 3"/>
          <p:cNvSpPr>
            <a:spLocks noGrp="1"/>
          </p:cNvSpPr>
          <p:nvPr>
            <p:ph type="sldNum" sz="quarter" idx="10"/>
          </p:nvPr>
        </p:nvSpPr>
        <p:spPr/>
        <p:txBody>
          <a:bodyPr/>
          <a:lstStyle/>
          <a:p>
            <a:fld id="{F26BC84C-A8A4-A141-9F24-D7A620340DC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3ADF370-33FC-B245-9B77-7909FD92A998}" type="datetimeFigureOut">
              <a:rPr lang="en-US" smtClean="0"/>
              <a:pPr/>
              <a:t>6/17/11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F85F5-FB5E-4F79-A561-97039C58DE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DF370-33FC-B245-9B77-7909FD92A998}" type="datetimeFigureOut">
              <a:rPr lang="en-US" smtClean="0"/>
              <a:pPr/>
              <a:t>6/17/11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62C82-8026-BE4F-856C-5E36AC6F6883}"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ADF370-33FC-B245-9B77-7909FD92A998}" type="datetimeFigureOut">
              <a:rPr lang="en-US" smtClean="0"/>
              <a:pPr/>
              <a:t>6/17/11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ADF370-33FC-B245-9B77-7909FD92A998}" type="datetimeFigureOut">
              <a:rPr lang="en-US" smtClean="0"/>
              <a:pPr/>
              <a:t>6/17/11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5438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048DB5E2-D3FE-6D4D-B80E-F1AF8808288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67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75D16914-795A-0144-A58C-4477F665A54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ADF370-33FC-B245-9B77-7909FD92A998}" type="datetimeFigureOut">
              <a:rPr lang="en-US" smtClean="0"/>
              <a:pPr/>
              <a:t>6/17/11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3ADF370-33FC-B245-9B77-7909FD92A998}" type="datetimeFigureOut">
              <a:rPr lang="en-US" smtClean="0"/>
              <a:pPr/>
              <a:t>6/17/11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2C82-8026-BE4F-856C-5E36AC6F6883}"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DF370-33FC-B245-9B77-7909FD92A998}" type="datetimeFigureOut">
              <a:rPr lang="en-US" smtClean="0"/>
              <a:pPr/>
              <a:t>6/17/11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ADF370-33FC-B245-9B77-7909FD92A998}" type="datetimeFigureOut">
              <a:rPr lang="en-US" smtClean="0"/>
              <a:pPr/>
              <a:t>6/17/11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ADF370-33FC-B245-9B77-7909FD92A998}" type="datetimeFigureOut">
              <a:rPr lang="en-US" smtClean="0"/>
              <a:pPr/>
              <a:t>6/17/11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ADF370-33FC-B245-9B77-7909FD92A998}" type="datetimeFigureOut">
              <a:rPr lang="en-US" smtClean="0"/>
              <a:pPr/>
              <a:t>6/17/11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DF370-33FC-B245-9B77-7909FD92A998}" type="datetimeFigureOut">
              <a:rPr lang="en-US" smtClean="0"/>
              <a:pPr/>
              <a:t>6/17/11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862C82-8026-BE4F-856C-5E36AC6F68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DF370-33FC-B245-9B77-7909FD92A998}" type="datetimeFigureOut">
              <a:rPr lang="en-US" smtClean="0"/>
              <a:pPr/>
              <a:t>6/17/11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A4845-A08A-4DF4-8D99-E2E7B6D41C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3ADF370-33FC-B245-9B77-7909FD92A998}" type="datetimeFigureOut">
              <a:rPr lang="en-US" smtClean="0"/>
              <a:pPr/>
              <a:t>6/17/11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E862C82-8026-BE4F-856C-5E36AC6F68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iki.fluidproject.org/display/fluid/Heuristic+Evalu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iki.fluidproject.org/display/fluid/Cognitive+Walkthrough"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iki.fluidproject.org/display/fluid/Simple+Accessibility+Review+Protoco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ave.webaim.org/" TargetMode="External"/><Relationship Id="rId4" Type="http://schemas.openxmlformats.org/officeDocument/2006/relationships/hyperlink" Target="http://accessify.com/tools-and-wizards/accessibility-tools/favelets/quick-page-test/" TargetMode="External"/><Relationship Id="rId5" Type="http://schemas.openxmlformats.org/officeDocument/2006/relationships/hyperlink" Target="http://www.w3.org/WAI/intro/wcag.php"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hyperlink" Target="http://wiki.fluidproject.org/display/fluid/Accessibility+Markup+Review" TargetMode="External"/><Relationship Id="rId5" Type="http://schemas.openxmlformats.org/officeDocument/2006/relationships/hyperlink" Target="http://wiki.fluidproject.org/display/fluid/UX+Walkthrough+Protocols+and+Checklists" TargetMode="External"/><Relationship Id="rId6" Type="http://schemas.openxmlformats.org/officeDocument/2006/relationships/hyperlink" Target="http://wiki.fluidproject.org/"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iki.fluidproject.org/display/fluid/User+Testing+Scenarios+and+Task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iki.fluidproject.org/display/fluid/User+Testing+Protocol" TargetMode="External"/><Relationship Id="rId4" Type="http://schemas.openxmlformats.org/officeDocument/2006/relationships/hyperlink" Target="http://wiki.fluidproject.org/display/fluid/User+Testing%23UserTesting-templates"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hyperlink" Target="http://24ways.org/2006/fast-and-simple-usability-testing" TargetMode="External"/><Relationship Id="rId4" Type="http://schemas.openxmlformats.org/officeDocument/2006/relationships/hyperlink" Target="http://www.userfocus.co.uk/articles/surrogates.html" TargetMode="External"/><Relationship Id="rId5" Type="http://schemas.openxmlformats.org/officeDocument/2006/relationships/hyperlink" Target="http://wiki.fluidproject.org/display/fluid/Selecting+and+Recruiting+User+Test+Participants"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wiki.fluidproject.org/display/fluid/Fluid+User+Testing"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hyperlink" Target="http://opencast.jira.com/wiki/display/MH/0.5+Admin+App+user+testing+--+RC+testing"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hyperlink" Target="http://www.adaptivepath.com/ideas/readinglist.php" TargetMode="External"/><Relationship Id="rId4" Type="http://schemas.openxmlformats.org/officeDocument/2006/relationships/hyperlink" Target="http://www.stcsig.org/usability/resources/bookshelf/index.html" TargetMode="External"/><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hyperlink" Target="http://wiki.fluidproject.org/display/fluid/User+Testing" TargetMode="External"/><Relationship Id="rId4" Type="http://schemas.openxmlformats.org/officeDocument/2006/relationships/hyperlink" Target="http://bspace.berkeley.edu" TargetMode="External"/><Relationship Id="rId5" Type="http://schemas.openxmlformats.org/officeDocument/2006/relationships/hyperlink" Target="http://www.useit.com/alertbox/process_maturity.html" TargetMode="Externa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iso.org/iso/catalogue_detail.htm?csnumber=1688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iki.fluidproject.org/display/fluid/User+Testing+Methods" TargetMode="Externa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iki.fluidproject.org/display/fluid/Design+Handbook"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651000"/>
            <a:ext cx="6498158" cy="2400299"/>
          </a:xfrm>
        </p:spPr>
        <p:txBody>
          <a:bodyPr>
            <a:normAutofit/>
          </a:bodyPr>
          <a:lstStyle/>
          <a:p>
            <a:r>
              <a:rPr lang="en-US" dirty="0" smtClean="0"/>
              <a:t>Usability Assessment: Making Software Work For Your Users!</a:t>
            </a:r>
            <a:endParaRPr lang="en-US" dirty="0"/>
          </a:p>
        </p:txBody>
      </p:sp>
      <p:sp>
        <p:nvSpPr>
          <p:cNvPr id="3" name="Subtitle 2"/>
          <p:cNvSpPr>
            <a:spLocks noGrp="1"/>
          </p:cNvSpPr>
          <p:nvPr>
            <p:ph type="subTitle" idx="1"/>
          </p:nvPr>
        </p:nvSpPr>
        <p:spPr>
          <a:xfrm>
            <a:off x="551736" y="4676110"/>
            <a:ext cx="8300163" cy="1752600"/>
          </a:xfrm>
        </p:spPr>
        <p:txBody>
          <a:bodyPr>
            <a:normAutofit/>
          </a:bodyPr>
          <a:lstStyle/>
          <a:p>
            <a:r>
              <a:rPr lang="en-US" sz="2000" dirty="0" smtClean="0">
                <a:solidFill>
                  <a:schemeClr val="tx1">
                    <a:lumMod val="85000"/>
                    <a:lumOff val="15000"/>
                  </a:schemeClr>
                </a:solidFill>
              </a:rPr>
              <a:t>Allison Bloodworth, User Experience Designer, ETS</a:t>
            </a:r>
          </a:p>
          <a:p>
            <a:r>
              <a:rPr lang="en-US" sz="2000" dirty="0" smtClean="0">
                <a:solidFill>
                  <a:schemeClr val="tx1">
                    <a:lumMod val="85000"/>
                    <a:lumOff val="15000"/>
                  </a:schemeClr>
                </a:solidFill>
              </a:rPr>
              <a:t>Rachel </a:t>
            </a:r>
            <a:r>
              <a:rPr lang="en-US" sz="2000" dirty="0" err="1" smtClean="0">
                <a:solidFill>
                  <a:schemeClr val="tx1">
                    <a:lumMod val="85000"/>
                    <a:lumOff val="15000"/>
                  </a:schemeClr>
                </a:solidFill>
              </a:rPr>
              <a:t>Hollowgrass</a:t>
            </a:r>
            <a:r>
              <a:rPr lang="en-US" sz="2000" dirty="0" smtClean="0">
                <a:solidFill>
                  <a:schemeClr val="tx1">
                    <a:lumMod val="85000"/>
                    <a:lumOff val="15000"/>
                  </a:schemeClr>
                </a:solidFill>
              </a:rPr>
              <a:t>, User Experience Architect, Student Systems</a:t>
            </a:r>
          </a:p>
          <a:p>
            <a:r>
              <a:rPr lang="en-US" sz="2000" dirty="0" smtClean="0">
                <a:solidFill>
                  <a:schemeClr val="tx1">
                    <a:lumMod val="85000"/>
                    <a:lumOff val="15000"/>
                  </a:schemeClr>
                </a:solidFill>
              </a:rPr>
              <a:t>Judy Stern, User Interaction Designer, ETS</a:t>
            </a:r>
          </a:p>
          <a:p>
            <a:r>
              <a:rPr lang="en-US" sz="2000" dirty="0" smtClean="0">
                <a:solidFill>
                  <a:schemeClr val="tx1">
                    <a:lumMod val="85000"/>
                    <a:lumOff val="15000"/>
                  </a:schemeClr>
                </a:solidFill>
              </a:rPr>
              <a:t>6/16/11</a:t>
            </a:r>
            <a:endParaRPr lang="en-US" sz="2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Heuristic </a:t>
            </a:r>
            <a:r>
              <a:rPr lang="en-US" dirty="0"/>
              <a:t>Evaluation</a:t>
            </a:r>
          </a:p>
        </p:txBody>
      </p:sp>
      <p:sp>
        <p:nvSpPr>
          <p:cNvPr id="64516" name="Text Box 4"/>
          <p:cNvSpPr txBox="1">
            <a:spLocks noChangeArrowheads="1"/>
          </p:cNvSpPr>
          <p:nvPr/>
        </p:nvSpPr>
        <p:spPr bwMode="auto">
          <a:xfrm>
            <a:off x="1941124" y="6311080"/>
            <a:ext cx="9144000" cy="304800"/>
          </a:xfrm>
          <a:prstGeom prst="rect">
            <a:avLst/>
          </a:prstGeom>
          <a:noFill/>
          <a:ln w="9525">
            <a:noFill/>
            <a:miter lim="800000"/>
            <a:headEnd/>
            <a:tailEnd/>
          </a:ln>
          <a:effectLst/>
        </p:spPr>
        <p:txBody>
          <a:bodyPr>
            <a:prstTxWarp prst="textNoShape">
              <a:avLst/>
            </a:prstTxWarp>
            <a:spAutoFit/>
          </a:bodyPr>
          <a:lstStyle/>
          <a:p>
            <a:r>
              <a:rPr lang="en-US" sz="1400" dirty="0">
                <a:solidFill>
                  <a:srgbClr val="143464"/>
                </a:solidFill>
              </a:rPr>
              <a:t>From </a:t>
            </a:r>
            <a:r>
              <a:rPr lang="en-US" sz="1400" dirty="0" err="1">
                <a:solidFill>
                  <a:srgbClr val="143464"/>
                </a:solidFill>
              </a:rPr>
              <a:t>Jakob</a:t>
            </a:r>
            <a:r>
              <a:rPr lang="en-US" sz="1400" dirty="0">
                <a:solidFill>
                  <a:srgbClr val="143464"/>
                </a:solidFill>
              </a:rPr>
              <a:t> Nielsen, “Ten Usability Heuristics,” </a:t>
            </a:r>
            <a:r>
              <a:rPr lang="en-US" sz="1400" dirty="0">
                <a:solidFill>
                  <a:srgbClr val="143464"/>
                </a:solidFill>
                <a:hlinkClick r:id=""/>
              </a:rPr>
              <a:t>http://www.useit.com/papers/heuristic/heuristic_list.html</a:t>
            </a:r>
            <a:r>
              <a:rPr lang="en-US" sz="1400" dirty="0">
                <a:solidFill>
                  <a:srgbClr val="143464"/>
                </a:solidFill>
              </a:rPr>
              <a:t> </a:t>
            </a:r>
          </a:p>
        </p:txBody>
      </p:sp>
      <p:sp>
        <p:nvSpPr>
          <p:cNvPr id="5" name="Content Placeholder 4"/>
          <p:cNvSpPr>
            <a:spLocks noGrp="1"/>
          </p:cNvSpPr>
          <p:nvPr>
            <p:ph idx="1"/>
          </p:nvPr>
        </p:nvSpPr>
        <p:spPr>
          <a:xfrm>
            <a:off x="549275" y="1663701"/>
            <a:ext cx="8042276" cy="4343400"/>
          </a:xfrm>
        </p:spPr>
        <p:txBody>
          <a:bodyPr>
            <a:normAutofit fontScale="92500" lnSpcReduction="10000"/>
          </a:bodyPr>
          <a:lstStyle/>
          <a:p>
            <a:pPr>
              <a:spcBef>
                <a:spcPts val="1000"/>
              </a:spcBef>
            </a:pPr>
            <a:r>
              <a:rPr lang="en-US" dirty="0" smtClean="0"/>
              <a:t>Visibility of system status</a:t>
            </a:r>
          </a:p>
          <a:p>
            <a:pPr>
              <a:spcBef>
                <a:spcPts val="1000"/>
              </a:spcBef>
            </a:pPr>
            <a:r>
              <a:rPr lang="en-US" dirty="0" smtClean="0"/>
              <a:t>Match between the system and the real world</a:t>
            </a:r>
          </a:p>
          <a:p>
            <a:pPr>
              <a:spcBef>
                <a:spcPts val="1000"/>
              </a:spcBef>
            </a:pPr>
            <a:r>
              <a:rPr lang="en-US" dirty="0" smtClean="0"/>
              <a:t>User control and freedom</a:t>
            </a:r>
          </a:p>
          <a:p>
            <a:pPr>
              <a:spcBef>
                <a:spcPts val="1000"/>
              </a:spcBef>
            </a:pPr>
            <a:r>
              <a:rPr lang="en-US" dirty="0" smtClean="0"/>
              <a:t>Consistency and standards</a:t>
            </a:r>
          </a:p>
          <a:p>
            <a:pPr>
              <a:spcBef>
                <a:spcPts val="1000"/>
              </a:spcBef>
            </a:pPr>
            <a:r>
              <a:rPr lang="en-US" dirty="0" smtClean="0"/>
              <a:t>Error prevention</a:t>
            </a:r>
          </a:p>
          <a:p>
            <a:pPr>
              <a:spcBef>
                <a:spcPts val="1000"/>
              </a:spcBef>
            </a:pPr>
            <a:r>
              <a:rPr lang="en-US" dirty="0" smtClean="0"/>
              <a:t>Recognition rather than recall</a:t>
            </a:r>
          </a:p>
          <a:p>
            <a:pPr>
              <a:spcBef>
                <a:spcPts val="1000"/>
              </a:spcBef>
            </a:pPr>
            <a:r>
              <a:rPr lang="en-US" dirty="0" smtClean="0"/>
              <a:t>Flexibility and efficiency of use</a:t>
            </a:r>
          </a:p>
          <a:p>
            <a:pPr>
              <a:spcBef>
                <a:spcPts val="1000"/>
              </a:spcBef>
            </a:pPr>
            <a:r>
              <a:rPr lang="en-US" dirty="0" smtClean="0"/>
              <a:t>Aesthetic and minimalist design</a:t>
            </a:r>
          </a:p>
          <a:p>
            <a:pPr>
              <a:spcBef>
                <a:spcPts val="1000"/>
              </a:spcBef>
            </a:pPr>
            <a:r>
              <a:rPr lang="en-US" dirty="0" smtClean="0"/>
              <a:t>Help users recognize, diagnose, and recover from errors</a:t>
            </a:r>
          </a:p>
          <a:p>
            <a:pPr>
              <a:spcBef>
                <a:spcPts val="1000"/>
              </a:spcBef>
            </a:pPr>
            <a:r>
              <a:rPr lang="en-US" dirty="0" smtClean="0"/>
              <a:t>Help and documentation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Heuristic Evaluation</a:t>
            </a:r>
          </a:p>
        </p:txBody>
      </p:sp>
      <p:sp>
        <p:nvSpPr>
          <p:cNvPr id="66563" name="Rectangle 3"/>
          <p:cNvSpPr>
            <a:spLocks noGrp="1" noChangeArrowheads="1"/>
          </p:cNvSpPr>
          <p:nvPr>
            <p:ph idx="1"/>
          </p:nvPr>
        </p:nvSpPr>
        <p:spPr/>
        <p:txBody>
          <a:bodyPr>
            <a:normAutofit/>
          </a:bodyPr>
          <a:lstStyle/>
          <a:p>
            <a:pPr>
              <a:lnSpc>
                <a:spcPct val="90000"/>
              </a:lnSpc>
            </a:pPr>
            <a:endParaRPr lang="en-US" dirty="0" smtClean="0"/>
          </a:p>
          <a:p>
            <a:pPr>
              <a:lnSpc>
                <a:spcPct val="90000"/>
              </a:lnSpc>
            </a:pPr>
            <a:r>
              <a:rPr lang="en-US" sz="2595" dirty="0" smtClean="0"/>
              <a:t>For more info:  </a:t>
            </a:r>
            <a:r>
              <a:rPr lang="en-US" sz="2595" dirty="0" smtClean="0">
                <a:hlinkClick r:id="rId3"/>
              </a:rPr>
              <a:t>http://wiki.fluidproject.org/display/fluid/Heuristic+Evaluation</a:t>
            </a:r>
            <a:endParaRPr lang="en-US" sz="2595" dirty="0" smtClean="0"/>
          </a:p>
          <a:p>
            <a:pPr>
              <a:lnSpc>
                <a:spcPct val="90000"/>
              </a:lnSpc>
              <a:buNone/>
            </a:pPr>
            <a:endParaRPr lang="en-US" sz="2595" dirty="0" smtClean="0"/>
          </a:p>
          <a:p>
            <a:pPr>
              <a:lnSpc>
                <a:spcPct val="90000"/>
              </a:lnSpc>
            </a:pPr>
            <a:r>
              <a:rPr lang="en-US" sz="2595" dirty="0" smtClean="0"/>
              <a:t>One </a:t>
            </a:r>
            <a:r>
              <a:rPr lang="en-US" sz="2595" dirty="0"/>
              <a:t>checklist: </a:t>
            </a:r>
            <a:r>
              <a:rPr lang="en-US" sz="2595" dirty="0">
                <a:hlinkClick r:id=""/>
              </a:rPr>
              <a:t>http://www.stcsig.org/usability/topics/articles/he-checklist.html</a:t>
            </a:r>
            <a:r>
              <a:rPr lang="en-US" sz="2595" dirty="0"/>
              <a:t> </a:t>
            </a:r>
          </a:p>
          <a:p>
            <a:pPr>
              <a:lnSpc>
                <a:spcPct val="90000"/>
              </a:lnSpc>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Cognitive Walkthrough</a:t>
            </a:r>
            <a:endParaRPr lang="en-US" dirty="0"/>
          </a:p>
        </p:txBody>
      </p:sp>
      <p:sp>
        <p:nvSpPr>
          <p:cNvPr id="3" name="Content Placeholder 2"/>
          <p:cNvSpPr>
            <a:spLocks noGrp="1"/>
          </p:cNvSpPr>
          <p:nvPr>
            <p:ph idx="1"/>
          </p:nvPr>
        </p:nvSpPr>
        <p:spPr>
          <a:xfrm>
            <a:off x="549275" y="1676401"/>
            <a:ext cx="8042276" cy="4343400"/>
          </a:xfrm>
        </p:spPr>
        <p:txBody>
          <a:bodyPr>
            <a:normAutofit fontScale="85000" lnSpcReduction="20000"/>
          </a:bodyPr>
          <a:lstStyle/>
          <a:p>
            <a:r>
              <a:rPr lang="en-US" sz="3027" i="1" dirty="0" smtClean="0"/>
              <a:t>A step-by-step exploration of a service or interface to see how well a particular type of user (usually represented by a persona) is able to accomplish a particular objective or set of objectives.</a:t>
            </a:r>
          </a:p>
          <a:p>
            <a:pPr lvl="1"/>
            <a:endParaRPr lang="en-US" i="1" dirty="0" smtClean="0"/>
          </a:p>
          <a:p>
            <a:pPr lvl="1"/>
            <a:r>
              <a:rPr lang="en-US" sz="2824" dirty="0" smtClean="0"/>
              <a:t>Step 1: Choose a User</a:t>
            </a:r>
          </a:p>
          <a:p>
            <a:pPr lvl="1"/>
            <a:r>
              <a:rPr lang="en-US" sz="2824" dirty="0" smtClean="0"/>
              <a:t>Step 2: Define the Goal &amp; Task</a:t>
            </a:r>
          </a:p>
          <a:p>
            <a:pPr lvl="1"/>
            <a:r>
              <a:rPr lang="en-US" sz="2824" dirty="0" smtClean="0"/>
              <a:t>Step 3: Perform the tasks</a:t>
            </a:r>
          </a:p>
          <a:p>
            <a:pPr lvl="1"/>
            <a:endParaRPr lang="en-US" dirty="0" smtClean="0"/>
          </a:p>
          <a:p>
            <a:r>
              <a:rPr lang="en-US" sz="2795" dirty="0" smtClean="0"/>
              <a:t>For more info: </a:t>
            </a:r>
            <a:r>
              <a:rPr lang="en-US" sz="2795" dirty="0" smtClean="0">
                <a:hlinkClick r:id="rId3"/>
              </a:rPr>
              <a:t>http://wiki.fluidproject.org/display/fluid/Cognitive+Walkthrough</a:t>
            </a:r>
            <a:endParaRPr lang="en-US" sz="2795" dirty="0" smtClean="0"/>
          </a:p>
          <a:p>
            <a:pPr lvl="1"/>
            <a:endParaRPr lang="en-US" dirty="0" smtClean="0"/>
          </a:p>
          <a:p>
            <a:pPr lvl="1"/>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Review</a:t>
            </a:r>
            <a:endParaRPr lang="en-US" dirty="0"/>
          </a:p>
        </p:txBody>
      </p:sp>
      <p:sp>
        <p:nvSpPr>
          <p:cNvPr id="3" name="Content Placeholder 2"/>
          <p:cNvSpPr>
            <a:spLocks noGrp="1"/>
          </p:cNvSpPr>
          <p:nvPr>
            <p:ph idx="1"/>
          </p:nvPr>
        </p:nvSpPr>
        <p:spPr>
          <a:xfrm>
            <a:off x="549275" y="1663701"/>
            <a:ext cx="8042276" cy="4343400"/>
          </a:xfrm>
        </p:spPr>
        <p:txBody>
          <a:bodyPr>
            <a:normAutofit fontScale="62500" lnSpcReduction="20000"/>
          </a:bodyPr>
          <a:lstStyle/>
          <a:p>
            <a:r>
              <a:rPr lang="en-US" sz="3613" dirty="0" smtClean="0"/>
              <a:t>Accessibility can be evaluated through simple heuristics, or using a more detailed approach with assistive technologies and specific platforms.</a:t>
            </a:r>
          </a:p>
          <a:p>
            <a:r>
              <a:rPr lang="en-US" sz="3613" dirty="0" smtClean="0"/>
              <a:t>Fluid’s Simple Accessibility Review Protocol</a:t>
            </a:r>
            <a:r>
              <a:rPr lang="en-US" sz="3613" baseline="30000" dirty="0" smtClean="0"/>
              <a:t>1</a:t>
            </a:r>
          </a:p>
          <a:p>
            <a:endParaRPr lang="en-US" baseline="30000" dirty="0" smtClean="0"/>
          </a:p>
          <a:p>
            <a:pPr lvl="1"/>
            <a:r>
              <a:rPr lang="en-US" sz="2857" b="1" dirty="0" smtClean="0"/>
              <a:t>Step 1: </a:t>
            </a:r>
            <a:r>
              <a:rPr lang="en-US" sz="2857" dirty="0" smtClean="0"/>
              <a:t>Assess the overall layout, structure and content of the page</a:t>
            </a:r>
          </a:p>
          <a:p>
            <a:pPr lvl="1"/>
            <a:r>
              <a:rPr lang="en-US" sz="2857" b="1" dirty="0" smtClean="0"/>
              <a:t>Step 2: </a:t>
            </a:r>
            <a:r>
              <a:rPr lang="en-US" sz="2857" dirty="0" smtClean="0"/>
              <a:t>Play around with the layout: enlarge the font size; change the size of the window (bigger and smaller); adjust your resolution</a:t>
            </a:r>
          </a:p>
          <a:p>
            <a:pPr lvl="1"/>
            <a:r>
              <a:rPr lang="en-US" sz="2857" b="1" dirty="0" smtClean="0"/>
              <a:t>Step 3: </a:t>
            </a:r>
            <a:r>
              <a:rPr lang="en-US" sz="2857" dirty="0" smtClean="0"/>
              <a:t>Use the Tab key to navigate through the entire page.</a:t>
            </a:r>
          </a:p>
          <a:p>
            <a:pPr lvl="1"/>
            <a:r>
              <a:rPr lang="en-US" sz="2857" b="1" dirty="0" smtClean="0"/>
              <a:t>Step 4: </a:t>
            </a:r>
            <a:r>
              <a:rPr lang="en-US" sz="2857" dirty="0" smtClean="0"/>
              <a:t>Use Internet Explorer or Firefox with Popup Alt Attributes Extension to check for alternative text for all images and title text for links.</a:t>
            </a:r>
          </a:p>
        </p:txBody>
      </p:sp>
      <p:sp>
        <p:nvSpPr>
          <p:cNvPr id="4" name="TextBox 3"/>
          <p:cNvSpPr txBox="1"/>
          <p:nvPr/>
        </p:nvSpPr>
        <p:spPr>
          <a:xfrm>
            <a:off x="983281" y="6175657"/>
            <a:ext cx="7141085" cy="584776"/>
          </a:xfrm>
          <a:prstGeom prst="rect">
            <a:avLst/>
          </a:prstGeom>
          <a:noFill/>
        </p:spPr>
        <p:txBody>
          <a:bodyPr wrap="none" rtlCol="0">
            <a:spAutoFit/>
          </a:bodyPr>
          <a:lstStyle/>
          <a:p>
            <a:r>
              <a:rPr lang="en-US" sz="1400" baseline="30000" dirty="0" smtClean="0"/>
              <a:t>1 </a:t>
            </a:r>
            <a:r>
              <a:rPr lang="en-US" sz="1400" dirty="0" smtClean="0">
                <a:hlinkClick r:id="rId3"/>
              </a:rPr>
              <a:t>http://wiki.fluidproject.org/display/fluid/Simple+Accessibility+Review+Protocol</a:t>
            </a:r>
            <a:endParaRPr lang="en-US" sz="14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Tools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Validator</a:t>
            </a:r>
            <a:r>
              <a:rPr lang="en-US" dirty="0" smtClean="0"/>
              <a:t>: WAVE by </a:t>
            </a:r>
            <a:r>
              <a:rPr lang="en-US" dirty="0" err="1" smtClean="0"/>
              <a:t>WebAim</a:t>
            </a:r>
            <a:r>
              <a:rPr lang="en-US" dirty="0" smtClean="0"/>
              <a:t> </a:t>
            </a:r>
          </a:p>
          <a:p>
            <a:pPr lvl="1"/>
            <a:r>
              <a:rPr lang="en-US" dirty="0" smtClean="0">
                <a:hlinkClick r:id="rId3"/>
              </a:rPr>
              <a:t>http://wave.webaim.org/</a:t>
            </a:r>
            <a:endParaRPr lang="en-US" dirty="0" smtClean="0"/>
          </a:p>
          <a:p>
            <a:r>
              <a:rPr lang="en-US" dirty="0" smtClean="0"/>
              <a:t>Quick Accessibility Page </a:t>
            </a:r>
            <a:r>
              <a:rPr lang="en-US" dirty="0" err="1" smtClean="0"/>
              <a:t>Validator</a:t>
            </a:r>
            <a:r>
              <a:rPr lang="en-US" dirty="0" smtClean="0"/>
              <a:t> </a:t>
            </a:r>
          </a:p>
          <a:p>
            <a:pPr lvl="1"/>
            <a:r>
              <a:rPr lang="en-US" dirty="0" smtClean="0">
                <a:hlinkClick r:id="rId4"/>
              </a:rPr>
              <a:t>http://accessify.com/tools-and-wizards/accessibility-tools/favelets/quick-page-test/</a:t>
            </a:r>
            <a:endParaRPr lang="en-US" dirty="0" smtClean="0"/>
          </a:p>
          <a:p>
            <a:r>
              <a:rPr lang="en-US" dirty="0" smtClean="0"/>
              <a:t>Screen Readers</a:t>
            </a:r>
          </a:p>
          <a:p>
            <a:pPr lvl="1"/>
            <a:r>
              <a:rPr lang="en-US" dirty="0" err="1" smtClean="0"/>
              <a:t>VoiceOver</a:t>
            </a:r>
            <a:r>
              <a:rPr lang="en-US" dirty="0" smtClean="0"/>
              <a:t> – comes standard on the Mac</a:t>
            </a:r>
          </a:p>
          <a:p>
            <a:pPr lvl="1"/>
            <a:r>
              <a:rPr lang="en-US" dirty="0" smtClean="0"/>
              <a:t>JAWS – Most used screen reader for Windows</a:t>
            </a:r>
          </a:p>
          <a:p>
            <a:r>
              <a:rPr lang="en-US" dirty="0" smtClean="0"/>
              <a:t>Web Content Accessibility Guidelines</a:t>
            </a:r>
          </a:p>
          <a:p>
            <a:pPr lvl="1"/>
            <a:r>
              <a:rPr lang="en-US" dirty="0" smtClean="0">
                <a:hlinkClick r:id="rId5"/>
              </a:rPr>
              <a:t>http://www.w3.org/WAI/intro/wcag.php</a:t>
            </a: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luidLogo.gif"/>
          <p:cNvPicPr>
            <a:picLocks noChangeAspect="1"/>
          </p:cNvPicPr>
          <p:nvPr/>
        </p:nvPicPr>
        <p:blipFill>
          <a:blip r:embed="rId3"/>
          <a:stretch>
            <a:fillRect/>
          </a:stretch>
        </p:blipFill>
        <p:spPr>
          <a:xfrm>
            <a:off x="5372100" y="2358701"/>
            <a:ext cx="2114175" cy="917899"/>
          </a:xfrm>
          <a:prstGeom prst="rect">
            <a:avLst/>
          </a:prstGeom>
        </p:spPr>
      </p:pic>
      <p:sp>
        <p:nvSpPr>
          <p:cNvPr id="2" name="Title 1"/>
          <p:cNvSpPr>
            <a:spLocks noGrp="1"/>
          </p:cNvSpPr>
          <p:nvPr>
            <p:ph type="title"/>
          </p:nvPr>
        </p:nvSpPr>
        <p:spPr/>
        <p:txBody>
          <a:bodyPr/>
          <a:lstStyle/>
          <a:p>
            <a:r>
              <a:rPr lang="en-US" dirty="0" smtClean="0"/>
              <a:t>Fluid UX Walkthrough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Used to identify usability and accessibility issues in a website or application.</a:t>
            </a:r>
          </a:p>
          <a:p>
            <a:r>
              <a:rPr lang="en-US" dirty="0" smtClean="0"/>
              <a:t>A combination of a:</a:t>
            </a:r>
          </a:p>
          <a:p>
            <a:pPr lvl="1"/>
            <a:r>
              <a:rPr lang="en-US" dirty="0" smtClean="0"/>
              <a:t>Heuristic Evaluation</a:t>
            </a:r>
          </a:p>
          <a:p>
            <a:pPr lvl="1"/>
            <a:r>
              <a:rPr lang="en-US" dirty="0" smtClean="0"/>
              <a:t>Cognitive Walk-through</a:t>
            </a:r>
          </a:p>
          <a:p>
            <a:pPr lvl="1"/>
            <a:r>
              <a:rPr lang="en-US" dirty="0" smtClean="0"/>
              <a:t>Accessibility Markup Review</a:t>
            </a:r>
            <a:r>
              <a:rPr lang="en-US" baseline="30000" dirty="0" smtClean="0"/>
              <a:t>1</a:t>
            </a:r>
          </a:p>
          <a:p>
            <a:r>
              <a:rPr lang="en-US" dirty="0" smtClean="0"/>
              <a:t>A procedure for examining a user interface following a set protocol and making assessments based on predetermined criteria.</a:t>
            </a:r>
            <a:endParaRPr lang="en-US" baseline="30000" dirty="0" smtClean="0"/>
          </a:p>
          <a:p>
            <a:pPr lvl="1"/>
            <a:r>
              <a:rPr lang="en-US" dirty="0" smtClean="0"/>
              <a:t>Detailed protocols &amp; checklists</a:t>
            </a:r>
            <a:r>
              <a:rPr lang="en-US" baseline="30000" dirty="0" smtClean="0"/>
              <a:t>2</a:t>
            </a:r>
            <a:r>
              <a:rPr lang="en-US" dirty="0" smtClean="0"/>
              <a:t> are provided</a:t>
            </a:r>
          </a:p>
          <a:p>
            <a:r>
              <a:rPr lang="en-US" dirty="0" smtClean="0"/>
              <a:t>Created and developed by the Fluid project</a:t>
            </a:r>
            <a:r>
              <a:rPr lang="en-US" baseline="30000" dirty="0" smtClean="0"/>
              <a:t>3</a:t>
            </a:r>
          </a:p>
          <a:p>
            <a:endParaRPr lang="en-US" baseline="30000" dirty="0"/>
          </a:p>
        </p:txBody>
      </p:sp>
      <p:sp>
        <p:nvSpPr>
          <p:cNvPr id="4" name="TextBox 3"/>
          <p:cNvSpPr txBox="1"/>
          <p:nvPr/>
        </p:nvSpPr>
        <p:spPr>
          <a:xfrm>
            <a:off x="1671179" y="5940101"/>
            <a:ext cx="6447982" cy="1292662"/>
          </a:xfrm>
          <a:prstGeom prst="rect">
            <a:avLst/>
          </a:prstGeom>
          <a:noFill/>
        </p:spPr>
        <p:txBody>
          <a:bodyPr wrap="none" rtlCol="0">
            <a:spAutoFit/>
          </a:bodyPr>
          <a:lstStyle/>
          <a:p>
            <a:r>
              <a:rPr lang="en-US" sz="1400" baseline="30000" dirty="0" smtClean="0"/>
              <a:t>1</a:t>
            </a:r>
            <a:r>
              <a:rPr lang="en-US" baseline="30000" dirty="0" smtClean="0"/>
              <a:t> </a:t>
            </a:r>
            <a:r>
              <a:rPr lang="en-US" sz="1400" dirty="0" smtClean="0">
                <a:hlinkClick r:id="rId4"/>
              </a:rPr>
              <a:t>http://wiki.fluidproject.org/display/fluid/Accessibility+Markup+Review</a:t>
            </a:r>
            <a:endParaRPr lang="en-US" sz="1400" dirty="0" smtClean="0"/>
          </a:p>
          <a:p>
            <a:r>
              <a:rPr lang="en-US" sz="1400" baseline="30000" dirty="0" smtClean="0"/>
              <a:t>2 </a:t>
            </a:r>
            <a:r>
              <a:rPr lang="en-US" sz="1400" dirty="0" smtClean="0">
                <a:hlinkClick r:id="rId5"/>
              </a:rPr>
              <a:t>http://wiki.fluidproject.org/display/fluid/UX+Walkthrough+Protocols+and+Checklists</a:t>
            </a:r>
            <a:endParaRPr lang="en-US" sz="1400" dirty="0" smtClean="0"/>
          </a:p>
          <a:p>
            <a:r>
              <a:rPr lang="en-US" sz="1400" baseline="30000" dirty="0" smtClean="0"/>
              <a:t>3 </a:t>
            </a:r>
            <a:r>
              <a:rPr lang="en-US" sz="1400" dirty="0" smtClean="0">
                <a:hlinkClick r:id="rId6"/>
              </a:rPr>
              <a:t>http://wiki.fluidproject.org/</a:t>
            </a:r>
            <a:endParaRPr lang="en-US" sz="1400"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47276"/>
            <a:ext cx="8042276" cy="1336956"/>
          </a:xfrm>
        </p:spPr>
        <p:txBody>
          <a:bodyPr>
            <a:normAutofit fontScale="90000"/>
          </a:bodyPr>
          <a:lstStyle/>
          <a:p>
            <a:r>
              <a:rPr lang="en-US" dirty="0" smtClean="0"/>
              <a:t>What is Usability (a.k.a. User) Testing?</a:t>
            </a:r>
            <a:endParaRPr lang="en-US" dirty="0"/>
          </a:p>
        </p:txBody>
      </p:sp>
      <p:sp>
        <p:nvSpPr>
          <p:cNvPr id="3" name="Content Placeholder 2"/>
          <p:cNvSpPr>
            <a:spLocks noGrp="1"/>
          </p:cNvSpPr>
          <p:nvPr>
            <p:ph idx="1"/>
          </p:nvPr>
        </p:nvSpPr>
        <p:spPr>
          <a:xfrm>
            <a:off x="549275" y="1854201"/>
            <a:ext cx="8042276" cy="4343400"/>
          </a:xfrm>
        </p:spPr>
        <p:txBody>
          <a:bodyPr>
            <a:normAutofit/>
          </a:bodyPr>
          <a:lstStyle/>
          <a:p>
            <a:r>
              <a:rPr lang="en-US" i="1" dirty="0" smtClean="0"/>
              <a:t>A technique used to evaluate a product or system </a:t>
            </a:r>
            <a:r>
              <a:rPr lang="en-US" b="1" i="1" dirty="0" smtClean="0"/>
              <a:t>by testing it on users.</a:t>
            </a:r>
          </a:p>
          <a:p>
            <a:pPr lvl="1"/>
            <a:r>
              <a:rPr lang="en-US" dirty="0" smtClean="0"/>
              <a:t>The user completes certain typical tasks</a:t>
            </a:r>
          </a:p>
          <a:p>
            <a:pPr lvl="1"/>
            <a:r>
              <a:rPr lang="en-US" dirty="0" smtClean="0"/>
              <a:t>An observer records the results</a:t>
            </a:r>
          </a:p>
          <a:p>
            <a:r>
              <a:rPr lang="en-US" dirty="0" smtClean="0"/>
              <a:t>Formal vs</a:t>
            </a:r>
            <a:r>
              <a:rPr lang="en-US" dirty="0"/>
              <a:t>. </a:t>
            </a:r>
            <a:r>
              <a:rPr lang="en-US" dirty="0" smtClean="0"/>
              <a:t>informal or guerrilla</a:t>
            </a:r>
          </a:p>
          <a:p>
            <a:r>
              <a:rPr lang="en-US" dirty="0" smtClean="0"/>
              <a:t>Quantitative vs. qualitative</a:t>
            </a:r>
          </a:p>
          <a:p>
            <a:r>
              <a:rPr lang="en-US" dirty="0" smtClean="0"/>
              <a:t>Formative vs. summative</a:t>
            </a:r>
            <a:endParaRPr lang="en-US" dirty="0"/>
          </a:p>
        </p:txBody>
      </p:sp>
      <p:pic>
        <p:nvPicPr>
          <p:cNvPr id="5" name="Picture 4"/>
          <p:cNvPicPr>
            <a:picLocks noChangeAspect="1"/>
          </p:cNvPicPr>
          <p:nvPr/>
        </p:nvPicPr>
        <p:blipFill>
          <a:blip r:embed="rId3"/>
          <a:stretch>
            <a:fillRect/>
          </a:stretch>
        </p:blipFill>
        <p:spPr>
          <a:xfrm>
            <a:off x="5892800" y="4572000"/>
            <a:ext cx="2705100" cy="1803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765301"/>
            <a:ext cx="8042276" cy="4343400"/>
          </a:xfrm>
        </p:spPr>
        <p:txBody>
          <a:bodyPr>
            <a:normAutofit fontScale="85000" lnSpcReduction="20000"/>
          </a:bodyPr>
          <a:lstStyle/>
          <a:p>
            <a:pPr marL="0">
              <a:buNone/>
            </a:pPr>
            <a:r>
              <a:rPr lang="en-US" sz="2824" dirty="0" smtClean="0"/>
              <a:t>While there can be wide variations in where and how you conduct a usability test, </a:t>
            </a:r>
            <a:r>
              <a:rPr lang="en-US" sz="2824" b="1" dirty="0" smtClean="0"/>
              <a:t>every usability test shares these five characteristics:</a:t>
            </a:r>
          </a:p>
          <a:p>
            <a:pPr marL="457200" indent="-457200">
              <a:buFont typeface="+mj-lt"/>
              <a:buAutoNum type="arabicPeriod"/>
            </a:pPr>
            <a:r>
              <a:rPr lang="en-US" dirty="0" smtClean="0"/>
              <a:t>The primary goal is to improve the usability of a product. </a:t>
            </a:r>
          </a:p>
          <a:p>
            <a:pPr marL="457200" indent="-457200">
              <a:buFont typeface="+mj-lt"/>
              <a:buAutoNum type="arabicPeriod"/>
            </a:pPr>
            <a:r>
              <a:rPr lang="en-US" dirty="0" smtClean="0"/>
              <a:t>For each test, you also have more specific goals and concerns that you articulate when planning the test.</a:t>
            </a:r>
          </a:p>
          <a:p>
            <a:pPr marL="457200" indent="-457200">
              <a:buFont typeface="+mj-lt"/>
              <a:buAutoNum type="arabicPeriod"/>
            </a:pPr>
            <a:r>
              <a:rPr lang="en-US" dirty="0" smtClean="0"/>
              <a:t>The participants represent real users.</a:t>
            </a:r>
          </a:p>
          <a:p>
            <a:pPr marL="457200" indent="-457200">
              <a:buFont typeface="+mj-lt"/>
              <a:buAutoNum type="arabicPeriod"/>
            </a:pPr>
            <a:r>
              <a:rPr lang="en-US" dirty="0" smtClean="0"/>
              <a:t>The participants do real tasks. You observe and record what participants do and say.</a:t>
            </a:r>
          </a:p>
          <a:p>
            <a:pPr marL="457200" indent="-457200">
              <a:buFont typeface="+mj-lt"/>
              <a:buAutoNum type="arabicPeriod"/>
            </a:pPr>
            <a:r>
              <a:rPr lang="en-US" dirty="0" smtClean="0"/>
              <a:t>You analyze the data, diagnose the real problems, and recommend changes to fix those problems.</a:t>
            </a:r>
            <a:r>
              <a:rPr lang="en-US" b="1" dirty="0" smtClean="0"/>
              <a:t>	</a:t>
            </a:r>
          </a:p>
          <a:p>
            <a:endParaRPr lang="en-US" dirty="0"/>
          </a:p>
        </p:txBody>
      </p:sp>
      <p:sp>
        <p:nvSpPr>
          <p:cNvPr id="7" name="Title 1"/>
          <p:cNvSpPr>
            <a:spLocks noGrp="1"/>
          </p:cNvSpPr>
          <p:nvPr>
            <p:ph type="title"/>
          </p:nvPr>
        </p:nvSpPr>
        <p:spPr>
          <a:xfrm>
            <a:off x="549275" y="234576"/>
            <a:ext cx="8042276" cy="1336956"/>
          </a:xfrm>
        </p:spPr>
        <p:txBody>
          <a:bodyPr>
            <a:normAutofit fontScale="90000"/>
          </a:bodyPr>
          <a:lstStyle/>
          <a:p>
            <a:r>
              <a:rPr lang="en-US" dirty="0" smtClean="0"/>
              <a:t>What is Usability (a.k.a. User) Testing?</a:t>
            </a:r>
            <a:endParaRPr lang="en-US" dirty="0"/>
          </a:p>
        </p:txBody>
      </p:sp>
      <p:sp>
        <p:nvSpPr>
          <p:cNvPr id="8" name="TextBox 7"/>
          <p:cNvSpPr txBox="1"/>
          <p:nvPr/>
        </p:nvSpPr>
        <p:spPr>
          <a:xfrm>
            <a:off x="1308100" y="6502400"/>
            <a:ext cx="5730430" cy="276999"/>
          </a:xfrm>
          <a:prstGeom prst="rect">
            <a:avLst/>
          </a:prstGeom>
          <a:noFill/>
        </p:spPr>
        <p:txBody>
          <a:bodyPr wrap="none" rtlCol="0">
            <a:spAutoFit/>
          </a:bodyPr>
          <a:lstStyle/>
          <a:p>
            <a:r>
              <a:rPr lang="en-US" sz="1200" dirty="0" smtClean="0"/>
              <a:t>From "A Practical Guide to Usability Testing" (1990), J. Dumas and J. </a:t>
            </a:r>
            <a:r>
              <a:rPr lang="en-US" sz="1200" dirty="0" err="1" smtClean="0"/>
              <a:t>Redish</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3776"/>
            <a:ext cx="8042276" cy="1336956"/>
          </a:xfrm>
        </p:spPr>
        <p:txBody>
          <a:bodyPr>
            <a:normAutofit fontScale="90000"/>
          </a:bodyPr>
          <a:lstStyle/>
          <a:p>
            <a:r>
              <a:rPr lang="en-US" dirty="0" smtClean="0"/>
              <a:t>Why Usability Testing is Important</a:t>
            </a:r>
            <a:endParaRPr lang="en-US" dirty="0"/>
          </a:p>
        </p:txBody>
      </p:sp>
      <p:sp>
        <p:nvSpPr>
          <p:cNvPr id="3" name="Content Placeholder 2"/>
          <p:cNvSpPr>
            <a:spLocks noGrp="1"/>
          </p:cNvSpPr>
          <p:nvPr>
            <p:ph idx="1"/>
          </p:nvPr>
        </p:nvSpPr>
        <p:spPr>
          <a:xfrm>
            <a:off x="549275" y="1905001"/>
            <a:ext cx="8042276" cy="4343400"/>
          </a:xfrm>
        </p:spPr>
        <p:txBody>
          <a:bodyPr/>
          <a:lstStyle/>
          <a:p>
            <a:r>
              <a:rPr lang="en-US" dirty="0" smtClean="0"/>
              <a:t>You are not your user</a:t>
            </a:r>
          </a:p>
          <a:p>
            <a:r>
              <a:rPr lang="en-US" dirty="0" smtClean="0"/>
              <a:t>You </a:t>
            </a:r>
            <a:r>
              <a:rPr lang="en-US" dirty="0"/>
              <a:t>know too much about your</a:t>
            </a:r>
            <a:r>
              <a:rPr lang="en-US" dirty="0" smtClean="0"/>
              <a:t> product </a:t>
            </a:r>
            <a:r>
              <a:rPr lang="en-US" dirty="0"/>
              <a:t>and can't assess it with 'fresh </a:t>
            </a:r>
            <a:r>
              <a:rPr lang="en-US" dirty="0" smtClean="0"/>
              <a:t>eyes’</a:t>
            </a:r>
          </a:p>
          <a:p>
            <a:r>
              <a:rPr lang="en-US" dirty="0" smtClean="0"/>
              <a:t>There is nothing as illuminating as watching a user struggle through your interface</a:t>
            </a:r>
          </a:p>
        </p:txBody>
      </p:sp>
      <p:pic>
        <p:nvPicPr>
          <p:cNvPr id="4" name="Picture 3" descr="PersonLookingInMirror.jpg"/>
          <p:cNvPicPr>
            <a:picLocks noChangeAspect="1"/>
          </p:cNvPicPr>
          <p:nvPr/>
        </p:nvPicPr>
        <p:blipFill>
          <a:blip r:embed="rId3"/>
          <a:stretch>
            <a:fillRect/>
          </a:stretch>
        </p:blipFill>
        <p:spPr>
          <a:xfrm>
            <a:off x="5816600" y="4144293"/>
            <a:ext cx="3225800" cy="253590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62000" y="228600"/>
            <a:ext cx="7543800" cy="1066800"/>
          </a:xfrm>
        </p:spPr>
        <p:txBody>
          <a:bodyPr/>
          <a:lstStyle/>
          <a:p>
            <a:r>
              <a:rPr lang="en-US" dirty="0" smtClean="0"/>
              <a:t>Test Early &amp; Often!</a:t>
            </a:r>
            <a:endParaRPr lang="en-US" dirty="0"/>
          </a:p>
        </p:txBody>
      </p:sp>
      <p:grpSp>
        <p:nvGrpSpPr>
          <p:cNvPr id="2" name="Group 4"/>
          <p:cNvGrpSpPr>
            <a:grpSpLocks/>
          </p:cNvGrpSpPr>
          <p:nvPr/>
        </p:nvGrpSpPr>
        <p:grpSpPr bwMode="auto">
          <a:xfrm>
            <a:off x="2525713" y="1828800"/>
            <a:ext cx="3886200" cy="3443288"/>
            <a:chOff x="1851" y="1765"/>
            <a:chExt cx="2049" cy="2137"/>
          </a:xfrm>
        </p:grpSpPr>
        <p:sp>
          <p:nvSpPr>
            <p:cNvPr id="81925" name="Freeform 5"/>
            <p:cNvSpPr>
              <a:spLocks/>
            </p:cNvSpPr>
            <p:nvPr/>
          </p:nvSpPr>
          <p:spPr bwMode="auto">
            <a:xfrm>
              <a:off x="2152" y="2981"/>
              <a:ext cx="1748" cy="921"/>
            </a:xfrm>
            <a:custGeom>
              <a:avLst/>
              <a:gdLst/>
              <a:ahLst/>
              <a:cxnLst>
                <a:cxn ang="0">
                  <a:pos x="896" y="906"/>
                </a:cxn>
                <a:cxn ang="0">
                  <a:pos x="944" y="897"/>
                </a:cxn>
                <a:cxn ang="0">
                  <a:pos x="981" y="888"/>
                </a:cxn>
                <a:cxn ang="0">
                  <a:pos x="1021" y="877"/>
                </a:cxn>
                <a:cxn ang="0">
                  <a:pos x="1059" y="863"/>
                </a:cxn>
                <a:cxn ang="0">
                  <a:pos x="1105" y="845"/>
                </a:cxn>
                <a:cxn ang="0">
                  <a:pos x="1148" y="826"/>
                </a:cxn>
                <a:cxn ang="0">
                  <a:pos x="1190" y="805"/>
                </a:cxn>
                <a:cxn ang="0">
                  <a:pos x="1225" y="783"/>
                </a:cxn>
                <a:cxn ang="0">
                  <a:pos x="1261" y="760"/>
                </a:cxn>
                <a:cxn ang="0">
                  <a:pos x="1301" y="732"/>
                </a:cxn>
                <a:cxn ang="0">
                  <a:pos x="1336" y="706"/>
                </a:cxn>
                <a:cxn ang="0">
                  <a:pos x="1389" y="661"/>
                </a:cxn>
                <a:cxn ang="0">
                  <a:pos x="1440" y="607"/>
                </a:cxn>
                <a:cxn ang="0">
                  <a:pos x="1478" y="562"/>
                </a:cxn>
                <a:cxn ang="0">
                  <a:pos x="1519" y="510"/>
                </a:cxn>
                <a:cxn ang="0">
                  <a:pos x="1559" y="450"/>
                </a:cxn>
                <a:cxn ang="0">
                  <a:pos x="1563" y="0"/>
                </a:cxn>
                <a:cxn ang="0">
                  <a:pos x="1166" y="220"/>
                </a:cxn>
                <a:cxn ang="0">
                  <a:pos x="1131" y="266"/>
                </a:cxn>
                <a:cxn ang="0">
                  <a:pos x="1095" y="307"/>
                </a:cxn>
                <a:cxn ang="0">
                  <a:pos x="1064" y="339"/>
                </a:cxn>
                <a:cxn ang="0">
                  <a:pos x="1026" y="368"/>
                </a:cxn>
                <a:cxn ang="0">
                  <a:pos x="982" y="397"/>
                </a:cxn>
                <a:cxn ang="0">
                  <a:pos x="940" y="421"/>
                </a:cxn>
                <a:cxn ang="0">
                  <a:pos x="899" y="436"/>
                </a:cxn>
                <a:cxn ang="0">
                  <a:pos x="850" y="451"/>
                </a:cxn>
                <a:cxn ang="0">
                  <a:pos x="792" y="458"/>
                </a:cxn>
                <a:cxn ang="0">
                  <a:pos x="693" y="461"/>
                </a:cxn>
                <a:cxn ang="0">
                  <a:pos x="611" y="446"/>
                </a:cxn>
                <a:cxn ang="0">
                  <a:pos x="526" y="416"/>
                </a:cxn>
                <a:cxn ang="0">
                  <a:pos x="450" y="373"/>
                </a:cxn>
                <a:cxn ang="0">
                  <a:pos x="0" y="581"/>
                </a:cxn>
                <a:cxn ang="0">
                  <a:pos x="41" y="624"/>
                </a:cxn>
                <a:cxn ang="0">
                  <a:pos x="81" y="663"/>
                </a:cxn>
                <a:cxn ang="0">
                  <a:pos x="125" y="703"/>
                </a:cxn>
                <a:cxn ang="0">
                  <a:pos x="169" y="736"/>
                </a:cxn>
                <a:cxn ang="0">
                  <a:pos x="218" y="769"/>
                </a:cxn>
                <a:cxn ang="0">
                  <a:pos x="266" y="798"/>
                </a:cxn>
                <a:cxn ang="0">
                  <a:pos x="311" y="822"/>
                </a:cxn>
                <a:cxn ang="0">
                  <a:pos x="369" y="848"/>
                </a:cxn>
                <a:cxn ang="0">
                  <a:pos x="425" y="869"/>
                </a:cxn>
                <a:cxn ang="0">
                  <a:pos x="476" y="886"/>
                </a:cxn>
                <a:cxn ang="0">
                  <a:pos x="528" y="899"/>
                </a:cxn>
                <a:cxn ang="0">
                  <a:pos x="588" y="910"/>
                </a:cxn>
                <a:cxn ang="0">
                  <a:pos x="651" y="917"/>
                </a:cxn>
                <a:cxn ang="0">
                  <a:pos x="708" y="920"/>
                </a:cxn>
                <a:cxn ang="0">
                  <a:pos x="767" y="919"/>
                </a:cxn>
                <a:cxn ang="0">
                  <a:pos x="826" y="916"/>
                </a:cxn>
                <a:cxn ang="0">
                  <a:pos x="878" y="909"/>
                </a:cxn>
              </a:cxnLst>
              <a:rect l="0" t="0" r="r" b="b"/>
              <a:pathLst>
                <a:path w="1748" h="921">
                  <a:moveTo>
                    <a:pt x="878" y="909"/>
                  </a:moveTo>
                  <a:lnTo>
                    <a:pt x="896" y="906"/>
                  </a:lnTo>
                  <a:lnTo>
                    <a:pt x="920" y="902"/>
                  </a:lnTo>
                  <a:lnTo>
                    <a:pt x="944" y="897"/>
                  </a:lnTo>
                  <a:lnTo>
                    <a:pt x="961" y="893"/>
                  </a:lnTo>
                  <a:lnTo>
                    <a:pt x="981" y="888"/>
                  </a:lnTo>
                  <a:lnTo>
                    <a:pt x="1001" y="882"/>
                  </a:lnTo>
                  <a:lnTo>
                    <a:pt x="1021" y="877"/>
                  </a:lnTo>
                  <a:lnTo>
                    <a:pt x="1039" y="871"/>
                  </a:lnTo>
                  <a:lnTo>
                    <a:pt x="1059" y="863"/>
                  </a:lnTo>
                  <a:lnTo>
                    <a:pt x="1084" y="854"/>
                  </a:lnTo>
                  <a:lnTo>
                    <a:pt x="1105" y="845"/>
                  </a:lnTo>
                  <a:lnTo>
                    <a:pt x="1125" y="836"/>
                  </a:lnTo>
                  <a:lnTo>
                    <a:pt x="1148" y="826"/>
                  </a:lnTo>
                  <a:lnTo>
                    <a:pt x="1170" y="815"/>
                  </a:lnTo>
                  <a:lnTo>
                    <a:pt x="1190" y="805"/>
                  </a:lnTo>
                  <a:lnTo>
                    <a:pt x="1208" y="793"/>
                  </a:lnTo>
                  <a:lnTo>
                    <a:pt x="1225" y="783"/>
                  </a:lnTo>
                  <a:lnTo>
                    <a:pt x="1242" y="771"/>
                  </a:lnTo>
                  <a:lnTo>
                    <a:pt x="1261" y="760"/>
                  </a:lnTo>
                  <a:lnTo>
                    <a:pt x="1282" y="746"/>
                  </a:lnTo>
                  <a:lnTo>
                    <a:pt x="1301" y="732"/>
                  </a:lnTo>
                  <a:lnTo>
                    <a:pt x="1320" y="718"/>
                  </a:lnTo>
                  <a:lnTo>
                    <a:pt x="1336" y="706"/>
                  </a:lnTo>
                  <a:lnTo>
                    <a:pt x="1364" y="683"/>
                  </a:lnTo>
                  <a:lnTo>
                    <a:pt x="1389" y="661"/>
                  </a:lnTo>
                  <a:lnTo>
                    <a:pt x="1414" y="636"/>
                  </a:lnTo>
                  <a:lnTo>
                    <a:pt x="1440" y="607"/>
                  </a:lnTo>
                  <a:lnTo>
                    <a:pt x="1458" y="586"/>
                  </a:lnTo>
                  <a:lnTo>
                    <a:pt x="1478" y="562"/>
                  </a:lnTo>
                  <a:lnTo>
                    <a:pt x="1500" y="536"/>
                  </a:lnTo>
                  <a:lnTo>
                    <a:pt x="1519" y="510"/>
                  </a:lnTo>
                  <a:lnTo>
                    <a:pt x="1537" y="482"/>
                  </a:lnTo>
                  <a:lnTo>
                    <a:pt x="1559" y="450"/>
                  </a:lnTo>
                  <a:lnTo>
                    <a:pt x="1747" y="560"/>
                  </a:lnTo>
                  <a:lnTo>
                    <a:pt x="1563" y="0"/>
                  </a:lnTo>
                  <a:lnTo>
                    <a:pt x="965" y="106"/>
                  </a:lnTo>
                  <a:lnTo>
                    <a:pt x="1166" y="220"/>
                  </a:lnTo>
                  <a:lnTo>
                    <a:pt x="1149" y="245"/>
                  </a:lnTo>
                  <a:lnTo>
                    <a:pt x="1131" y="266"/>
                  </a:lnTo>
                  <a:lnTo>
                    <a:pt x="1113" y="287"/>
                  </a:lnTo>
                  <a:lnTo>
                    <a:pt x="1095" y="307"/>
                  </a:lnTo>
                  <a:lnTo>
                    <a:pt x="1080" y="322"/>
                  </a:lnTo>
                  <a:lnTo>
                    <a:pt x="1064" y="339"/>
                  </a:lnTo>
                  <a:lnTo>
                    <a:pt x="1046" y="353"/>
                  </a:lnTo>
                  <a:lnTo>
                    <a:pt x="1026" y="368"/>
                  </a:lnTo>
                  <a:lnTo>
                    <a:pt x="1002" y="384"/>
                  </a:lnTo>
                  <a:lnTo>
                    <a:pt x="982" y="397"/>
                  </a:lnTo>
                  <a:lnTo>
                    <a:pt x="965" y="407"/>
                  </a:lnTo>
                  <a:lnTo>
                    <a:pt x="940" y="421"/>
                  </a:lnTo>
                  <a:lnTo>
                    <a:pt x="918" y="430"/>
                  </a:lnTo>
                  <a:lnTo>
                    <a:pt x="899" y="436"/>
                  </a:lnTo>
                  <a:lnTo>
                    <a:pt x="879" y="443"/>
                  </a:lnTo>
                  <a:lnTo>
                    <a:pt x="850" y="451"/>
                  </a:lnTo>
                  <a:lnTo>
                    <a:pt x="821" y="455"/>
                  </a:lnTo>
                  <a:lnTo>
                    <a:pt x="792" y="458"/>
                  </a:lnTo>
                  <a:lnTo>
                    <a:pt x="749" y="460"/>
                  </a:lnTo>
                  <a:lnTo>
                    <a:pt x="693" y="461"/>
                  </a:lnTo>
                  <a:lnTo>
                    <a:pt x="650" y="455"/>
                  </a:lnTo>
                  <a:lnTo>
                    <a:pt x="611" y="446"/>
                  </a:lnTo>
                  <a:lnTo>
                    <a:pt x="566" y="433"/>
                  </a:lnTo>
                  <a:lnTo>
                    <a:pt x="526" y="416"/>
                  </a:lnTo>
                  <a:lnTo>
                    <a:pt x="486" y="396"/>
                  </a:lnTo>
                  <a:lnTo>
                    <a:pt x="450" y="373"/>
                  </a:lnTo>
                  <a:lnTo>
                    <a:pt x="414" y="342"/>
                  </a:lnTo>
                  <a:lnTo>
                    <a:pt x="0" y="581"/>
                  </a:lnTo>
                  <a:lnTo>
                    <a:pt x="17" y="601"/>
                  </a:lnTo>
                  <a:lnTo>
                    <a:pt x="41" y="624"/>
                  </a:lnTo>
                  <a:lnTo>
                    <a:pt x="61" y="644"/>
                  </a:lnTo>
                  <a:lnTo>
                    <a:pt x="81" y="663"/>
                  </a:lnTo>
                  <a:lnTo>
                    <a:pt x="101" y="682"/>
                  </a:lnTo>
                  <a:lnTo>
                    <a:pt x="125" y="703"/>
                  </a:lnTo>
                  <a:lnTo>
                    <a:pt x="147" y="720"/>
                  </a:lnTo>
                  <a:lnTo>
                    <a:pt x="169" y="736"/>
                  </a:lnTo>
                  <a:lnTo>
                    <a:pt x="194" y="752"/>
                  </a:lnTo>
                  <a:lnTo>
                    <a:pt x="218" y="769"/>
                  </a:lnTo>
                  <a:lnTo>
                    <a:pt x="243" y="785"/>
                  </a:lnTo>
                  <a:lnTo>
                    <a:pt x="266" y="798"/>
                  </a:lnTo>
                  <a:lnTo>
                    <a:pt x="289" y="811"/>
                  </a:lnTo>
                  <a:lnTo>
                    <a:pt x="311" y="822"/>
                  </a:lnTo>
                  <a:lnTo>
                    <a:pt x="341" y="836"/>
                  </a:lnTo>
                  <a:lnTo>
                    <a:pt x="369" y="848"/>
                  </a:lnTo>
                  <a:lnTo>
                    <a:pt x="401" y="860"/>
                  </a:lnTo>
                  <a:lnTo>
                    <a:pt x="425" y="869"/>
                  </a:lnTo>
                  <a:lnTo>
                    <a:pt x="449" y="878"/>
                  </a:lnTo>
                  <a:lnTo>
                    <a:pt x="476" y="886"/>
                  </a:lnTo>
                  <a:lnTo>
                    <a:pt x="502" y="893"/>
                  </a:lnTo>
                  <a:lnTo>
                    <a:pt x="528" y="899"/>
                  </a:lnTo>
                  <a:lnTo>
                    <a:pt x="558" y="905"/>
                  </a:lnTo>
                  <a:lnTo>
                    <a:pt x="588" y="910"/>
                  </a:lnTo>
                  <a:lnTo>
                    <a:pt x="619" y="914"/>
                  </a:lnTo>
                  <a:lnTo>
                    <a:pt x="651" y="917"/>
                  </a:lnTo>
                  <a:lnTo>
                    <a:pt x="675" y="918"/>
                  </a:lnTo>
                  <a:lnTo>
                    <a:pt x="708" y="920"/>
                  </a:lnTo>
                  <a:lnTo>
                    <a:pt x="741" y="920"/>
                  </a:lnTo>
                  <a:lnTo>
                    <a:pt x="767" y="919"/>
                  </a:lnTo>
                  <a:lnTo>
                    <a:pt x="795" y="918"/>
                  </a:lnTo>
                  <a:lnTo>
                    <a:pt x="826" y="916"/>
                  </a:lnTo>
                  <a:lnTo>
                    <a:pt x="854" y="912"/>
                  </a:lnTo>
                  <a:lnTo>
                    <a:pt x="878" y="909"/>
                  </a:lnTo>
                </a:path>
              </a:pathLst>
            </a:custGeom>
            <a:solidFill>
              <a:schemeClr val="accent1"/>
            </a:solidFill>
            <a:ln w="9525" cap="rnd">
              <a:noFill/>
              <a:round/>
              <a:headEnd/>
              <a:tailEnd/>
            </a:ln>
            <a:effectLst/>
          </p:spPr>
          <p:txBody>
            <a:bodyPr>
              <a:prstTxWarp prst="textNoShape">
                <a:avLst/>
              </a:prstTxWarp>
            </a:bodyPr>
            <a:lstStyle/>
            <a:p>
              <a:endParaRPr lang="en-US"/>
            </a:p>
          </p:txBody>
        </p:sp>
        <p:sp>
          <p:nvSpPr>
            <p:cNvPr id="81926" name="Freeform 6"/>
            <p:cNvSpPr>
              <a:spLocks/>
            </p:cNvSpPr>
            <p:nvPr/>
          </p:nvSpPr>
          <p:spPr bwMode="auto">
            <a:xfrm>
              <a:off x="1851" y="1987"/>
              <a:ext cx="888" cy="1640"/>
            </a:xfrm>
            <a:custGeom>
              <a:avLst/>
              <a:gdLst/>
              <a:ahLst/>
              <a:cxnLst>
                <a:cxn ang="0">
                  <a:pos x="868" y="3"/>
                </a:cxn>
                <a:cxn ang="0">
                  <a:pos x="823" y="12"/>
                </a:cxn>
                <a:cxn ang="0">
                  <a:pos x="784" y="22"/>
                </a:cxn>
                <a:cxn ang="0">
                  <a:pos x="745" y="33"/>
                </a:cxn>
                <a:cxn ang="0">
                  <a:pos x="706" y="47"/>
                </a:cxn>
                <a:cxn ang="0">
                  <a:pos x="661" y="65"/>
                </a:cxn>
                <a:cxn ang="0">
                  <a:pos x="618" y="84"/>
                </a:cxn>
                <a:cxn ang="0">
                  <a:pos x="576" y="105"/>
                </a:cxn>
                <a:cxn ang="0">
                  <a:pos x="540" y="127"/>
                </a:cxn>
                <a:cxn ang="0">
                  <a:pos x="504" y="150"/>
                </a:cxn>
                <a:cxn ang="0">
                  <a:pos x="464" y="179"/>
                </a:cxn>
                <a:cxn ang="0">
                  <a:pos x="429" y="205"/>
                </a:cxn>
                <a:cxn ang="0">
                  <a:pos x="373" y="255"/>
                </a:cxn>
                <a:cxn ang="0">
                  <a:pos x="325" y="304"/>
                </a:cxn>
                <a:cxn ang="0">
                  <a:pos x="287" y="349"/>
                </a:cxn>
                <a:cxn ang="0">
                  <a:pos x="247" y="401"/>
                </a:cxn>
                <a:cxn ang="0">
                  <a:pos x="210" y="459"/>
                </a:cxn>
                <a:cxn ang="0">
                  <a:pos x="177" y="515"/>
                </a:cxn>
                <a:cxn ang="0">
                  <a:pos x="149" y="578"/>
                </a:cxn>
                <a:cxn ang="0">
                  <a:pos x="125" y="645"/>
                </a:cxn>
                <a:cxn ang="0">
                  <a:pos x="100" y="728"/>
                </a:cxn>
                <a:cxn ang="0">
                  <a:pos x="85" y="809"/>
                </a:cxn>
                <a:cxn ang="0">
                  <a:pos x="73" y="914"/>
                </a:cxn>
                <a:cxn ang="0">
                  <a:pos x="73" y="1005"/>
                </a:cxn>
                <a:cxn ang="0">
                  <a:pos x="82" y="1088"/>
                </a:cxn>
                <a:cxn ang="0">
                  <a:pos x="96" y="1173"/>
                </a:cxn>
                <a:cxn ang="0">
                  <a:pos x="123" y="1267"/>
                </a:cxn>
                <a:cxn ang="0">
                  <a:pos x="155" y="1354"/>
                </a:cxn>
                <a:cxn ang="0">
                  <a:pos x="199" y="1436"/>
                </a:cxn>
                <a:cxn ang="0">
                  <a:pos x="608" y="1639"/>
                </a:cxn>
                <a:cxn ang="0">
                  <a:pos x="598" y="1205"/>
                </a:cxn>
                <a:cxn ang="0">
                  <a:pos x="561" y="1137"/>
                </a:cxn>
                <a:cxn ang="0">
                  <a:pos x="539" y="1071"/>
                </a:cxn>
                <a:cxn ang="0">
                  <a:pos x="531" y="1008"/>
                </a:cxn>
                <a:cxn ang="0">
                  <a:pos x="528" y="946"/>
                </a:cxn>
                <a:cxn ang="0">
                  <a:pos x="534" y="873"/>
                </a:cxn>
                <a:cxn ang="0">
                  <a:pos x="551" y="801"/>
                </a:cxn>
                <a:cxn ang="0">
                  <a:pos x="577" y="734"/>
                </a:cxn>
                <a:cxn ang="0">
                  <a:pos x="608" y="681"/>
                </a:cxn>
                <a:cxn ang="0">
                  <a:pos x="636" y="643"/>
                </a:cxn>
                <a:cxn ang="0">
                  <a:pos x="670" y="604"/>
                </a:cxn>
                <a:cxn ang="0">
                  <a:pos x="702" y="572"/>
                </a:cxn>
                <a:cxn ang="0">
                  <a:pos x="739" y="543"/>
                </a:cxn>
                <a:cxn ang="0">
                  <a:pos x="783" y="514"/>
                </a:cxn>
                <a:cxn ang="0">
                  <a:pos x="825" y="490"/>
                </a:cxn>
                <a:cxn ang="0">
                  <a:pos x="887" y="469"/>
                </a:cxn>
              </a:cxnLst>
              <a:rect l="0" t="0" r="r" b="b"/>
              <a:pathLst>
                <a:path w="888" h="1640">
                  <a:moveTo>
                    <a:pt x="887" y="0"/>
                  </a:moveTo>
                  <a:lnTo>
                    <a:pt x="868" y="3"/>
                  </a:lnTo>
                  <a:lnTo>
                    <a:pt x="849" y="6"/>
                  </a:lnTo>
                  <a:lnTo>
                    <a:pt x="823" y="12"/>
                  </a:lnTo>
                  <a:lnTo>
                    <a:pt x="804" y="16"/>
                  </a:lnTo>
                  <a:lnTo>
                    <a:pt x="784" y="22"/>
                  </a:lnTo>
                  <a:lnTo>
                    <a:pt x="765" y="28"/>
                  </a:lnTo>
                  <a:lnTo>
                    <a:pt x="745" y="33"/>
                  </a:lnTo>
                  <a:lnTo>
                    <a:pt x="726" y="39"/>
                  </a:lnTo>
                  <a:lnTo>
                    <a:pt x="706" y="47"/>
                  </a:lnTo>
                  <a:lnTo>
                    <a:pt x="682" y="56"/>
                  </a:lnTo>
                  <a:lnTo>
                    <a:pt x="661" y="65"/>
                  </a:lnTo>
                  <a:lnTo>
                    <a:pt x="640" y="74"/>
                  </a:lnTo>
                  <a:lnTo>
                    <a:pt x="618" y="84"/>
                  </a:lnTo>
                  <a:lnTo>
                    <a:pt x="596" y="95"/>
                  </a:lnTo>
                  <a:lnTo>
                    <a:pt x="576" y="105"/>
                  </a:lnTo>
                  <a:lnTo>
                    <a:pt x="557" y="117"/>
                  </a:lnTo>
                  <a:lnTo>
                    <a:pt x="540" y="127"/>
                  </a:lnTo>
                  <a:lnTo>
                    <a:pt x="523" y="139"/>
                  </a:lnTo>
                  <a:lnTo>
                    <a:pt x="504" y="150"/>
                  </a:lnTo>
                  <a:lnTo>
                    <a:pt x="483" y="164"/>
                  </a:lnTo>
                  <a:lnTo>
                    <a:pt x="464" y="179"/>
                  </a:lnTo>
                  <a:lnTo>
                    <a:pt x="446" y="193"/>
                  </a:lnTo>
                  <a:lnTo>
                    <a:pt x="429" y="205"/>
                  </a:lnTo>
                  <a:lnTo>
                    <a:pt x="401" y="228"/>
                  </a:lnTo>
                  <a:lnTo>
                    <a:pt x="373" y="255"/>
                  </a:lnTo>
                  <a:lnTo>
                    <a:pt x="351" y="275"/>
                  </a:lnTo>
                  <a:lnTo>
                    <a:pt x="325" y="304"/>
                  </a:lnTo>
                  <a:lnTo>
                    <a:pt x="307" y="325"/>
                  </a:lnTo>
                  <a:lnTo>
                    <a:pt x="287" y="349"/>
                  </a:lnTo>
                  <a:lnTo>
                    <a:pt x="265" y="376"/>
                  </a:lnTo>
                  <a:lnTo>
                    <a:pt x="247" y="401"/>
                  </a:lnTo>
                  <a:lnTo>
                    <a:pt x="229" y="431"/>
                  </a:lnTo>
                  <a:lnTo>
                    <a:pt x="210" y="459"/>
                  </a:lnTo>
                  <a:lnTo>
                    <a:pt x="192" y="489"/>
                  </a:lnTo>
                  <a:lnTo>
                    <a:pt x="177" y="515"/>
                  </a:lnTo>
                  <a:lnTo>
                    <a:pt x="163" y="547"/>
                  </a:lnTo>
                  <a:lnTo>
                    <a:pt x="149" y="578"/>
                  </a:lnTo>
                  <a:lnTo>
                    <a:pt x="137" y="610"/>
                  </a:lnTo>
                  <a:lnTo>
                    <a:pt x="125" y="645"/>
                  </a:lnTo>
                  <a:lnTo>
                    <a:pt x="110" y="688"/>
                  </a:lnTo>
                  <a:lnTo>
                    <a:pt x="100" y="728"/>
                  </a:lnTo>
                  <a:lnTo>
                    <a:pt x="90" y="769"/>
                  </a:lnTo>
                  <a:lnTo>
                    <a:pt x="85" y="809"/>
                  </a:lnTo>
                  <a:lnTo>
                    <a:pt x="78" y="856"/>
                  </a:lnTo>
                  <a:lnTo>
                    <a:pt x="73" y="914"/>
                  </a:lnTo>
                  <a:lnTo>
                    <a:pt x="72" y="960"/>
                  </a:lnTo>
                  <a:lnTo>
                    <a:pt x="73" y="1005"/>
                  </a:lnTo>
                  <a:lnTo>
                    <a:pt x="77" y="1048"/>
                  </a:lnTo>
                  <a:lnTo>
                    <a:pt x="82" y="1088"/>
                  </a:lnTo>
                  <a:lnTo>
                    <a:pt x="87" y="1130"/>
                  </a:lnTo>
                  <a:lnTo>
                    <a:pt x="96" y="1173"/>
                  </a:lnTo>
                  <a:lnTo>
                    <a:pt x="108" y="1219"/>
                  </a:lnTo>
                  <a:lnTo>
                    <a:pt x="123" y="1267"/>
                  </a:lnTo>
                  <a:lnTo>
                    <a:pt x="138" y="1311"/>
                  </a:lnTo>
                  <a:lnTo>
                    <a:pt x="155" y="1354"/>
                  </a:lnTo>
                  <a:lnTo>
                    <a:pt x="175" y="1396"/>
                  </a:lnTo>
                  <a:lnTo>
                    <a:pt x="199" y="1436"/>
                  </a:lnTo>
                  <a:lnTo>
                    <a:pt x="0" y="1549"/>
                  </a:lnTo>
                  <a:lnTo>
                    <a:pt x="608" y="1639"/>
                  </a:lnTo>
                  <a:lnTo>
                    <a:pt x="832" y="1080"/>
                  </a:lnTo>
                  <a:lnTo>
                    <a:pt x="598" y="1205"/>
                  </a:lnTo>
                  <a:lnTo>
                    <a:pt x="575" y="1169"/>
                  </a:lnTo>
                  <a:lnTo>
                    <a:pt x="561" y="1137"/>
                  </a:lnTo>
                  <a:lnTo>
                    <a:pt x="548" y="1104"/>
                  </a:lnTo>
                  <a:lnTo>
                    <a:pt x="539" y="1071"/>
                  </a:lnTo>
                  <a:lnTo>
                    <a:pt x="533" y="1039"/>
                  </a:lnTo>
                  <a:lnTo>
                    <a:pt x="531" y="1008"/>
                  </a:lnTo>
                  <a:lnTo>
                    <a:pt x="528" y="977"/>
                  </a:lnTo>
                  <a:lnTo>
                    <a:pt x="528" y="946"/>
                  </a:lnTo>
                  <a:lnTo>
                    <a:pt x="530" y="909"/>
                  </a:lnTo>
                  <a:lnTo>
                    <a:pt x="534" y="873"/>
                  </a:lnTo>
                  <a:lnTo>
                    <a:pt x="542" y="833"/>
                  </a:lnTo>
                  <a:lnTo>
                    <a:pt x="551" y="801"/>
                  </a:lnTo>
                  <a:lnTo>
                    <a:pt x="565" y="765"/>
                  </a:lnTo>
                  <a:lnTo>
                    <a:pt x="577" y="734"/>
                  </a:lnTo>
                  <a:lnTo>
                    <a:pt x="594" y="704"/>
                  </a:lnTo>
                  <a:lnTo>
                    <a:pt x="608" y="681"/>
                  </a:lnTo>
                  <a:lnTo>
                    <a:pt x="622" y="662"/>
                  </a:lnTo>
                  <a:lnTo>
                    <a:pt x="636" y="643"/>
                  </a:lnTo>
                  <a:lnTo>
                    <a:pt x="652" y="624"/>
                  </a:lnTo>
                  <a:lnTo>
                    <a:pt x="670" y="604"/>
                  </a:lnTo>
                  <a:lnTo>
                    <a:pt x="685" y="590"/>
                  </a:lnTo>
                  <a:lnTo>
                    <a:pt x="702" y="572"/>
                  </a:lnTo>
                  <a:lnTo>
                    <a:pt x="719" y="558"/>
                  </a:lnTo>
                  <a:lnTo>
                    <a:pt x="739" y="543"/>
                  </a:lnTo>
                  <a:lnTo>
                    <a:pt x="763" y="527"/>
                  </a:lnTo>
                  <a:lnTo>
                    <a:pt x="783" y="514"/>
                  </a:lnTo>
                  <a:lnTo>
                    <a:pt x="800" y="504"/>
                  </a:lnTo>
                  <a:lnTo>
                    <a:pt x="825" y="490"/>
                  </a:lnTo>
                  <a:lnTo>
                    <a:pt x="849" y="480"/>
                  </a:lnTo>
                  <a:lnTo>
                    <a:pt x="887" y="469"/>
                  </a:lnTo>
                  <a:lnTo>
                    <a:pt x="887" y="0"/>
                  </a:lnTo>
                </a:path>
              </a:pathLst>
            </a:custGeom>
            <a:solidFill>
              <a:srgbClr val="008000"/>
            </a:solidFill>
            <a:ln w="9525" cap="rnd">
              <a:noFill/>
              <a:round/>
              <a:headEnd/>
              <a:tailEnd/>
            </a:ln>
            <a:effectLst/>
          </p:spPr>
          <p:txBody>
            <a:bodyPr>
              <a:prstTxWarp prst="textNoShape">
                <a:avLst/>
              </a:prstTxWarp>
            </a:bodyPr>
            <a:lstStyle/>
            <a:p>
              <a:endParaRPr lang="en-US"/>
            </a:p>
          </p:txBody>
        </p:sp>
        <p:sp>
          <p:nvSpPr>
            <p:cNvPr id="81927" name="Freeform 7"/>
            <p:cNvSpPr>
              <a:spLocks/>
            </p:cNvSpPr>
            <p:nvPr/>
          </p:nvSpPr>
          <p:spPr bwMode="auto">
            <a:xfrm>
              <a:off x="2534" y="1765"/>
              <a:ext cx="1318" cy="1485"/>
            </a:xfrm>
            <a:custGeom>
              <a:avLst/>
              <a:gdLst/>
              <a:ahLst/>
              <a:cxnLst>
                <a:cxn ang="0">
                  <a:pos x="520" y="220"/>
                </a:cxn>
                <a:cxn ang="0">
                  <a:pos x="568" y="230"/>
                </a:cxn>
                <a:cxn ang="0">
                  <a:pos x="605" y="239"/>
                </a:cxn>
                <a:cxn ang="0">
                  <a:pos x="644" y="251"/>
                </a:cxn>
                <a:cxn ang="0">
                  <a:pos x="683" y="264"/>
                </a:cxn>
                <a:cxn ang="0">
                  <a:pos x="728" y="282"/>
                </a:cxn>
                <a:cxn ang="0">
                  <a:pos x="771" y="301"/>
                </a:cxn>
                <a:cxn ang="0">
                  <a:pos x="813" y="322"/>
                </a:cxn>
                <a:cxn ang="0">
                  <a:pos x="849" y="344"/>
                </a:cxn>
                <a:cxn ang="0">
                  <a:pos x="885" y="367"/>
                </a:cxn>
                <a:cxn ang="0">
                  <a:pos x="925" y="396"/>
                </a:cxn>
                <a:cxn ang="0">
                  <a:pos x="960" y="423"/>
                </a:cxn>
                <a:cxn ang="0">
                  <a:pos x="1016" y="472"/>
                </a:cxn>
                <a:cxn ang="0">
                  <a:pos x="1064" y="521"/>
                </a:cxn>
                <a:cxn ang="0">
                  <a:pos x="1102" y="566"/>
                </a:cxn>
                <a:cxn ang="0">
                  <a:pos x="1142" y="619"/>
                </a:cxn>
                <a:cxn ang="0">
                  <a:pos x="1179" y="676"/>
                </a:cxn>
                <a:cxn ang="0">
                  <a:pos x="1211" y="732"/>
                </a:cxn>
                <a:cxn ang="0">
                  <a:pos x="1240" y="795"/>
                </a:cxn>
                <a:cxn ang="0">
                  <a:pos x="1264" y="862"/>
                </a:cxn>
                <a:cxn ang="0">
                  <a:pos x="1289" y="945"/>
                </a:cxn>
                <a:cxn ang="0">
                  <a:pos x="1304" y="1026"/>
                </a:cxn>
                <a:cxn ang="0">
                  <a:pos x="1316" y="1132"/>
                </a:cxn>
                <a:cxn ang="0">
                  <a:pos x="1316" y="1222"/>
                </a:cxn>
                <a:cxn ang="0">
                  <a:pos x="1307" y="1305"/>
                </a:cxn>
                <a:cxn ang="0">
                  <a:pos x="1293" y="1390"/>
                </a:cxn>
                <a:cxn ang="0">
                  <a:pos x="1266" y="1484"/>
                </a:cxn>
                <a:cxn ang="0">
                  <a:pos x="851" y="1272"/>
                </a:cxn>
                <a:cxn ang="0">
                  <a:pos x="861" y="1195"/>
                </a:cxn>
                <a:cxn ang="0">
                  <a:pos x="859" y="1126"/>
                </a:cxn>
                <a:cxn ang="0">
                  <a:pos x="847" y="1050"/>
                </a:cxn>
                <a:cxn ang="0">
                  <a:pos x="824" y="982"/>
                </a:cxn>
                <a:cxn ang="0">
                  <a:pos x="795" y="921"/>
                </a:cxn>
                <a:cxn ang="0">
                  <a:pos x="767" y="879"/>
                </a:cxn>
                <a:cxn ang="0">
                  <a:pos x="737" y="841"/>
                </a:cxn>
                <a:cxn ang="0">
                  <a:pos x="704" y="807"/>
                </a:cxn>
                <a:cxn ang="0">
                  <a:pos x="670" y="775"/>
                </a:cxn>
                <a:cxn ang="0">
                  <a:pos x="626" y="745"/>
                </a:cxn>
                <a:cxn ang="0">
                  <a:pos x="589" y="722"/>
                </a:cxn>
                <a:cxn ang="0">
                  <a:pos x="542" y="699"/>
                </a:cxn>
                <a:cxn ang="0">
                  <a:pos x="503" y="685"/>
                </a:cxn>
                <a:cxn ang="0">
                  <a:pos x="445" y="673"/>
                </a:cxn>
                <a:cxn ang="0">
                  <a:pos x="387" y="668"/>
                </a:cxn>
                <a:cxn ang="0">
                  <a:pos x="371" y="908"/>
                </a:cxn>
                <a:cxn ang="0">
                  <a:pos x="370" y="0"/>
                </a:cxn>
                <a:cxn ang="0">
                  <a:pos x="390" y="208"/>
                </a:cxn>
                <a:cxn ang="0">
                  <a:pos x="449" y="211"/>
                </a:cxn>
                <a:cxn ang="0">
                  <a:pos x="502" y="217"/>
                </a:cxn>
              </a:cxnLst>
              <a:rect l="0" t="0" r="r" b="b"/>
              <a:pathLst>
                <a:path w="1318" h="1485">
                  <a:moveTo>
                    <a:pt x="502" y="217"/>
                  </a:moveTo>
                  <a:lnTo>
                    <a:pt x="520" y="220"/>
                  </a:lnTo>
                  <a:lnTo>
                    <a:pt x="544" y="224"/>
                  </a:lnTo>
                  <a:lnTo>
                    <a:pt x="568" y="230"/>
                  </a:lnTo>
                  <a:lnTo>
                    <a:pt x="585" y="234"/>
                  </a:lnTo>
                  <a:lnTo>
                    <a:pt x="605" y="239"/>
                  </a:lnTo>
                  <a:lnTo>
                    <a:pt x="624" y="245"/>
                  </a:lnTo>
                  <a:lnTo>
                    <a:pt x="644" y="251"/>
                  </a:lnTo>
                  <a:lnTo>
                    <a:pt x="662" y="256"/>
                  </a:lnTo>
                  <a:lnTo>
                    <a:pt x="683" y="264"/>
                  </a:lnTo>
                  <a:lnTo>
                    <a:pt x="707" y="274"/>
                  </a:lnTo>
                  <a:lnTo>
                    <a:pt x="728" y="282"/>
                  </a:lnTo>
                  <a:lnTo>
                    <a:pt x="748" y="291"/>
                  </a:lnTo>
                  <a:lnTo>
                    <a:pt x="771" y="301"/>
                  </a:lnTo>
                  <a:lnTo>
                    <a:pt x="793" y="312"/>
                  </a:lnTo>
                  <a:lnTo>
                    <a:pt x="813" y="322"/>
                  </a:lnTo>
                  <a:lnTo>
                    <a:pt x="832" y="334"/>
                  </a:lnTo>
                  <a:lnTo>
                    <a:pt x="849" y="344"/>
                  </a:lnTo>
                  <a:lnTo>
                    <a:pt x="866" y="356"/>
                  </a:lnTo>
                  <a:lnTo>
                    <a:pt x="885" y="367"/>
                  </a:lnTo>
                  <a:lnTo>
                    <a:pt x="906" y="382"/>
                  </a:lnTo>
                  <a:lnTo>
                    <a:pt x="925" y="396"/>
                  </a:lnTo>
                  <a:lnTo>
                    <a:pt x="943" y="410"/>
                  </a:lnTo>
                  <a:lnTo>
                    <a:pt x="960" y="423"/>
                  </a:lnTo>
                  <a:lnTo>
                    <a:pt x="988" y="446"/>
                  </a:lnTo>
                  <a:lnTo>
                    <a:pt x="1016" y="472"/>
                  </a:lnTo>
                  <a:lnTo>
                    <a:pt x="1038" y="492"/>
                  </a:lnTo>
                  <a:lnTo>
                    <a:pt x="1064" y="521"/>
                  </a:lnTo>
                  <a:lnTo>
                    <a:pt x="1082" y="542"/>
                  </a:lnTo>
                  <a:lnTo>
                    <a:pt x="1102" y="566"/>
                  </a:lnTo>
                  <a:lnTo>
                    <a:pt x="1124" y="593"/>
                  </a:lnTo>
                  <a:lnTo>
                    <a:pt x="1142" y="619"/>
                  </a:lnTo>
                  <a:lnTo>
                    <a:pt x="1160" y="648"/>
                  </a:lnTo>
                  <a:lnTo>
                    <a:pt x="1179" y="676"/>
                  </a:lnTo>
                  <a:lnTo>
                    <a:pt x="1195" y="706"/>
                  </a:lnTo>
                  <a:lnTo>
                    <a:pt x="1211" y="732"/>
                  </a:lnTo>
                  <a:lnTo>
                    <a:pt x="1226" y="764"/>
                  </a:lnTo>
                  <a:lnTo>
                    <a:pt x="1240" y="795"/>
                  </a:lnTo>
                  <a:lnTo>
                    <a:pt x="1252" y="827"/>
                  </a:lnTo>
                  <a:lnTo>
                    <a:pt x="1264" y="862"/>
                  </a:lnTo>
                  <a:lnTo>
                    <a:pt x="1279" y="905"/>
                  </a:lnTo>
                  <a:lnTo>
                    <a:pt x="1289" y="945"/>
                  </a:lnTo>
                  <a:lnTo>
                    <a:pt x="1299" y="986"/>
                  </a:lnTo>
                  <a:lnTo>
                    <a:pt x="1304" y="1026"/>
                  </a:lnTo>
                  <a:lnTo>
                    <a:pt x="1311" y="1073"/>
                  </a:lnTo>
                  <a:lnTo>
                    <a:pt x="1316" y="1132"/>
                  </a:lnTo>
                  <a:lnTo>
                    <a:pt x="1317" y="1177"/>
                  </a:lnTo>
                  <a:lnTo>
                    <a:pt x="1316" y="1222"/>
                  </a:lnTo>
                  <a:lnTo>
                    <a:pt x="1312" y="1265"/>
                  </a:lnTo>
                  <a:lnTo>
                    <a:pt x="1307" y="1305"/>
                  </a:lnTo>
                  <a:lnTo>
                    <a:pt x="1302" y="1347"/>
                  </a:lnTo>
                  <a:lnTo>
                    <a:pt x="1293" y="1390"/>
                  </a:lnTo>
                  <a:lnTo>
                    <a:pt x="1281" y="1436"/>
                  </a:lnTo>
                  <a:lnTo>
                    <a:pt x="1266" y="1484"/>
                  </a:lnTo>
                  <a:lnTo>
                    <a:pt x="1180" y="1216"/>
                  </a:lnTo>
                  <a:lnTo>
                    <a:pt x="851" y="1272"/>
                  </a:lnTo>
                  <a:lnTo>
                    <a:pt x="858" y="1225"/>
                  </a:lnTo>
                  <a:lnTo>
                    <a:pt x="861" y="1195"/>
                  </a:lnTo>
                  <a:lnTo>
                    <a:pt x="861" y="1163"/>
                  </a:lnTo>
                  <a:lnTo>
                    <a:pt x="859" y="1126"/>
                  </a:lnTo>
                  <a:lnTo>
                    <a:pt x="854" y="1090"/>
                  </a:lnTo>
                  <a:lnTo>
                    <a:pt x="847" y="1050"/>
                  </a:lnTo>
                  <a:lnTo>
                    <a:pt x="838" y="1018"/>
                  </a:lnTo>
                  <a:lnTo>
                    <a:pt x="824" y="982"/>
                  </a:lnTo>
                  <a:lnTo>
                    <a:pt x="811" y="951"/>
                  </a:lnTo>
                  <a:lnTo>
                    <a:pt x="795" y="921"/>
                  </a:lnTo>
                  <a:lnTo>
                    <a:pt x="781" y="898"/>
                  </a:lnTo>
                  <a:lnTo>
                    <a:pt x="767" y="879"/>
                  </a:lnTo>
                  <a:lnTo>
                    <a:pt x="753" y="860"/>
                  </a:lnTo>
                  <a:lnTo>
                    <a:pt x="737" y="841"/>
                  </a:lnTo>
                  <a:lnTo>
                    <a:pt x="719" y="821"/>
                  </a:lnTo>
                  <a:lnTo>
                    <a:pt x="704" y="807"/>
                  </a:lnTo>
                  <a:lnTo>
                    <a:pt x="687" y="790"/>
                  </a:lnTo>
                  <a:lnTo>
                    <a:pt x="670" y="775"/>
                  </a:lnTo>
                  <a:lnTo>
                    <a:pt x="650" y="760"/>
                  </a:lnTo>
                  <a:lnTo>
                    <a:pt x="626" y="745"/>
                  </a:lnTo>
                  <a:lnTo>
                    <a:pt x="606" y="731"/>
                  </a:lnTo>
                  <a:lnTo>
                    <a:pt x="589" y="722"/>
                  </a:lnTo>
                  <a:lnTo>
                    <a:pt x="564" y="707"/>
                  </a:lnTo>
                  <a:lnTo>
                    <a:pt x="542" y="699"/>
                  </a:lnTo>
                  <a:lnTo>
                    <a:pt x="523" y="692"/>
                  </a:lnTo>
                  <a:lnTo>
                    <a:pt x="503" y="685"/>
                  </a:lnTo>
                  <a:lnTo>
                    <a:pt x="473" y="678"/>
                  </a:lnTo>
                  <a:lnTo>
                    <a:pt x="445" y="673"/>
                  </a:lnTo>
                  <a:lnTo>
                    <a:pt x="416" y="670"/>
                  </a:lnTo>
                  <a:lnTo>
                    <a:pt x="387" y="668"/>
                  </a:lnTo>
                  <a:lnTo>
                    <a:pt x="371" y="667"/>
                  </a:lnTo>
                  <a:lnTo>
                    <a:pt x="371" y="908"/>
                  </a:lnTo>
                  <a:lnTo>
                    <a:pt x="0" y="461"/>
                  </a:lnTo>
                  <a:lnTo>
                    <a:pt x="370" y="0"/>
                  </a:lnTo>
                  <a:lnTo>
                    <a:pt x="370" y="207"/>
                  </a:lnTo>
                  <a:lnTo>
                    <a:pt x="390" y="208"/>
                  </a:lnTo>
                  <a:lnTo>
                    <a:pt x="419" y="209"/>
                  </a:lnTo>
                  <a:lnTo>
                    <a:pt x="449" y="211"/>
                  </a:lnTo>
                  <a:lnTo>
                    <a:pt x="478" y="214"/>
                  </a:lnTo>
                  <a:lnTo>
                    <a:pt x="502" y="217"/>
                  </a:lnTo>
                </a:path>
              </a:pathLst>
            </a:custGeom>
            <a:solidFill>
              <a:srgbClr val="FF0000"/>
            </a:solidFill>
            <a:ln w="9525" cap="rnd">
              <a:noFill/>
              <a:round/>
              <a:headEnd/>
              <a:tailEnd/>
            </a:ln>
            <a:effectLst/>
          </p:spPr>
          <p:txBody>
            <a:bodyPr>
              <a:prstTxWarp prst="textNoShape">
                <a:avLst/>
              </a:prstTxWarp>
            </a:bodyPr>
            <a:lstStyle/>
            <a:p>
              <a:endParaRPr lang="en-US"/>
            </a:p>
          </p:txBody>
        </p:sp>
      </p:grpSp>
      <p:sp>
        <p:nvSpPr>
          <p:cNvPr id="81928" name="Rectangle 8"/>
          <p:cNvSpPr>
            <a:spLocks noChangeArrowheads="1"/>
          </p:cNvSpPr>
          <p:nvPr/>
        </p:nvSpPr>
        <p:spPr bwMode="auto">
          <a:xfrm>
            <a:off x="5802313" y="2209800"/>
            <a:ext cx="1449387" cy="579438"/>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3200" dirty="0">
                <a:solidFill>
                  <a:srgbClr val="143464"/>
                </a:solidFill>
              </a:rPr>
              <a:t>Design</a:t>
            </a:r>
          </a:p>
        </p:txBody>
      </p:sp>
      <p:sp>
        <p:nvSpPr>
          <p:cNvPr id="81929" name="Rectangle 9"/>
          <p:cNvSpPr>
            <a:spLocks noChangeArrowheads="1"/>
          </p:cNvSpPr>
          <p:nvPr/>
        </p:nvSpPr>
        <p:spPr bwMode="auto">
          <a:xfrm>
            <a:off x="862013" y="2565400"/>
            <a:ext cx="1924050" cy="579438"/>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3200" dirty="0">
                <a:solidFill>
                  <a:srgbClr val="143464"/>
                </a:solidFill>
              </a:rPr>
              <a:t>Prototype</a:t>
            </a:r>
          </a:p>
        </p:txBody>
      </p:sp>
      <p:sp>
        <p:nvSpPr>
          <p:cNvPr id="81930" name="Rectangle 10"/>
          <p:cNvSpPr>
            <a:spLocks noChangeArrowheads="1"/>
          </p:cNvSpPr>
          <p:nvPr/>
        </p:nvSpPr>
        <p:spPr bwMode="auto">
          <a:xfrm>
            <a:off x="4189413" y="5321300"/>
            <a:ext cx="1765300" cy="579438"/>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3200" dirty="0">
                <a:solidFill>
                  <a:srgbClr val="143464"/>
                </a:solidFill>
              </a:rPr>
              <a:t>Evaluate</a:t>
            </a:r>
          </a:p>
        </p:txBody>
      </p:sp>
      <p:sp>
        <p:nvSpPr>
          <p:cNvPr id="10" name="Text Box 13"/>
          <p:cNvSpPr txBox="1">
            <a:spLocks noChangeArrowheads="1"/>
          </p:cNvSpPr>
          <p:nvPr/>
        </p:nvSpPr>
        <p:spPr bwMode="auto">
          <a:xfrm>
            <a:off x="3267075" y="6553200"/>
            <a:ext cx="2813050" cy="304800"/>
          </a:xfrm>
          <a:prstGeom prst="rect">
            <a:avLst/>
          </a:prstGeom>
          <a:noFill/>
          <a:ln w="9525">
            <a:noFill/>
            <a:miter lim="800000"/>
            <a:headEnd/>
            <a:tailEnd/>
          </a:ln>
          <a:effectLst/>
        </p:spPr>
        <p:txBody>
          <a:bodyPr wrap="none">
            <a:prstTxWarp prst="textNoShape">
              <a:avLst/>
            </a:prstTxWarp>
            <a:spAutoFit/>
          </a:bodyPr>
          <a:lstStyle/>
          <a:p>
            <a:r>
              <a:rPr lang="en-US" sz="1400" dirty="0">
                <a:solidFill>
                  <a:srgbClr val="143464"/>
                </a:solidFill>
              </a:rPr>
              <a:t>Figure courtesy of James </a:t>
            </a:r>
            <a:r>
              <a:rPr lang="en-US" sz="1400" dirty="0" err="1">
                <a:solidFill>
                  <a:srgbClr val="143464"/>
                </a:solidFill>
              </a:rPr>
              <a:t>Landay</a:t>
            </a:r>
            <a:endParaRPr lang="en-US" sz="1400" dirty="0">
              <a:solidFill>
                <a:srgbClr val="143464"/>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ormAutofit fontScale="90000"/>
          </a:bodyPr>
          <a:lstStyle/>
          <a:p>
            <a:r>
              <a:rPr lang="en-US"/>
              <a:t>What is User-Centered Design (UCD)?</a:t>
            </a:r>
          </a:p>
        </p:txBody>
      </p:sp>
      <p:sp>
        <p:nvSpPr>
          <p:cNvPr id="5131" name="Rectangle 11"/>
          <p:cNvSpPr>
            <a:spLocks noGrp="1" noChangeArrowheads="1"/>
          </p:cNvSpPr>
          <p:nvPr>
            <p:ph idx="1"/>
          </p:nvPr>
        </p:nvSpPr>
        <p:spPr/>
        <p:txBody>
          <a:bodyPr/>
          <a:lstStyle/>
          <a:p>
            <a:r>
              <a:rPr lang="en-US"/>
              <a:t>The user is put in the center of the design</a:t>
            </a:r>
          </a:p>
        </p:txBody>
      </p:sp>
      <p:pic>
        <p:nvPicPr>
          <p:cNvPr id="5132" name="Picture 12" descr="ucd"/>
          <p:cNvPicPr>
            <a:picLocks noChangeAspect="1" noChangeArrowheads="1"/>
          </p:cNvPicPr>
          <p:nvPr/>
        </p:nvPicPr>
        <p:blipFill>
          <a:blip r:embed="rId3"/>
          <a:srcRect/>
          <a:stretch>
            <a:fillRect/>
          </a:stretch>
        </p:blipFill>
        <p:spPr bwMode="auto">
          <a:xfrm>
            <a:off x="2000494" y="2011192"/>
            <a:ext cx="4822620" cy="482517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dirty="0" smtClean="0"/>
              <a:t>Scenarios</a:t>
            </a:r>
            <a:endParaRPr lang="en-US" dirty="0"/>
          </a:p>
        </p:txBody>
      </p:sp>
      <p:sp>
        <p:nvSpPr>
          <p:cNvPr id="148483" name="Rectangle 3"/>
          <p:cNvSpPr>
            <a:spLocks noGrp="1" noChangeArrowheads="1"/>
          </p:cNvSpPr>
          <p:nvPr>
            <p:ph idx="1"/>
          </p:nvPr>
        </p:nvSpPr>
        <p:spPr>
          <a:xfrm>
            <a:off x="549275" y="1676401"/>
            <a:ext cx="8042276" cy="4343400"/>
          </a:xfrm>
        </p:spPr>
        <p:txBody>
          <a:bodyPr>
            <a:normAutofit fontScale="92500" lnSpcReduction="10000"/>
          </a:bodyPr>
          <a:lstStyle/>
          <a:p>
            <a:pPr marL="342900" lvl="1" indent="-342900">
              <a:buFont typeface="Arial"/>
              <a:buChar char="•"/>
            </a:pPr>
            <a:r>
              <a:rPr lang="en-US" dirty="0" smtClean="0"/>
              <a:t>Written description of a persona achieving a goal through a set of tasks in a specific context</a:t>
            </a:r>
          </a:p>
          <a:p>
            <a:pPr marL="342900" lvl="1" indent="-342900">
              <a:buFont typeface="Arial"/>
              <a:buChar char="•"/>
            </a:pPr>
            <a:r>
              <a:rPr lang="en-US" dirty="0" smtClean="0"/>
              <a:t>A design technique used to envision future use of a system</a:t>
            </a:r>
          </a:p>
          <a:p>
            <a:pPr marL="742950" lvl="2" indent="-342900"/>
            <a:r>
              <a:rPr lang="en-US" dirty="0" smtClean="0"/>
              <a:t>Helps designers &amp; developers understand how system will really be used</a:t>
            </a:r>
          </a:p>
          <a:p>
            <a:pPr marL="742950" lvl="2" indent="-342900"/>
            <a:r>
              <a:rPr lang="en-US" dirty="0" smtClean="0"/>
              <a:t>May be based on user research or a use case (or set of use cases)</a:t>
            </a:r>
          </a:p>
          <a:p>
            <a:pPr marL="742950" lvl="2" indent="-342900"/>
            <a:r>
              <a:rPr lang="en-US" dirty="0" smtClean="0"/>
              <a:t>Scenarios become progressively more detailed as project progresses</a:t>
            </a:r>
          </a:p>
          <a:p>
            <a:pPr marL="342900" lvl="1" indent="-342900">
              <a:buFont typeface="Arial"/>
              <a:buChar char="•"/>
            </a:pPr>
            <a:r>
              <a:rPr lang="en-US" dirty="0" smtClean="0"/>
              <a:t>Can be used as the basis for for usability testing tasks</a:t>
            </a:r>
          </a:p>
          <a:p>
            <a:pPr marL="342900" lvl="1" indent="-342900">
              <a:buFont typeface="Arial"/>
              <a:buChar char="•"/>
            </a:pPr>
            <a:r>
              <a:rPr lang="en-US" sz="2300" dirty="0" smtClean="0"/>
              <a:t>Info on writing scenarios &amp; tasks:</a:t>
            </a:r>
          </a:p>
          <a:p>
            <a:pPr marL="625475" lvl="2" indent="-342900">
              <a:buFont typeface="Arial"/>
              <a:buChar char="•"/>
            </a:pPr>
            <a:r>
              <a:rPr lang="en-US" dirty="0" smtClean="0">
                <a:hlinkClick r:id="rId3"/>
              </a:rPr>
              <a:t>http://wiki.fluidproject.org/display/fluid/User+Testing+Scenarios+and+Tasks</a:t>
            </a:r>
            <a:endParaRPr lang="en-US" dirty="0" smtClean="0"/>
          </a:p>
          <a:p>
            <a:pPr marL="342900" lvl="1" indent="-342900">
              <a:buFont typeface="Arial"/>
              <a:buChar char="•"/>
            </a:pPr>
            <a:endParaRPr lang="en-US" sz="23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Example</a:t>
            </a:r>
            <a:endParaRPr lang="en-US" dirty="0"/>
          </a:p>
        </p:txBody>
      </p:sp>
      <p:sp>
        <p:nvSpPr>
          <p:cNvPr id="3" name="Content Placeholder 2"/>
          <p:cNvSpPr>
            <a:spLocks noGrp="1"/>
          </p:cNvSpPr>
          <p:nvPr>
            <p:ph idx="1"/>
          </p:nvPr>
        </p:nvSpPr>
        <p:spPr>
          <a:xfrm>
            <a:off x="549275" y="1676401"/>
            <a:ext cx="8042276" cy="4343400"/>
          </a:xfrm>
        </p:spPr>
        <p:txBody>
          <a:bodyPr>
            <a:normAutofit fontScale="85000" lnSpcReduction="20000"/>
          </a:bodyPr>
          <a:lstStyle/>
          <a:p>
            <a:r>
              <a:rPr lang="en-US" dirty="0" smtClean="0"/>
              <a:t>It's Monday morning on the second week in the semester and Cobbler U is podcasting 40 different courses. When Mary comes in at 7:45 a.m., </a:t>
            </a:r>
            <a:r>
              <a:rPr lang="en-US" b="1" dirty="0" smtClean="0"/>
              <a:t>she takes a look to see which ones will be recorded today</a:t>
            </a:r>
            <a:r>
              <a:rPr lang="en-US" dirty="0" smtClean="0"/>
              <a:t>.</a:t>
            </a:r>
            <a:r>
              <a:rPr lang="en-US" sz="2118" dirty="0" smtClean="0">
                <a:solidFill>
                  <a:srgbClr val="FF0100"/>
                </a:solidFill>
              </a:rPr>
              <a:t>*</a:t>
            </a:r>
            <a:r>
              <a:rPr lang="en-US" dirty="0" smtClean="0"/>
              <a:t> She also does a quick check to </a:t>
            </a:r>
            <a:r>
              <a:rPr lang="en-US" b="1" dirty="0" smtClean="0"/>
              <a:t>make sure that all the capture agents are online</a:t>
            </a:r>
            <a:r>
              <a:rPr lang="en-US" dirty="0" smtClean="0"/>
              <a:t>.</a:t>
            </a:r>
            <a:r>
              <a:rPr lang="en-US" sz="2118" dirty="0" smtClean="0">
                <a:solidFill>
                  <a:srgbClr val="FF0100"/>
                </a:solidFill>
              </a:rPr>
              <a:t>*</a:t>
            </a:r>
          </a:p>
          <a:p>
            <a:r>
              <a:rPr lang="en-US" dirty="0" smtClean="0"/>
              <a:t>No classes have started yet, but everything looks fine. Even Schulte Hall, the room in which the capture agent failed last week. Thinking about that, </a:t>
            </a:r>
            <a:r>
              <a:rPr lang="en-US" b="1" dirty="0" smtClean="0"/>
              <a:t>she takes an in-depth look at Schulte Hall</a:t>
            </a:r>
            <a:r>
              <a:rPr lang="en-US" dirty="0" smtClean="0"/>
              <a:t>,</a:t>
            </a:r>
            <a:r>
              <a:rPr lang="en-US" sz="2118" dirty="0" smtClean="0">
                <a:solidFill>
                  <a:srgbClr val="FF0100"/>
                </a:solidFill>
              </a:rPr>
              <a:t>*</a:t>
            </a:r>
            <a:r>
              <a:rPr lang="en-US" dirty="0" smtClean="0"/>
              <a:t> to make sure that there are no problem areas or even potential problems. </a:t>
            </a:r>
            <a:r>
              <a:rPr lang="en-US" b="1" dirty="0" smtClean="0"/>
              <a:t>She then checks to see which recordings will happen in Schulte Hall today</a:t>
            </a:r>
            <a:r>
              <a:rPr lang="en-US" dirty="0" smtClean="0"/>
              <a:t>,</a:t>
            </a:r>
            <a:r>
              <a:rPr lang="en-US" sz="2118" dirty="0" smtClean="0">
                <a:solidFill>
                  <a:srgbClr val="FF0100"/>
                </a:solidFill>
              </a:rPr>
              <a:t>*</a:t>
            </a:r>
            <a:r>
              <a:rPr lang="en-US" dirty="0" smtClean="0"/>
              <a:t> and see that there are four of these, one of which will start in a few minutes, at 8. She makes a mental note to take a look when class starts to be sure everything is okay. In the meantime she checks her email. </a:t>
            </a:r>
            <a:r>
              <a:rPr lang="en-US" b="1" dirty="0" smtClean="0"/>
              <a:t> </a:t>
            </a:r>
            <a:endParaRPr lang="en-US" dirty="0"/>
          </a:p>
        </p:txBody>
      </p:sp>
      <p:sp>
        <p:nvSpPr>
          <p:cNvPr id="4" name="TextBox 3"/>
          <p:cNvSpPr txBox="1"/>
          <p:nvPr/>
        </p:nvSpPr>
        <p:spPr>
          <a:xfrm>
            <a:off x="3327400" y="6070600"/>
            <a:ext cx="2085201" cy="369332"/>
          </a:xfrm>
          <a:prstGeom prst="rect">
            <a:avLst/>
          </a:prstGeom>
          <a:noFill/>
        </p:spPr>
        <p:txBody>
          <a:bodyPr wrap="none" rtlCol="0">
            <a:spAutoFit/>
          </a:bodyPr>
          <a:lstStyle/>
          <a:p>
            <a:r>
              <a:rPr lang="en-US" dirty="0" smtClean="0">
                <a:solidFill>
                  <a:srgbClr val="FF0100"/>
                </a:solidFill>
              </a:rPr>
              <a:t>*</a:t>
            </a:r>
            <a:r>
              <a:rPr lang="en-US" dirty="0" smtClean="0"/>
              <a:t> = potential task</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Tasks</a:t>
            </a:r>
            <a:endParaRPr lang="en-US" dirty="0"/>
          </a:p>
        </p:txBody>
      </p:sp>
      <p:sp>
        <p:nvSpPr>
          <p:cNvPr id="3" name="Content Placeholder 2"/>
          <p:cNvSpPr>
            <a:spLocks noGrp="1"/>
          </p:cNvSpPr>
          <p:nvPr>
            <p:ph idx="1"/>
          </p:nvPr>
        </p:nvSpPr>
        <p:spPr>
          <a:xfrm>
            <a:off x="549275" y="1524001"/>
            <a:ext cx="8042276" cy="4343400"/>
          </a:xfrm>
        </p:spPr>
        <p:txBody>
          <a:bodyPr>
            <a:noAutofit/>
          </a:bodyPr>
          <a:lstStyle/>
          <a:p>
            <a:pPr marL="0">
              <a:buNone/>
            </a:pPr>
            <a:r>
              <a:rPr lang="en-US" sz="1600" b="1" dirty="0" smtClean="0"/>
              <a:t>You are the Webcast Administrator at your university. You are responsible for ensuring that recordings go smoothly, take place as scheduled, and are distributed to various distribution channels (e.g. YouTube, iTunes, your local portal).  It's Monday morning on the second week in the semester and your university is podcasting 40 different courses. </a:t>
            </a:r>
          </a:p>
          <a:p>
            <a:pPr>
              <a:buFont typeface="+mj-lt"/>
              <a:buAutoNum type="arabicPeriod"/>
            </a:pPr>
            <a:r>
              <a:rPr lang="en-US" sz="1600" dirty="0" smtClean="0"/>
              <a:t>When you come in at 7:45 a.m., you take a look to see which recordings are coming up today.</a:t>
            </a:r>
          </a:p>
          <a:p>
            <a:pPr>
              <a:buFont typeface="+mj-lt"/>
              <a:buAutoNum type="arabicPeriod"/>
            </a:pPr>
            <a:r>
              <a:rPr lang="en-US" sz="1600" dirty="0" smtClean="0"/>
              <a:t>Next, you do quick check to make sure that all the capture agents are online. </a:t>
            </a:r>
          </a:p>
          <a:p>
            <a:pPr>
              <a:buFont typeface="+mj-lt"/>
              <a:buAutoNum type="arabicPeriod"/>
            </a:pPr>
            <a:r>
              <a:rPr lang="en-US" sz="1600" dirty="0" smtClean="0"/>
              <a:t>Check to see what recordings will be happening today in Schulte Hall (known as "SH1"), the room in which the capture agent failed last week.  </a:t>
            </a:r>
          </a:p>
          <a:p>
            <a:pPr>
              <a:buFont typeface="+mj-lt"/>
              <a:buAutoNum type="arabicPeriod"/>
            </a:pPr>
            <a:r>
              <a:rPr lang="en-US" sz="1600" dirty="0" smtClean="0"/>
              <a:t>You see that one of the recordings in Schulte Hall is about to start in a few minutes, at 8:10. You make a mental note to take a look when the 8:10 class starts to be sure everything is okay. In the meantime you check your email.  At 8:15 a.m., you turn back to Matterhorn. Check to see what is happening in Schulte Hall.</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72676"/>
            <a:ext cx="8042276" cy="1336956"/>
          </a:xfrm>
        </p:spPr>
        <p:txBody>
          <a:bodyPr/>
          <a:lstStyle/>
          <a:p>
            <a:r>
              <a:rPr lang="en-US" dirty="0" smtClean="0"/>
              <a:t>Preparing for a Usability Test</a:t>
            </a:r>
            <a:endParaRPr lang="en-US" dirty="0"/>
          </a:p>
        </p:txBody>
      </p:sp>
      <p:sp>
        <p:nvSpPr>
          <p:cNvPr id="4" name="Content Placeholder 3"/>
          <p:cNvSpPr>
            <a:spLocks noGrp="1"/>
          </p:cNvSpPr>
          <p:nvPr>
            <p:ph idx="1"/>
          </p:nvPr>
        </p:nvSpPr>
        <p:spPr>
          <a:xfrm>
            <a:off x="549274" y="1752601"/>
            <a:ext cx="8302625" cy="4343400"/>
          </a:xfrm>
        </p:spPr>
        <p:txBody>
          <a:bodyPr>
            <a:normAutofit fontScale="77500" lnSpcReduction="20000"/>
          </a:bodyPr>
          <a:lstStyle/>
          <a:p>
            <a:pPr>
              <a:spcBef>
                <a:spcPts val="1100"/>
              </a:spcBef>
            </a:pPr>
            <a:r>
              <a:rPr lang="en-US" dirty="0" smtClean="0"/>
              <a:t>Define goals, objectives &amp; success criteria</a:t>
            </a:r>
          </a:p>
          <a:p>
            <a:pPr>
              <a:spcBef>
                <a:spcPts val="1100"/>
              </a:spcBef>
            </a:pPr>
            <a:r>
              <a:rPr lang="en-US" dirty="0" smtClean="0"/>
              <a:t>Write scenarios &amp; testing tasks – ensure prototype can handle them</a:t>
            </a:r>
          </a:p>
          <a:p>
            <a:pPr>
              <a:spcBef>
                <a:spcPts val="1100"/>
              </a:spcBef>
            </a:pPr>
            <a:r>
              <a:rPr lang="en-US" dirty="0" smtClean="0"/>
              <a:t>Create task sheets</a:t>
            </a:r>
          </a:p>
          <a:p>
            <a:pPr>
              <a:spcBef>
                <a:spcPts val="1100"/>
              </a:spcBef>
            </a:pPr>
            <a:r>
              <a:rPr lang="en-US" dirty="0" smtClean="0"/>
              <a:t>Create consent form</a:t>
            </a:r>
          </a:p>
          <a:p>
            <a:pPr>
              <a:spcBef>
                <a:spcPts val="1100"/>
              </a:spcBef>
            </a:pPr>
            <a:r>
              <a:rPr lang="en-US" dirty="0" smtClean="0"/>
              <a:t>If needed, create: </a:t>
            </a:r>
          </a:p>
          <a:p>
            <a:pPr lvl="1">
              <a:spcBef>
                <a:spcPts val="1100"/>
              </a:spcBef>
            </a:pPr>
            <a:r>
              <a:rPr lang="en-US" dirty="0" smtClean="0"/>
              <a:t>demographic questionnaire</a:t>
            </a:r>
          </a:p>
          <a:p>
            <a:pPr lvl="1">
              <a:spcBef>
                <a:spcPts val="1100"/>
              </a:spcBef>
            </a:pPr>
            <a:r>
              <a:rPr lang="en-US" dirty="0" smtClean="0"/>
              <a:t>pre-test questionnaire or interview</a:t>
            </a:r>
          </a:p>
          <a:p>
            <a:pPr lvl="1">
              <a:spcBef>
                <a:spcPts val="1100"/>
              </a:spcBef>
            </a:pPr>
            <a:r>
              <a:rPr lang="en-US" dirty="0" smtClean="0"/>
              <a:t>post-test questionnaire</a:t>
            </a:r>
          </a:p>
          <a:p>
            <a:pPr>
              <a:spcBef>
                <a:spcPts val="1100"/>
              </a:spcBef>
            </a:pPr>
            <a:r>
              <a:rPr lang="en-US" dirty="0" smtClean="0"/>
              <a:t>Sample user testing protocol: </a:t>
            </a:r>
            <a:r>
              <a:rPr lang="en-US" dirty="0" smtClean="0">
                <a:hlinkClick r:id="rId3"/>
              </a:rPr>
              <a:t>http://wiki.fluidproject.org/display/fluid/User+Testing+Protocol</a:t>
            </a:r>
            <a:endParaRPr lang="en-US" dirty="0" smtClean="0"/>
          </a:p>
          <a:p>
            <a:pPr>
              <a:spcBef>
                <a:spcPts val="1100"/>
              </a:spcBef>
            </a:pPr>
            <a:r>
              <a:rPr lang="en-US" dirty="0" smtClean="0"/>
              <a:t>Protocol templates: </a:t>
            </a:r>
            <a:r>
              <a:rPr lang="en-US" dirty="0" smtClean="0">
                <a:hlinkClick r:id="rId4"/>
              </a:rPr>
              <a:t>http://wiki.fluidproject.org/display/fluid/User+Testing#UserTesting-templates</a:t>
            </a: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724"/>
            <a:ext cx="8042276" cy="1336956"/>
          </a:xfrm>
        </p:spPr>
        <p:txBody>
          <a:bodyPr>
            <a:normAutofit fontScale="90000"/>
          </a:bodyPr>
          <a:lstStyle/>
          <a:p>
            <a:r>
              <a:rPr lang="en-US" dirty="0" smtClean="0"/>
              <a:t>Usability Testing Documentation </a:t>
            </a:r>
            <a:endParaRPr lang="en-US" dirty="0"/>
          </a:p>
        </p:txBody>
      </p:sp>
      <p:pic>
        <p:nvPicPr>
          <p:cNvPr id="6" name="Content Placeholder 5" descr="Screen shot 2010-11-02 at 9.51.42 AM.png"/>
          <p:cNvPicPr>
            <a:picLocks noGrp="1" noChangeAspect="1"/>
          </p:cNvPicPr>
          <p:nvPr>
            <p:ph idx="1"/>
          </p:nvPr>
        </p:nvPicPr>
        <p:blipFill>
          <a:blip r:embed="rId3"/>
          <a:srcRect l="-26636" r="-26636"/>
          <a:stretch>
            <a:fillRect/>
          </a:stretch>
        </p:blip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724"/>
            <a:ext cx="8042276" cy="1336956"/>
          </a:xfrm>
        </p:spPr>
        <p:txBody>
          <a:bodyPr>
            <a:normAutofit fontScale="90000"/>
          </a:bodyPr>
          <a:lstStyle/>
          <a:p>
            <a:r>
              <a:rPr lang="en-US" dirty="0" smtClean="0"/>
              <a:t>Usability Testing Documentation</a:t>
            </a:r>
            <a:endParaRPr lang="en-US" dirty="0"/>
          </a:p>
        </p:txBody>
      </p:sp>
      <p:pic>
        <p:nvPicPr>
          <p:cNvPr id="5" name="Content Placeholder 4" descr="Screen shot 2010-11-02 at 9.52.02 AM.png"/>
          <p:cNvPicPr>
            <a:picLocks noGrp="1" noChangeAspect="1"/>
          </p:cNvPicPr>
          <p:nvPr>
            <p:ph idx="1"/>
          </p:nvPr>
        </p:nvPicPr>
        <p:blipFill>
          <a:blip r:embed="rId3"/>
          <a:srcRect l="-26858" r="-26858"/>
          <a:stretch>
            <a:fillRect/>
          </a:stretch>
        </p:blip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Selecting Representative Users</a:t>
            </a:r>
            <a:endParaRPr lang="en-US" dirty="0"/>
          </a:p>
        </p:txBody>
      </p:sp>
      <p:sp>
        <p:nvSpPr>
          <p:cNvPr id="3" name="Content Placeholder 2"/>
          <p:cNvSpPr>
            <a:spLocks noGrp="1"/>
          </p:cNvSpPr>
          <p:nvPr>
            <p:ph idx="1"/>
          </p:nvPr>
        </p:nvSpPr>
        <p:spPr>
          <a:xfrm>
            <a:off x="549275" y="1689101"/>
            <a:ext cx="8042276" cy="4343400"/>
          </a:xfrm>
        </p:spPr>
        <p:txBody>
          <a:bodyPr>
            <a:normAutofit lnSpcReduction="10000"/>
          </a:bodyPr>
          <a:lstStyle/>
          <a:p>
            <a:r>
              <a:rPr lang="en-US" dirty="0" smtClean="0"/>
              <a:t>Your results may not be valid if your users aren’t representative</a:t>
            </a:r>
          </a:p>
          <a:p>
            <a:r>
              <a:rPr lang="en-US" dirty="0" smtClean="0"/>
              <a:t>Find users based on your personas/user profiles</a:t>
            </a:r>
          </a:p>
          <a:p>
            <a:r>
              <a:rPr lang="en-US" dirty="0" smtClean="0"/>
              <a:t>Depending on your project 3-5 users (or less!) may be enough</a:t>
            </a:r>
          </a:p>
          <a:p>
            <a:r>
              <a:rPr lang="en-US" dirty="0" smtClean="0"/>
              <a:t>If necessary, create a short screening questionnaire</a:t>
            </a:r>
          </a:p>
          <a:p>
            <a:r>
              <a:rPr lang="en-US" dirty="0" smtClean="0"/>
              <a:t>In some domains, may be helpful to track users via a profile matrix</a:t>
            </a:r>
          </a:p>
          <a:p>
            <a:r>
              <a:rPr lang="en-US" dirty="0" smtClean="0"/>
              <a:t>Don’t forget accessibility testing!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3033" name="Rectangle 41"/>
          <p:cNvSpPr>
            <a:spLocks noGrp="1" noChangeArrowheads="1"/>
          </p:cNvSpPr>
          <p:nvPr>
            <p:ph type="title"/>
          </p:nvPr>
        </p:nvSpPr>
        <p:spPr>
          <a:xfrm>
            <a:off x="914400" y="228600"/>
            <a:ext cx="7467600" cy="1066800"/>
          </a:xfrm>
        </p:spPr>
        <p:txBody>
          <a:bodyPr/>
          <a:lstStyle/>
          <a:p>
            <a:r>
              <a:rPr lang="en-US" dirty="0"/>
              <a:t>Sample</a:t>
            </a:r>
            <a:r>
              <a:rPr lang="en-US" dirty="0" smtClean="0"/>
              <a:t> Profile </a:t>
            </a:r>
            <a:r>
              <a:rPr lang="en-US" dirty="0"/>
              <a:t>M</a:t>
            </a:r>
            <a:r>
              <a:rPr lang="en-US" dirty="0" smtClean="0"/>
              <a:t>atrix</a:t>
            </a:r>
            <a:endParaRPr lang="en-US" dirty="0"/>
          </a:p>
        </p:txBody>
      </p:sp>
      <p:graphicFrame>
        <p:nvGraphicFramePr>
          <p:cNvPr id="212996" name="Group 4"/>
          <p:cNvGraphicFramePr>
            <a:graphicFrameLocks noGrp="1"/>
          </p:cNvGraphicFramePr>
          <p:nvPr>
            <p:ph type="tbl" idx="1"/>
          </p:nvPr>
        </p:nvGraphicFramePr>
        <p:xfrm>
          <a:off x="685800" y="1981200"/>
          <a:ext cx="7772400" cy="4114801"/>
        </p:xfrm>
        <a:graphic>
          <a:graphicData uri="http://schemas.openxmlformats.org/drawingml/2006/table">
            <a:tbl>
              <a:tblPr/>
              <a:tblGrid>
                <a:gridCol w="1554163"/>
                <a:gridCol w="1227137"/>
                <a:gridCol w="1227138"/>
                <a:gridCol w="1309687"/>
                <a:gridCol w="1227138"/>
                <a:gridCol w="1227137"/>
              </a:tblGrid>
              <a:tr h="1487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143464"/>
                        </a:solidFill>
                        <a:effectLst/>
                        <a:latin typeface="Arial" charset="0"/>
                        <a:ea typeface="ＭＳ Ｐゴシック" charset="-128"/>
                        <a:cs typeface="ＭＳ Ｐゴシック" charset="-128"/>
                      </a:endParaRPr>
                    </a:p>
                  </a:txBody>
                  <a:tcPr anchor="ctr" anchorCtr="1" horzOverflow="overflow">
                    <a:lnL w="28575"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28575"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143464"/>
                          </a:solidFill>
                          <a:effectLst/>
                          <a:latin typeface="Arial" charset="0"/>
                          <a:ea typeface="ＭＳ Ｐゴシック" charset="-128"/>
                          <a:cs typeface="ＭＳ Ｐゴシック" charset="-128"/>
                        </a:rPr>
                        <a:t>Never had webcast class</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28575"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143464"/>
                          </a:solidFill>
                          <a:effectLst/>
                          <a:latin typeface="Arial" charset="0"/>
                          <a:ea typeface="ＭＳ Ｐゴシック" charset="-128"/>
                          <a:cs typeface="ＭＳ Ｐゴシック" charset="-128"/>
                        </a:rPr>
                        <a:t>Has watched webcasts of class</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28575"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143464"/>
                          </a:solidFill>
                          <a:effectLst/>
                          <a:latin typeface="Arial" charset="0"/>
                          <a:ea typeface="ＭＳ Ｐゴシック" charset="-128"/>
                          <a:cs typeface="ＭＳ Ｐゴシック" charset="-128"/>
                        </a:rPr>
                        <a:t>Studies with class webcasts</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28575"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143464"/>
                          </a:solidFill>
                          <a:effectLst/>
                          <a:latin typeface="Arial" charset="0"/>
                          <a:ea typeface="ＭＳ Ｐゴシック" charset="-128"/>
                          <a:cs typeface="ＭＳ Ｐゴシック" charset="-128"/>
                        </a:rPr>
                        <a:t>Has computer at home </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28575"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143464"/>
                          </a:solidFill>
                          <a:effectLst/>
                          <a:latin typeface="Arial" charset="0"/>
                          <a:ea typeface="ＭＳ Ｐゴシック" charset="-128"/>
                          <a:cs typeface="ＭＳ Ｐゴシック" charset="-128"/>
                        </a:rPr>
                        <a:t>Works in computer lab </a:t>
                      </a:r>
                    </a:p>
                  </a:txBody>
                  <a:tcPr anchor="ctr" anchorCtr="1" horzOverflow="overflow">
                    <a:lnL w="12700" cap="flat" cmpd="sng" algn="ctr">
                      <a:solidFill>
                        <a:srgbClr val="143464"/>
                      </a:solidFill>
                      <a:prstDash val="solid"/>
                      <a:round/>
                      <a:headEnd type="none" w="med" len="med"/>
                      <a:tailEnd type="none" w="med" len="med"/>
                    </a:lnL>
                    <a:lnR w="28575" cap="flat" cmpd="sng" algn="ctr">
                      <a:solidFill>
                        <a:srgbClr val="143464"/>
                      </a:solidFill>
                      <a:prstDash val="solid"/>
                      <a:round/>
                      <a:headEnd type="none" w="med" len="med"/>
                      <a:tailEnd type="none" w="med" len="med"/>
                    </a:lnR>
                    <a:lnT w="28575"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r>
              <a:tr h="876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143464"/>
                          </a:solidFill>
                          <a:effectLst/>
                          <a:latin typeface="Arial" charset="0"/>
                          <a:ea typeface="ＭＳ Ｐゴシック" charset="-128"/>
                          <a:cs typeface="ＭＳ Ｐゴシック" charset="-128"/>
                        </a:rPr>
                        <a:t>Undergrad Student </a:t>
                      </a:r>
                    </a:p>
                  </a:txBody>
                  <a:tcPr anchor="ctr" anchorCtr="1" horzOverflow="overflow">
                    <a:lnL w="28575"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2</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1</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1</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1, 2</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1</a:t>
                      </a:r>
                    </a:p>
                  </a:txBody>
                  <a:tcPr anchor="ctr" anchorCtr="1" horzOverflow="overflow">
                    <a:lnL w="12700" cap="flat" cmpd="sng" algn="ctr">
                      <a:solidFill>
                        <a:srgbClr val="143464"/>
                      </a:solidFill>
                      <a:prstDash val="solid"/>
                      <a:round/>
                      <a:headEnd type="none" w="med" len="med"/>
                      <a:tailEnd type="none" w="med" len="med"/>
                    </a:lnL>
                    <a:lnR w="28575"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r>
              <a:tr h="874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143464"/>
                          </a:solidFill>
                          <a:effectLst/>
                          <a:latin typeface="Arial" charset="0"/>
                          <a:ea typeface="ＭＳ Ｐゴシック" charset="-128"/>
                          <a:cs typeface="ＭＳ Ｐゴシック" charset="-128"/>
                        </a:rPr>
                        <a:t>Graduate Student </a:t>
                      </a:r>
                    </a:p>
                  </a:txBody>
                  <a:tcPr anchor="ctr" anchorCtr="1" horzOverflow="overflow">
                    <a:lnL w="28575"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3</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3</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4</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3</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3,4</a:t>
                      </a:r>
                    </a:p>
                  </a:txBody>
                  <a:tcPr anchor="ctr" anchorCtr="1" horzOverflow="overflow">
                    <a:lnL w="12700" cap="flat" cmpd="sng" algn="ctr">
                      <a:solidFill>
                        <a:srgbClr val="143464"/>
                      </a:solidFill>
                      <a:prstDash val="solid"/>
                      <a:round/>
                      <a:headEnd type="none" w="med" len="med"/>
                      <a:tailEnd type="none" w="med" len="med"/>
                    </a:lnL>
                    <a:lnR w="28575"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12700" cap="flat" cmpd="sng" algn="ctr">
                      <a:solidFill>
                        <a:srgbClr val="143464"/>
                      </a:solidFill>
                      <a:prstDash val="solid"/>
                      <a:round/>
                      <a:headEnd type="none" w="med" len="med"/>
                      <a:tailEnd type="none" w="med" len="med"/>
                    </a:lnB>
                    <a:lnTlToBr>
                      <a:noFill/>
                    </a:lnTlToBr>
                    <a:lnBlToTr>
                      <a:noFill/>
                    </a:lnBlToTr>
                    <a:noFill/>
                  </a:tcPr>
                </a:tc>
              </a:tr>
              <a:tr h="876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143464"/>
                          </a:solidFill>
                          <a:effectLst/>
                          <a:latin typeface="Arial" charset="0"/>
                          <a:ea typeface="ＭＳ Ｐゴシック" charset="-128"/>
                          <a:cs typeface="ＭＳ Ｐゴシック" charset="-128"/>
                        </a:rPr>
                        <a:t>Virtual Student </a:t>
                      </a:r>
                    </a:p>
                  </a:txBody>
                  <a:tcPr anchor="ctr" anchorCtr="1" horzOverflow="overflow">
                    <a:lnL w="28575"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28575"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143464"/>
                        </a:solidFill>
                        <a:effectLst/>
                        <a:latin typeface="Arial" charset="0"/>
                        <a:ea typeface="ＭＳ Ｐゴシック" charset="-128"/>
                        <a:cs typeface="ＭＳ Ｐゴシック" charset="-128"/>
                      </a:endParaRP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28575" cap="flat" cmpd="sng" algn="ctr">
                      <a:solidFill>
                        <a:srgbClr val="143464"/>
                      </a:solidFill>
                      <a:prstDash val="solid"/>
                      <a:round/>
                      <a:headEnd type="none" w="med" len="med"/>
                      <a:tailEnd type="none" w="med" len="med"/>
                    </a:lnB>
                    <a:lnTlToBr>
                      <a:noFill/>
                    </a:lnTlToBr>
                    <a:lnBlToTr>
                      <a:noFill/>
                    </a:lnBlToTr>
                    <a:solidFill>
                      <a:srgbClr val="5074A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5,6</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28575"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5</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28575"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143464"/>
                          </a:solidFill>
                          <a:effectLst/>
                          <a:latin typeface="Arial" charset="0"/>
                          <a:ea typeface="ＭＳ Ｐゴシック" charset="-128"/>
                          <a:cs typeface="ＭＳ Ｐゴシック" charset="-128"/>
                        </a:rPr>
                        <a:t>5,6</a:t>
                      </a:r>
                    </a:p>
                  </a:txBody>
                  <a:tcPr anchor="ctr" anchorCtr="1" horzOverflow="overflow">
                    <a:lnL w="12700" cap="flat" cmpd="sng" algn="ctr">
                      <a:solidFill>
                        <a:srgbClr val="143464"/>
                      </a:solidFill>
                      <a:prstDash val="solid"/>
                      <a:round/>
                      <a:headEnd type="none" w="med" len="med"/>
                      <a:tailEnd type="none" w="med" len="med"/>
                    </a:lnL>
                    <a:lnR w="12700"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28575" cap="flat" cmpd="sng" algn="ctr">
                      <a:solidFill>
                        <a:srgbClr val="14346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143464"/>
                        </a:solidFill>
                        <a:effectLst/>
                        <a:latin typeface="Arial" charset="0"/>
                        <a:ea typeface="ＭＳ Ｐゴシック" charset="-128"/>
                        <a:cs typeface="ＭＳ Ｐゴシック" charset="-128"/>
                      </a:endParaRPr>
                    </a:p>
                  </a:txBody>
                  <a:tcPr anchor="ctr" anchorCtr="1" horzOverflow="overflow">
                    <a:lnL w="12700" cap="flat" cmpd="sng" algn="ctr">
                      <a:solidFill>
                        <a:srgbClr val="143464"/>
                      </a:solidFill>
                      <a:prstDash val="solid"/>
                      <a:round/>
                      <a:headEnd type="none" w="med" len="med"/>
                      <a:tailEnd type="none" w="med" len="med"/>
                    </a:lnL>
                    <a:lnR w="28575" cap="flat" cmpd="sng" algn="ctr">
                      <a:solidFill>
                        <a:srgbClr val="143464"/>
                      </a:solidFill>
                      <a:prstDash val="solid"/>
                      <a:round/>
                      <a:headEnd type="none" w="med" len="med"/>
                      <a:tailEnd type="none" w="med" len="med"/>
                    </a:lnR>
                    <a:lnT w="12700" cap="flat" cmpd="sng" algn="ctr">
                      <a:solidFill>
                        <a:srgbClr val="143464"/>
                      </a:solidFill>
                      <a:prstDash val="solid"/>
                      <a:round/>
                      <a:headEnd type="none" w="med" len="med"/>
                      <a:tailEnd type="none" w="med" len="med"/>
                    </a:lnT>
                    <a:lnB w="28575" cap="flat" cmpd="sng" algn="ctr">
                      <a:solidFill>
                        <a:srgbClr val="143464"/>
                      </a:solidFill>
                      <a:prstDash val="solid"/>
                      <a:round/>
                      <a:headEnd type="none" w="med" len="med"/>
                      <a:tailEnd type="none" w="med" len="med"/>
                    </a:lnB>
                    <a:lnTlToBr>
                      <a:noFill/>
                    </a:lnTlToBr>
                    <a:lnBlToTr>
                      <a:noFill/>
                    </a:lnBlToTr>
                    <a:solidFill>
                      <a:srgbClr val="5074A5"/>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3033" name="Rectangle 41"/>
          <p:cNvSpPr>
            <a:spLocks noGrp="1" noChangeArrowheads="1"/>
          </p:cNvSpPr>
          <p:nvPr>
            <p:ph type="title"/>
          </p:nvPr>
        </p:nvSpPr>
        <p:spPr>
          <a:xfrm>
            <a:off x="980860" y="393700"/>
            <a:ext cx="7467600" cy="1066800"/>
          </a:xfrm>
        </p:spPr>
        <p:txBody>
          <a:bodyPr>
            <a:normAutofit fontScale="90000"/>
          </a:bodyPr>
          <a:lstStyle/>
          <a:p>
            <a:r>
              <a:rPr lang="en-US" dirty="0" smtClean="0"/>
              <a:t>How Many Users are Enough?</a:t>
            </a:r>
            <a:endParaRPr lang="en-US" dirty="0"/>
          </a:p>
        </p:txBody>
      </p:sp>
      <p:graphicFrame>
        <p:nvGraphicFramePr>
          <p:cNvPr id="6" name="Table 5"/>
          <p:cNvGraphicFramePr>
            <a:graphicFrameLocks noGrp="1"/>
          </p:cNvGraphicFramePr>
          <p:nvPr/>
        </p:nvGraphicFramePr>
        <p:xfrm>
          <a:off x="644836" y="1587500"/>
          <a:ext cx="3709117" cy="4269658"/>
        </p:xfrm>
        <a:graphic>
          <a:graphicData uri="http://schemas.openxmlformats.org/drawingml/2006/table">
            <a:tbl>
              <a:tblPr firstRow="1" bandRow="1">
                <a:tableStyleId>{5C22544A-7EE6-4342-B048-85BDC9FD1C3A}</a:tableStyleId>
              </a:tblPr>
              <a:tblGrid>
                <a:gridCol w="3709117"/>
              </a:tblGrid>
              <a:tr h="1404538">
                <a:tc>
                  <a:txBody>
                    <a:bodyPr/>
                    <a:lstStyle/>
                    <a:p>
                      <a:r>
                        <a:rPr lang="en-US" sz="2200" b="1" dirty="0" smtClean="0">
                          <a:solidFill>
                            <a:srgbClr val="00CA3A"/>
                          </a:solidFill>
                        </a:rPr>
                        <a:t>Broad </a:t>
                      </a:r>
                      <a:r>
                        <a:rPr lang="en-US" sz="2200" b="0" dirty="0" smtClean="0">
                          <a:solidFill>
                            <a:schemeClr val="tx1"/>
                          </a:solidFill>
                        </a:rPr>
                        <a:t>activities such as surveys, data analysis, etc.</a:t>
                      </a:r>
                    </a:p>
                    <a:p>
                      <a:endParaRPr lang="en-US" sz="2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404538">
                <a:tc>
                  <a:txBody>
                    <a:bodyPr/>
                    <a:lstStyle/>
                    <a:p>
                      <a:r>
                        <a:rPr lang="en-US" sz="2200" b="1" dirty="0" smtClean="0">
                          <a:solidFill>
                            <a:srgbClr val="5400FF"/>
                          </a:solidFill>
                        </a:rPr>
                        <a:t>Focused</a:t>
                      </a:r>
                      <a:r>
                        <a:rPr lang="en-US" sz="2200" b="1" dirty="0" smtClean="0">
                          <a:solidFill>
                            <a:schemeClr val="tx1"/>
                          </a:solidFill>
                        </a:rPr>
                        <a:t>, extended </a:t>
                      </a:r>
                      <a:r>
                        <a:rPr lang="en-US" sz="2200" dirty="0" smtClean="0">
                          <a:solidFill>
                            <a:schemeClr val="tx1"/>
                          </a:solidFill>
                        </a:rPr>
                        <a:t>work such as participatory design</a:t>
                      </a:r>
                    </a:p>
                    <a:p>
                      <a:endParaRPr lang="en-US" sz="2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404538">
                <a:tc>
                  <a:txBody>
                    <a:bodyPr/>
                    <a:lstStyle/>
                    <a:p>
                      <a:r>
                        <a:rPr lang="en-US" sz="2200" b="1" dirty="0" smtClean="0">
                          <a:solidFill>
                            <a:srgbClr val="FF0100"/>
                          </a:solidFill>
                        </a:rPr>
                        <a:t>In-depth </a:t>
                      </a:r>
                      <a:r>
                        <a:rPr lang="en-US" sz="2200" dirty="0" smtClean="0">
                          <a:solidFill>
                            <a:schemeClr val="tx1"/>
                          </a:solidFill>
                        </a:rPr>
                        <a:t>qualitative work such as contextual inquiry or usability testing</a:t>
                      </a:r>
                      <a:endParaRPr lang="en-US" sz="2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pic>
        <p:nvPicPr>
          <p:cNvPr id="8" name="Picture 7"/>
          <p:cNvPicPr>
            <a:picLocks noChangeAspect="1"/>
          </p:cNvPicPr>
          <p:nvPr/>
        </p:nvPicPr>
        <p:blipFill>
          <a:blip r:embed="rId3"/>
          <a:stretch>
            <a:fillRect/>
          </a:stretch>
        </p:blipFill>
        <p:spPr>
          <a:xfrm>
            <a:off x="4659018" y="2993283"/>
            <a:ext cx="3911328" cy="138171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Recruiting Users</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smtClean="0"/>
              <a:t>Use your network</a:t>
            </a:r>
          </a:p>
          <a:p>
            <a:r>
              <a:rPr lang="en-US" sz="2800" dirty="0" smtClean="0"/>
              <a:t>It’s often helpful to offer an incentive</a:t>
            </a:r>
          </a:p>
          <a:p>
            <a:r>
              <a:rPr lang="en-US" sz="2800" dirty="0" smtClean="0"/>
              <a:t>If you can’t find representative users, you can try:</a:t>
            </a:r>
          </a:p>
          <a:p>
            <a:pPr lvl="1"/>
            <a:r>
              <a:rPr lang="en-US" sz="2235" dirty="0" smtClean="0"/>
              <a:t>Friends and family testing</a:t>
            </a:r>
          </a:p>
          <a:p>
            <a:pPr lvl="2">
              <a:buNone/>
            </a:pPr>
            <a:r>
              <a:rPr lang="en-US" sz="2235" dirty="0" smtClean="0">
                <a:hlinkClick r:id="rId3"/>
              </a:rPr>
              <a:t>http://24ways.org/2006/fast-and-simple-usability-testing</a:t>
            </a:r>
            <a:endParaRPr lang="en-US" sz="2235" dirty="0" smtClean="0"/>
          </a:p>
          <a:p>
            <a:pPr lvl="1"/>
            <a:r>
              <a:rPr lang="en-US" sz="2235" dirty="0" smtClean="0"/>
              <a:t>Surrogate testing </a:t>
            </a:r>
            <a:r>
              <a:rPr lang="en-US" sz="2235" dirty="0" smtClean="0">
                <a:hlinkClick r:id="rId4"/>
              </a:rPr>
              <a:t>http://www.userfocus.co.uk/articles/surrogates.html</a:t>
            </a:r>
            <a:endParaRPr lang="en-US" sz="2235" dirty="0" smtClean="0"/>
          </a:p>
          <a:p>
            <a:r>
              <a:rPr lang="en-US" sz="2800" dirty="0" smtClean="0"/>
              <a:t>For more info: </a:t>
            </a:r>
            <a:r>
              <a:rPr lang="en-US" sz="2800" u="sng" dirty="0" smtClean="0">
                <a:hlinkClick r:id="rId5"/>
              </a:rPr>
              <a:t>http://wiki.fluidproject.org/display/fluid/Selecting+and+Recruiting+User+Test+Participants</a:t>
            </a:r>
            <a:endParaRPr lang="en-US" sz="2800" u="sng" dirty="0" smtClean="0"/>
          </a:p>
          <a:p>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What is …</a:t>
            </a:r>
          </a:p>
        </p:txBody>
      </p:sp>
      <p:sp>
        <p:nvSpPr>
          <p:cNvPr id="22531" name="Rectangle 3"/>
          <p:cNvSpPr>
            <a:spLocks noGrp="1" noChangeArrowheads="1"/>
          </p:cNvSpPr>
          <p:nvPr>
            <p:ph idx="1"/>
          </p:nvPr>
        </p:nvSpPr>
        <p:spPr/>
        <p:txBody>
          <a:bodyPr>
            <a:normAutofit/>
          </a:bodyPr>
          <a:lstStyle/>
          <a:p>
            <a:pPr>
              <a:lnSpc>
                <a:spcPct val="80000"/>
              </a:lnSpc>
            </a:pPr>
            <a:r>
              <a:rPr lang="en-US" sz="2400" dirty="0"/>
              <a:t>User-Centered Design (UCD</a:t>
            </a:r>
            <a:r>
              <a:rPr lang="en-US" sz="2400" dirty="0" smtClean="0"/>
              <a:t>)</a:t>
            </a:r>
          </a:p>
          <a:p>
            <a:pPr lvl="1">
              <a:lnSpc>
                <a:spcPct val="80000"/>
              </a:lnSpc>
            </a:pPr>
            <a:r>
              <a:rPr lang="en-US" sz="2000" i="1" dirty="0"/>
              <a:t>User-centered design (UCD) is an approach to design that grounds the process in information about the people who will use the product. UCD processes focus on users through the planning, design and development of a product. </a:t>
            </a:r>
            <a:r>
              <a:rPr lang="en-US" sz="2000" i="1" baseline="30000" dirty="0"/>
              <a:t>1</a:t>
            </a:r>
            <a:endParaRPr lang="en-US" sz="2000" i="1" dirty="0"/>
          </a:p>
          <a:p>
            <a:pPr lvl="1">
              <a:lnSpc>
                <a:spcPct val="80000"/>
              </a:lnSpc>
            </a:pPr>
            <a:r>
              <a:rPr lang="en-US" sz="2000" dirty="0" smtClean="0"/>
              <a:t>Goal</a:t>
            </a:r>
            <a:r>
              <a:rPr lang="en-US" sz="2000" dirty="0"/>
              <a:t>: to make the user's interaction experience as simple and intuitive as possible </a:t>
            </a:r>
          </a:p>
          <a:p>
            <a:pPr>
              <a:lnSpc>
                <a:spcPct val="80000"/>
              </a:lnSpc>
            </a:pPr>
            <a:r>
              <a:rPr lang="en-US" sz="2400" dirty="0"/>
              <a:t>User Experience (UX)</a:t>
            </a:r>
            <a:endParaRPr lang="en-US" sz="2400" dirty="0" smtClean="0"/>
          </a:p>
          <a:p>
            <a:pPr lvl="1">
              <a:lnSpc>
                <a:spcPct val="80000"/>
              </a:lnSpc>
            </a:pPr>
            <a:r>
              <a:rPr lang="en-US" sz="2000" i="1" dirty="0"/>
              <a:t>T</a:t>
            </a:r>
            <a:r>
              <a:rPr lang="en-US" sz="2000" i="1" dirty="0" smtClean="0"/>
              <a:t>he </a:t>
            </a:r>
            <a:r>
              <a:rPr lang="en-US" sz="2000" i="1" dirty="0"/>
              <a:t>overall experience and satisfaction a user has when using a product or </a:t>
            </a:r>
            <a:r>
              <a:rPr lang="en-US" sz="2000" i="1" dirty="0" smtClean="0"/>
              <a:t>system</a:t>
            </a:r>
            <a:r>
              <a:rPr lang="en-US" sz="2000" i="1" baseline="30000" dirty="0" smtClean="0"/>
              <a:t>2</a:t>
            </a:r>
          </a:p>
          <a:p>
            <a:pPr lvl="1">
              <a:lnSpc>
                <a:spcPct val="80000"/>
              </a:lnSpc>
            </a:pPr>
            <a:r>
              <a:rPr lang="en-US" sz="2000" dirty="0" smtClean="0"/>
              <a:t>UX Design Goal</a:t>
            </a:r>
            <a:r>
              <a:rPr lang="en-US" sz="2000" dirty="0"/>
              <a:t>:</a:t>
            </a:r>
            <a:r>
              <a:rPr lang="en-US" sz="2000" dirty="0" smtClean="0"/>
              <a:t> help users fulfill their </a:t>
            </a:r>
            <a:r>
              <a:rPr lang="en-US" sz="2000" dirty="0"/>
              <a:t>goals </a:t>
            </a:r>
            <a:r>
              <a:rPr lang="en-US" sz="2000" dirty="0" smtClean="0"/>
              <a:t>and perform their </a:t>
            </a:r>
            <a:r>
              <a:rPr lang="en-US" sz="2000" dirty="0"/>
              <a:t>tasks while satisfying business and functional requirements </a:t>
            </a:r>
          </a:p>
        </p:txBody>
      </p:sp>
      <p:sp>
        <p:nvSpPr>
          <p:cNvPr id="22532" name="Text Box 4"/>
          <p:cNvSpPr txBox="1">
            <a:spLocks noChangeArrowheads="1"/>
          </p:cNvSpPr>
          <p:nvPr/>
        </p:nvSpPr>
        <p:spPr bwMode="auto">
          <a:xfrm>
            <a:off x="1536700" y="6016459"/>
            <a:ext cx="9144000" cy="1015663"/>
          </a:xfrm>
          <a:prstGeom prst="rect">
            <a:avLst/>
          </a:prstGeom>
          <a:noFill/>
          <a:ln w="9525">
            <a:noFill/>
            <a:miter lim="800000"/>
            <a:headEnd/>
            <a:tailEnd/>
          </a:ln>
          <a:effectLst/>
        </p:spPr>
        <p:txBody>
          <a:bodyPr wrap="square">
            <a:prstTxWarp prst="textNoShape">
              <a:avLst/>
            </a:prstTxWarp>
            <a:spAutoFit/>
          </a:bodyPr>
          <a:lstStyle/>
          <a:p>
            <a:r>
              <a:rPr lang="en-US" sz="1200" baseline="30000" dirty="0">
                <a:solidFill>
                  <a:srgbClr val="143464"/>
                </a:solidFill>
                <a:latin typeface="Verdana" charset="0"/>
              </a:rPr>
              <a:t>1</a:t>
            </a:r>
            <a:r>
              <a:rPr lang="en-US" sz="1200" dirty="0">
                <a:solidFill>
                  <a:srgbClr val="143464"/>
                </a:solidFill>
                <a:latin typeface="Verdana" charset="0"/>
              </a:rPr>
              <a:t>From Usability Professionals’ Association, </a:t>
            </a:r>
            <a:r>
              <a:rPr lang="en-US" sz="1200" dirty="0">
                <a:solidFill>
                  <a:srgbClr val="143464"/>
                </a:solidFill>
                <a:latin typeface="Verdana" charset="0"/>
                <a:hlinkClick r:id=""/>
              </a:rPr>
              <a:t>http://www.upassoc.org/usability_resources/about_usability/what_is_ucd.html</a:t>
            </a:r>
            <a:endParaRPr lang="en-US" sz="1200" dirty="0">
              <a:solidFill>
                <a:srgbClr val="143464"/>
              </a:solidFill>
              <a:latin typeface="Verdana" charset="0"/>
            </a:endParaRPr>
          </a:p>
          <a:p>
            <a:endParaRPr lang="en-US" sz="1200" dirty="0">
              <a:solidFill>
                <a:srgbClr val="143464"/>
              </a:solidFill>
              <a:latin typeface="Verdana" charset="0"/>
            </a:endParaRPr>
          </a:p>
          <a:p>
            <a:r>
              <a:rPr lang="en-US" sz="1200" baseline="30000" dirty="0">
                <a:solidFill>
                  <a:srgbClr val="143464"/>
                </a:solidFill>
                <a:latin typeface="Verdana" charset="0"/>
              </a:rPr>
              <a:t>2</a:t>
            </a:r>
            <a:r>
              <a:rPr lang="en-US" sz="1200" dirty="0">
                <a:solidFill>
                  <a:srgbClr val="143464"/>
                </a:solidFill>
                <a:latin typeface="Verdana" charset="0"/>
              </a:rPr>
              <a:t>From Wikipedia, </a:t>
            </a:r>
            <a:r>
              <a:rPr lang="en-US" sz="1200" dirty="0">
                <a:solidFill>
                  <a:srgbClr val="143464"/>
                </a:solidFill>
                <a:latin typeface="Verdana" charset="0"/>
                <a:hlinkClick r:id=""/>
              </a:rPr>
              <a:t>http://en.wikipedia.org/wiki/User_experience</a:t>
            </a:r>
            <a:endParaRPr lang="en-US" sz="1200" dirty="0">
              <a:solidFill>
                <a:srgbClr val="143464"/>
              </a:solidFill>
              <a:latin typeface="Verdana" charset="0"/>
            </a:endParaRPr>
          </a:p>
          <a:p>
            <a:endParaRPr lang="en-US" sz="1200" dirty="0">
              <a:solidFill>
                <a:srgbClr val="143464"/>
              </a:solidFill>
              <a:latin typeface="Verdana"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smtClean="0"/>
              <a:t>Usability Testing Facilitation</a:t>
            </a:r>
            <a:endParaRPr lang="en-US" dirty="0"/>
          </a:p>
        </p:txBody>
      </p:sp>
      <p:sp>
        <p:nvSpPr>
          <p:cNvPr id="96259" name="Rectangle 3"/>
          <p:cNvSpPr>
            <a:spLocks noGrp="1" noChangeArrowheads="1"/>
          </p:cNvSpPr>
          <p:nvPr>
            <p:ph idx="1"/>
          </p:nvPr>
        </p:nvSpPr>
        <p:spPr>
          <a:xfrm>
            <a:off x="549275" y="1409700"/>
            <a:ext cx="8042276" cy="4940299"/>
          </a:xfrm>
        </p:spPr>
        <p:txBody>
          <a:bodyPr>
            <a:normAutofit fontScale="85000" lnSpcReduction="20000"/>
          </a:bodyPr>
          <a:lstStyle/>
          <a:p>
            <a:pPr lvl="1">
              <a:lnSpc>
                <a:spcPct val="90000"/>
              </a:lnSpc>
              <a:spcBef>
                <a:spcPts val="700"/>
              </a:spcBef>
            </a:pPr>
            <a:endParaRPr lang="en-US" sz="2000" dirty="0" smtClean="0"/>
          </a:p>
          <a:p>
            <a:pPr>
              <a:spcBef>
                <a:spcPts val="700"/>
              </a:spcBef>
            </a:pPr>
            <a:r>
              <a:rPr lang="en-US" dirty="0" smtClean="0"/>
              <a:t>Explain that you’re testing the product, not the user</a:t>
            </a:r>
          </a:p>
          <a:p>
            <a:pPr>
              <a:spcBef>
                <a:spcPts val="700"/>
              </a:spcBef>
            </a:pPr>
            <a:r>
              <a:rPr lang="en-US" dirty="0" smtClean="0"/>
              <a:t>You may want to ask the user to think aloud</a:t>
            </a:r>
          </a:p>
          <a:p>
            <a:pPr>
              <a:spcBef>
                <a:spcPts val="700"/>
              </a:spcBef>
            </a:pPr>
            <a:r>
              <a:rPr lang="en-US" dirty="0" smtClean="0"/>
              <a:t>Distance yourself from the product</a:t>
            </a:r>
          </a:p>
          <a:p>
            <a:pPr>
              <a:spcBef>
                <a:spcPts val="700"/>
              </a:spcBef>
            </a:pPr>
            <a:r>
              <a:rPr lang="en-US" dirty="0" smtClean="0"/>
              <a:t>Don’t react</a:t>
            </a:r>
          </a:p>
          <a:p>
            <a:pPr>
              <a:spcBef>
                <a:spcPts val="700"/>
              </a:spcBef>
            </a:pPr>
            <a:r>
              <a:rPr lang="en-US" dirty="0" smtClean="0"/>
              <a:t>Don’t help</a:t>
            </a:r>
          </a:p>
          <a:p>
            <a:pPr>
              <a:spcBef>
                <a:spcPts val="700"/>
              </a:spcBef>
            </a:pPr>
            <a:r>
              <a:rPr lang="en-US" dirty="0" smtClean="0"/>
              <a:t>Don’t ask leading questions</a:t>
            </a:r>
          </a:p>
          <a:p>
            <a:pPr>
              <a:spcBef>
                <a:spcPts val="700"/>
              </a:spcBef>
            </a:pPr>
            <a:r>
              <a:rPr lang="en-US" dirty="0" smtClean="0"/>
              <a:t>Don’t give away your thoughts with facial expressions</a:t>
            </a:r>
          </a:p>
          <a:p>
            <a:pPr>
              <a:spcBef>
                <a:spcPts val="700"/>
              </a:spcBef>
            </a:pPr>
            <a:r>
              <a:rPr lang="en-US" dirty="0" smtClean="0"/>
              <a:t>Don’t lead with your note-taking</a:t>
            </a:r>
          </a:p>
          <a:p>
            <a:pPr>
              <a:spcBef>
                <a:spcPts val="700"/>
              </a:spcBef>
            </a:pPr>
            <a:r>
              <a:rPr lang="en-US" dirty="0" smtClean="0"/>
              <a:t>Often there is no need to write down exactly what each user does – trends will emerge</a:t>
            </a:r>
          </a:p>
          <a:p>
            <a:pPr>
              <a:spcBef>
                <a:spcPts val="700"/>
              </a:spcBef>
            </a:pPr>
            <a:r>
              <a:rPr lang="en-US" dirty="0" smtClean="0"/>
              <a:t>Save discussion or explanations for the end</a:t>
            </a:r>
          </a:p>
          <a:p>
            <a:pPr>
              <a:spcBef>
                <a:spcPts val="700"/>
              </a:spcBef>
            </a:pPr>
            <a:r>
              <a:rPr lang="en-US" dirty="0" smtClean="0"/>
              <a:t>Watch what people do with your site/application, not what they say about a design</a:t>
            </a:r>
          </a:p>
          <a:p>
            <a:pPr>
              <a:spcBef>
                <a:spcPts val="700"/>
              </a:spcBef>
            </a:pPr>
            <a:r>
              <a:rPr lang="en-US" dirty="0" smtClean="0"/>
              <a:t>Keep usability heuristics in mind</a:t>
            </a:r>
          </a:p>
          <a:p>
            <a:endParaRPr lang="en-US" dirty="0" smtClean="0"/>
          </a:p>
          <a:p>
            <a:pPr lvl="1">
              <a:lnSpc>
                <a:spcPct val="90000"/>
              </a:lnSpc>
            </a:pPr>
            <a:endParaRPr lang="en-US" sz="2000" dirty="0" smtClean="0"/>
          </a:p>
        </p:txBody>
      </p:sp>
      <p:pic>
        <p:nvPicPr>
          <p:cNvPr id="4" name="Picture 3" descr="UsabilityTestingInProgress.jpg"/>
          <p:cNvPicPr>
            <a:picLocks noChangeAspect="1"/>
          </p:cNvPicPr>
          <p:nvPr/>
        </p:nvPicPr>
        <p:blipFill>
          <a:blip r:embed="rId3"/>
          <a:stretch>
            <a:fillRect/>
          </a:stretch>
        </p:blipFill>
        <p:spPr>
          <a:xfrm>
            <a:off x="6629400" y="2070100"/>
            <a:ext cx="1879600" cy="14986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 Usability Test</a:t>
            </a:r>
            <a:endParaRPr lang="en-US" dirty="0"/>
          </a:p>
        </p:txBody>
      </p:sp>
      <p:sp>
        <p:nvSpPr>
          <p:cNvPr id="3" name="Content Placeholder 2"/>
          <p:cNvSpPr>
            <a:spLocks noGrp="1"/>
          </p:cNvSpPr>
          <p:nvPr>
            <p:ph idx="1"/>
          </p:nvPr>
        </p:nvSpPr>
        <p:spPr>
          <a:xfrm>
            <a:off x="549275" y="1435101"/>
            <a:ext cx="8042276" cy="4343400"/>
          </a:xfrm>
        </p:spPr>
        <p:txBody>
          <a:bodyPr>
            <a:noAutofit/>
          </a:bodyPr>
          <a:lstStyle/>
          <a:p>
            <a:pPr marL="457200" indent="-457200">
              <a:spcBef>
                <a:spcPts val="200"/>
              </a:spcBef>
              <a:buFont typeface="+mj-lt"/>
              <a:buAutoNum type="arabicPeriod"/>
            </a:pPr>
            <a:r>
              <a:rPr lang="en-US" sz="1600" dirty="0" smtClean="0"/>
              <a:t>Greet user.</a:t>
            </a:r>
          </a:p>
          <a:p>
            <a:pPr marL="457200" indent="-457200">
              <a:spcBef>
                <a:spcPts val="200"/>
              </a:spcBef>
              <a:buFont typeface="+mj-lt"/>
              <a:buAutoNum type="arabicPeriod"/>
            </a:pPr>
            <a:r>
              <a:rPr lang="en-US" sz="1600" dirty="0" smtClean="0"/>
              <a:t>Introduce them to any other observers or note takers.</a:t>
            </a:r>
          </a:p>
          <a:p>
            <a:pPr marL="457200" indent="-457200">
              <a:spcBef>
                <a:spcPts val="200"/>
              </a:spcBef>
              <a:buFont typeface="+mj-lt"/>
              <a:buAutoNum type="arabicPeriod"/>
            </a:pPr>
            <a:r>
              <a:rPr lang="en-US" sz="1600" dirty="0" smtClean="0"/>
              <a:t>Have user sign consent form</a:t>
            </a:r>
          </a:p>
          <a:p>
            <a:pPr marL="457200" indent="-457200">
              <a:spcBef>
                <a:spcPts val="200"/>
              </a:spcBef>
              <a:buFont typeface="+mj-lt"/>
              <a:buAutoNum type="arabicPeriod"/>
            </a:pPr>
            <a:r>
              <a:rPr lang="en-US" sz="1600" dirty="0" smtClean="0"/>
              <a:t>Explain user testing procedure and that you are testing the system and not them.</a:t>
            </a:r>
          </a:p>
          <a:p>
            <a:pPr marL="457200" indent="-457200">
              <a:spcBef>
                <a:spcPts val="200"/>
              </a:spcBef>
              <a:buFont typeface="+mj-lt"/>
              <a:buAutoNum type="arabicPeriod"/>
            </a:pPr>
            <a:r>
              <a:rPr lang="en-US" sz="1600" dirty="0" smtClean="0"/>
              <a:t>Ask them if they have any questions.</a:t>
            </a:r>
          </a:p>
          <a:p>
            <a:pPr marL="457200" indent="-457200">
              <a:spcBef>
                <a:spcPts val="200"/>
              </a:spcBef>
              <a:buFont typeface="+mj-lt"/>
              <a:buAutoNum type="arabicPeriod"/>
            </a:pPr>
            <a:r>
              <a:rPr lang="en-US" sz="1600" dirty="0" smtClean="0"/>
              <a:t>Have them complete the demographic questionnaire.</a:t>
            </a:r>
          </a:p>
          <a:p>
            <a:pPr marL="457200" indent="-457200">
              <a:spcBef>
                <a:spcPts val="200"/>
              </a:spcBef>
              <a:buFont typeface="+mj-lt"/>
              <a:buAutoNum type="arabicPeriod"/>
            </a:pPr>
            <a:r>
              <a:rPr lang="en-US" sz="1600" dirty="0" smtClean="0"/>
              <a:t>Ask an ice breaker question about some of the demographic information you want to collect anyway. Want to put user at ease if possible.</a:t>
            </a:r>
          </a:p>
          <a:p>
            <a:pPr marL="457200" indent="-457200">
              <a:spcBef>
                <a:spcPts val="200"/>
              </a:spcBef>
              <a:buFont typeface="+mj-lt"/>
              <a:buAutoNum type="arabicPeriod"/>
            </a:pPr>
            <a:r>
              <a:rPr lang="en-US" sz="1600" dirty="0" smtClean="0"/>
              <a:t>Have them sit down in front of computer (or in front of paper prototype).</a:t>
            </a:r>
          </a:p>
          <a:p>
            <a:pPr marL="457200" indent="-457200">
              <a:spcBef>
                <a:spcPts val="200"/>
              </a:spcBef>
              <a:buFont typeface="+mj-lt"/>
              <a:buAutoNum type="arabicPeriod"/>
            </a:pPr>
            <a:r>
              <a:rPr lang="en-US" sz="1600" dirty="0" smtClean="0"/>
              <a:t>Conduct user test.</a:t>
            </a:r>
          </a:p>
          <a:p>
            <a:pPr marL="457200" indent="-457200">
              <a:spcBef>
                <a:spcPts val="200"/>
              </a:spcBef>
              <a:buFont typeface="+mj-lt"/>
              <a:buAutoNum type="arabicPeriod"/>
            </a:pPr>
            <a:r>
              <a:rPr lang="en-US" sz="1600" dirty="0" smtClean="0"/>
              <a:t>Have them complete any post-test questionnaires.</a:t>
            </a:r>
          </a:p>
          <a:p>
            <a:pPr marL="457200" indent="-457200">
              <a:spcBef>
                <a:spcPts val="200"/>
              </a:spcBef>
              <a:buFont typeface="+mj-lt"/>
              <a:buAutoNum type="arabicPeriod"/>
            </a:pPr>
            <a:r>
              <a:rPr lang="en-US" sz="1600" dirty="0" smtClean="0"/>
              <a:t>Ask any questions you have (do this after they've completed the questionnaires so not to bias their answers).</a:t>
            </a:r>
          </a:p>
          <a:p>
            <a:pPr marL="457200" indent="-457200">
              <a:spcBef>
                <a:spcPts val="200"/>
              </a:spcBef>
              <a:buFont typeface="+mj-lt"/>
              <a:buAutoNum type="arabicPeriod"/>
            </a:pPr>
            <a:r>
              <a:rPr lang="en-US" sz="1600" dirty="0" smtClean="0"/>
              <a:t>Let them ask any questions and debrief them.</a:t>
            </a:r>
          </a:p>
          <a:p>
            <a:pPr marL="457200" indent="-457200">
              <a:spcBef>
                <a:spcPts val="200"/>
              </a:spcBef>
              <a:buFont typeface="+mj-lt"/>
              <a:buAutoNum type="arabicPeriod"/>
            </a:pPr>
            <a:r>
              <a:rPr lang="en-US" sz="1600" dirty="0" smtClean="0"/>
              <a:t>Let them know how they can find out about changes made to the software as a result of the user testing data.</a:t>
            </a:r>
          </a:p>
          <a:p>
            <a:pPr marL="457200" indent="-457200">
              <a:spcBef>
                <a:spcPts val="200"/>
              </a:spcBef>
              <a:buFont typeface="+mj-lt"/>
              <a:buAutoNum type="arabicPeriod"/>
            </a:pPr>
            <a:r>
              <a:rPr lang="en-US" sz="1600" dirty="0" smtClean="0"/>
              <a:t>Thank them for participating.</a:t>
            </a:r>
          </a:p>
          <a:p>
            <a:pPr marL="457200" indent="-457200">
              <a:spcBef>
                <a:spcPts val="200"/>
              </a:spcBef>
              <a:buFont typeface="+mj-lt"/>
              <a:buAutoNum type="arabicPeriod"/>
            </a:pPr>
            <a:r>
              <a:rPr lang="en-US" sz="1600" dirty="0" smtClean="0"/>
              <a:t>Give them their compensation.</a:t>
            </a:r>
            <a:endParaRPr lang="en-US"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Note-Taking During a Test</a:t>
            </a:r>
            <a:endParaRPr lang="en-US" dirty="0"/>
          </a:p>
        </p:txBody>
      </p:sp>
      <p:sp>
        <p:nvSpPr>
          <p:cNvPr id="3" name="Content Placeholder 2"/>
          <p:cNvSpPr>
            <a:spLocks noGrp="1"/>
          </p:cNvSpPr>
          <p:nvPr>
            <p:ph idx="1"/>
          </p:nvPr>
        </p:nvSpPr>
        <p:spPr/>
        <p:txBody>
          <a:bodyPr>
            <a:normAutofit fontScale="77500" lnSpcReduction="20000"/>
          </a:bodyPr>
          <a:lstStyle/>
          <a:p>
            <a:r>
              <a:rPr lang="en-US" dirty="0"/>
              <a:t>Goal:  Document user's experience with </a:t>
            </a:r>
            <a:r>
              <a:rPr lang="en-US" dirty="0" smtClean="0"/>
              <a:t>system</a:t>
            </a:r>
          </a:p>
          <a:p>
            <a:r>
              <a:rPr lang="en-US" dirty="0" smtClean="0"/>
              <a:t>Activities:</a:t>
            </a:r>
          </a:p>
          <a:p>
            <a:pPr lvl="1"/>
            <a:r>
              <a:rPr lang="en-US" dirty="0" smtClean="0"/>
              <a:t>The </a:t>
            </a:r>
            <a:r>
              <a:rPr lang="en-US" dirty="0"/>
              <a:t>path they take to accomplish </a:t>
            </a:r>
            <a:r>
              <a:rPr lang="en-US" dirty="0" smtClean="0"/>
              <a:t>task</a:t>
            </a:r>
            <a:endParaRPr lang="en-US" dirty="0"/>
          </a:p>
          <a:p>
            <a:pPr lvl="1"/>
            <a:r>
              <a:rPr lang="en-US" dirty="0" smtClean="0"/>
              <a:t>Challenges </a:t>
            </a:r>
            <a:r>
              <a:rPr lang="en-US" dirty="0"/>
              <a:t>you see them having while trying to complete </a:t>
            </a:r>
            <a:r>
              <a:rPr lang="en-US" dirty="0" smtClean="0"/>
              <a:t>task</a:t>
            </a:r>
            <a:endParaRPr lang="en-US" dirty="0"/>
          </a:p>
          <a:p>
            <a:pPr lvl="1"/>
            <a:r>
              <a:rPr lang="en-US" dirty="0" smtClean="0"/>
              <a:t>Questions </a:t>
            </a:r>
            <a:r>
              <a:rPr lang="en-US" dirty="0"/>
              <a:t>they ask &amp; comments they make (may ask them to think aloud</a:t>
            </a:r>
            <a:r>
              <a:rPr lang="en-US" dirty="0" smtClean="0"/>
              <a:t>)</a:t>
            </a:r>
            <a:endParaRPr lang="en-US" dirty="0"/>
          </a:p>
          <a:p>
            <a:pPr lvl="1"/>
            <a:r>
              <a:rPr lang="en-US" dirty="0" smtClean="0"/>
              <a:t>How </a:t>
            </a:r>
            <a:r>
              <a:rPr lang="en-US" dirty="0"/>
              <a:t>many attempts it took them to complete </a:t>
            </a:r>
            <a:r>
              <a:rPr lang="en-US" dirty="0" smtClean="0"/>
              <a:t>task</a:t>
            </a:r>
          </a:p>
          <a:p>
            <a:pPr lvl="1"/>
            <a:r>
              <a:rPr lang="en-US" dirty="0" smtClean="0"/>
              <a:t>Time </a:t>
            </a:r>
            <a:r>
              <a:rPr lang="en-US" dirty="0"/>
              <a:t>on task (if this is important to test</a:t>
            </a:r>
            <a:r>
              <a:rPr lang="en-US" dirty="0" smtClean="0"/>
              <a:t>)</a:t>
            </a:r>
            <a:endParaRPr lang="en-US" dirty="0"/>
          </a:p>
          <a:p>
            <a:pPr lvl="1"/>
            <a:r>
              <a:rPr lang="en-US" dirty="0" smtClean="0"/>
              <a:t>Answers </a:t>
            </a:r>
            <a:r>
              <a:rPr lang="en-US" dirty="0"/>
              <a:t>to any post-test </a:t>
            </a:r>
            <a:r>
              <a:rPr lang="en-US" dirty="0" smtClean="0"/>
              <a:t>questions</a:t>
            </a:r>
          </a:p>
          <a:p>
            <a:r>
              <a:rPr lang="en-US" dirty="0"/>
              <a:t>After tests</a:t>
            </a:r>
            <a:r>
              <a:rPr lang="en-US" dirty="0" smtClean="0"/>
              <a:t>:</a:t>
            </a:r>
          </a:p>
          <a:p>
            <a:pPr lvl="1"/>
            <a:r>
              <a:rPr lang="en-US" dirty="0" smtClean="0"/>
              <a:t>Immediately </a:t>
            </a:r>
            <a:r>
              <a:rPr lang="en-US" dirty="0"/>
              <a:t>write up top handful </a:t>
            </a:r>
            <a:r>
              <a:rPr lang="en-US" dirty="0" smtClean="0"/>
              <a:t>of </a:t>
            </a:r>
            <a:r>
              <a:rPr lang="en-US" dirty="0"/>
              <a:t>issues you saw while it's fresh in your mind (can do this iteratively</a:t>
            </a:r>
            <a:r>
              <a:rPr lang="en-US" dirty="0" smtClean="0"/>
              <a:t>)</a:t>
            </a:r>
            <a:endParaRPr lang="en-US" dirty="0"/>
          </a:p>
          <a:p>
            <a:pPr lvl="1"/>
            <a:r>
              <a:rPr lang="en-US" dirty="0" smtClean="0"/>
              <a:t>Discuss </a:t>
            </a:r>
            <a:r>
              <a:rPr lang="en-US" dirty="0"/>
              <a:t>test with facilitator (others involved) while it's fresh in your mind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Note-Taking Tools	</a:t>
            </a:r>
            <a:endParaRPr lang="en-US" dirty="0"/>
          </a:p>
        </p:txBody>
      </p:sp>
      <p:sp>
        <p:nvSpPr>
          <p:cNvPr id="4" name="Content Placeholder 3"/>
          <p:cNvSpPr>
            <a:spLocks noGrp="1"/>
          </p:cNvSpPr>
          <p:nvPr>
            <p:ph idx="1"/>
          </p:nvPr>
        </p:nvSpPr>
        <p:spPr>
          <a:xfrm>
            <a:off x="549275" y="1600200"/>
            <a:ext cx="8042276" cy="5016499"/>
          </a:xfrm>
        </p:spPr>
        <p:txBody>
          <a:bodyPr>
            <a:normAutofit fontScale="70000" lnSpcReduction="20000"/>
          </a:bodyPr>
          <a:lstStyle/>
          <a:p>
            <a:r>
              <a:rPr lang="en-US" sz="2857" dirty="0" smtClean="0"/>
              <a:t>Paper &amp; pencil</a:t>
            </a:r>
          </a:p>
          <a:p>
            <a:pPr lvl="1"/>
            <a:r>
              <a:rPr lang="en-US" dirty="0" smtClean="0"/>
              <a:t>Positives:  non-distracting, easy to write without table if use hard notebook, can make pictures easily</a:t>
            </a:r>
          </a:p>
          <a:p>
            <a:pPr lvl="1"/>
            <a:r>
              <a:rPr lang="en-US" dirty="0" smtClean="0"/>
              <a:t>Challenges:  have to write fast (use drawings &amp; short hand), may have to digitize later (depending on formality &amp; needs of project)</a:t>
            </a:r>
          </a:p>
          <a:p>
            <a:r>
              <a:rPr lang="en-US" sz="2857" dirty="0" smtClean="0"/>
              <a:t>Laptop</a:t>
            </a:r>
          </a:p>
          <a:p>
            <a:pPr lvl="1"/>
            <a:r>
              <a:rPr lang="en-US" dirty="0" smtClean="0"/>
              <a:t>Positives:  digitized notes easily shareable with team</a:t>
            </a:r>
          </a:p>
          <a:p>
            <a:pPr lvl="1"/>
            <a:r>
              <a:rPr lang="en-US" dirty="0" smtClean="0"/>
              <a:t>Challenges:  may not have good surface to set it on, can be off-putting to participant to hear you typing and the screen can be a "wall" between you</a:t>
            </a:r>
          </a:p>
          <a:p>
            <a:r>
              <a:rPr lang="en-US" sz="2857" dirty="0" smtClean="0"/>
              <a:t>Tablet PC</a:t>
            </a:r>
          </a:p>
          <a:p>
            <a:pPr lvl="1"/>
            <a:r>
              <a:rPr lang="en-US" dirty="0" smtClean="0"/>
              <a:t>Positives:  can be good compromise</a:t>
            </a:r>
          </a:p>
          <a:p>
            <a:pPr lvl="1"/>
            <a:r>
              <a:rPr lang="en-US" dirty="0" smtClean="0"/>
              <a:t>Challenges:  most people find they write slower than on paper</a:t>
            </a:r>
          </a:p>
          <a:p>
            <a:r>
              <a:rPr lang="en-US" sz="2857" dirty="0" smtClean="0"/>
              <a:t>Photos</a:t>
            </a:r>
          </a:p>
          <a:p>
            <a:pPr lvl="1"/>
            <a:r>
              <a:rPr lang="en-US" dirty="0" smtClean="0"/>
              <a:t>Positives:  help tell the story, a great compliment to notes</a:t>
            </a:r>
          </a:p>
          <a:p>
            <a:pPr lvl="1"/>
            <a:r>
              <a:rPr lang="en-US" dirty="0" smtClean="0"/>
              <a:t>Challenges:  makes some users nervous, you'll be busy writing can be hard to also take </a:t>
            </a:r>
            <a:r>
              <a:rPr lang="en-US" dirty="0" err="1" smtClean="0"/>
              <a:t>pics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Note-Taking Tips</a:t>
            </a:r>
            <a:endParaRPr lang="en-US" dirty="0"/>
          </a:p>
        </p:txBody>
      </p:sp>
      <p:sp>
        <p:nvSpPr>
          <p:cNvPr id="3" name="Content Placeholder 2"/>
          <p:cNvSpPr>
            <a:spLocks noGrp="1"/>
          </p:cNvSpPr>
          <p:nvPr>
            <p:ph idx="1"/>
          </p:nvPr>
        </p:nvSpPr>
        <p:spPr/>
        <p:txBody>
          <a:bodyPr>
            <a:noAutofit/>
          </a:bodyPr>
          <a:lstStyle/>
          <a:p>
            <a:pPr>
              <a:spcBef>
                <a:spcPts val="1000"/>
              </a:spcBef>
            </a:pPr>
            <a:r>
              <a:rPr lang="en-US" sz="1800" dirty="0" smtClean="0"/>
              <a:t>You </a:t>
            </a:r>
            <a:r>
              <a:rPr lang="en-US" sz="1800" dirty="0"/>
              <a:t>are a fly on the wall.  Too many people talking to participant can be </a:t>
            </a:r>
            <a:r>
              <a:rPr lang="en-US" sz="1800" dirty="0" smtClean="0"/>
              <a:t>confusing.</a:t>
            </a:r>
            <a:endParaRPr lang="en-US" sz="1800" dirty="0"/>
          </a:p>
          <a:p>
            <a:pPr>
              <a:spcBef>
                <a:spcPts val="1000"/>
              </a:spcBef>
            </a:pPr>
            <a:r>
              <a:rPr lang="en-US" sz="1800" dirty="0" smtClean="0"/>
              <a:t>Using </a:t>
            </a:r>
            <a:r>
              <a:rPr lang="en-US" sz="1800" dirty="0"/>
              <a:t>preset forms can help quickly capture expected results- Use short hand that makes sense to </a:t>
            </a:r>
            <a:r>
              <a:rPr lang="en-US" sz="1800" dirty="0" smtClean="0"/>
              <a:t>you</a:t>
            </a:r>
          </a:p>
          <a:p>
            <a:pPr>
              <a:spcBef>
                <a:spcPts val="1000"/>
              </a:spcBef>
            </a:pPr>
            <a:r>
              <a:rPr lang="en-US" sz="1800" dirty="0"/>
              <a:t>C</a:t>
            </a:r>
            <a:r>
              <a:rPr lang="en-US" sz="1800" dirty="0" smtClean="0"/>
              <a:t>an </a:t>
            </a:r>
            <a:r>
              <a:rPr lang="en-US" sz="1800" dirty="0"/>
              <a:t>expand </a:t>
            </a:r>
            <a:r>
              <a:rPr lang="en-US" sz="1800" dirty="0" smtClean="0"/>
              <a:t>later – If you’re </a:t>
            </a:r>
            <a:r>
              <a:rPr lang="en-US" sz="1800" dirty="0"/>
              <a:t>not sure if it's important, capture </a:t>
            </a:r>
            <a:r>
              <a:rPr lang="en-US" sz="1800" dirty="0" smtClean="0"/>
              <a:t>it</a:t>
            </a:r>
          </a:p>
          <a:p>
            <a:pPr>
              <a:spcBef>
                <a:spcPts val="1000"/>
              </a:spcBef>
            </a:pPr>
            <a:r>
              <a:rPr lang="en-US" sz="1800" dirty="0" smtClean="0"/>
              <a:t>Sometimes </a:t>
            </a:r>
            <a:r>
              <a:rPr lang="en-US" sz="1800" dirty="0"/>
              <a:t>hard to see exactly what challenges are in the thick of it so capturing every step will help you replay </a:t>
            </a:r>
            <a:r>
              <a:rPr lang="en-US" sz="1800" dirty="0" smtClean="0"/>
              <a:t>it</a:t>
            </a:r>
            <a:endParaRPr lang="en-US" sz="1800" dirty="0"/>
          </a:p>
          <a:p>
            <a:pPr>
              <a:spcBef>
                <a:spcPts val="1000"/>
              </a:spcBef>
            </a:pPr>
            <a:r>
              <a:rPr lang="en-US" sz="1800" dirty="0" smtClean="0"/>
              <a:t>If </a:t>
            </a:r>
            <a:r>
              <a:rPr lang="en-US" sz="1800" dirty="0"/>
              <a:t>using a camera, be very casual about it to make people more </a:t>
            </a:r>
            <a:r>
              <a:rPr lang="en-US" sz="1800" dirty="0" smtClean="0"/>
              <a:t>comfortable</a:t>
            </a:r>
          </a:p>
          <a:p>
            <a:pPr>
              <a:spcBef>
                <a:spcPts val="1000"/>
              </a:spcBef>
            </a:pPr>
            <a:r>
              <a:rPr lang="en-US" sz="1800" dirty="0"/>
              <a:t>A</a:t>
            </a:r>
            <a:r>
              <a:rPr lang="en-US" sz="1800" dirty="0" smtClean="0"/>
              <a:t>udio </a:t>
            </a:r>
            <a:r>
              <a:rPr lang="en-US" sz="1800" dirty="0"/>
              <a:t>&amp; video can be helpful but expect significant time transcribing, pulling out interesting snippets.  can also make users less forthcoming if they are being </a:t>
            </a:r>
            <a:r>
              <a:rPr lang="en-US" sz="1800" dirty="0" smtClean="0"/>
              <a:t>recorded</a:t>
            </a:r>
          </a:p>
          <a:p>
            <a:pPr>
              <a:spcBef>
                <a:spcPts val="1000"/>
              </a:spcBef>
            </a:pPr>
            <a:r>
              <a:rPr lang="en-US" sz="1800" dirty="0" smtClean="0"/>
              <a:t>Schedule </a:t>
            </a:r>
            <a:r>
              <a:rPr lang="en-US" sz="1800" dirty="0"/>
              <a:t>time right after test to discuss amongst facilitation team while it's all still fresh</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Discount</a:t>
            </a:r>
            <a:r>
              <a:rPr lang="en-US" dirty="0" smtClean="0"/>
              <a:t> Usability </a:t>
            </a:r>
            <a:r>
              <a:rPr lang="en-US" dirty="0"/>
              <a:t>- Nielsen</a:t>
            </a:r>
          </a:p>
        </p:txBody>
      </p:sp>
      <p:sp>
        <p:nvSpPr>
          <p:cNvPr id="44035" name="Rectangle 3"/>
          <p:cNvSpPr>
            <a:spLocks noGrp="1" noChangeArrowheads="1"/>
          </p:cNvSpPr>
          <p:nvPr>
            <p:ph idx="1"/>
          </p:nvPr>
        </p:nvSpPr>
        <p:spPr>
          <a:xfrm>
            <a:off x="549275" y="1993901"/>
            <a:ext cx="8042276" cy="4343400"/>
          </a:xfrm>
        </p:spPr>
        <p:txBody>
          <a:bodyPr/>
          <a:lstStyle/>
          <a:p>
            <a:r>
              <a:rPr lang="en-US" sz="3200" dirty="0" smtClean="0"/>
              <a:t>Create </a:t>
            </a:r>
            <a:r>
              <a:rPr lang="en-US" sz="3200" dirty="0"/>
              <a:t>prototypes using scenarios </a:t>
            </a:r>
          </a:p>
          <a:p>
            <a:r>
              <a:rPr lang="en-US" sz="3200" dirty="0"/>
              <a:t>Usability test using simplified thinking out loud method</a:t>
            </a:r>
          </a:p>
          <a:p>
            <a:r>
              <a:rPr lang="en-US" sz="3200" dirty="0"/>
              <a:t>Do a heuristic evaluation</a:t>
            </a:r>
          </a:p>
          <a:p>
            <a:endParaRPr lang="en-US" dirty="0"/>
          </a:p>
        </p:txBody>
      </p:sp>
      <p:sp>
        <p:nvSpPr>
          <p:cNvPr id="44037" name="Text Box 5"/>
          <p:cNvSpPr txBox="1">
            <a:spLocks noChangeArrowheads="1"/>
          </p:cNvSpPr>
          <p:nvPr/>
        </p:nvSpPr>
        <p:spPr bwMode="auto">
          <a:xfrm>
            <a:off x="0" y="6340475"/>
            <a:ext cx="9144000" cy="517525"/>
          </a:xfrm>
          <a:prstGeom prst="rect">
            <a:avLst/>
          </a:prstGeom>
          <a:noFill/>
          <a:ln w="9525">
            <a:noFill/>
            <a:miter lim="800000"/>
            <a:headEnd/>
            <a:tailEnd/>
          </a:ln>
          <a:effectLst/>
        </p:spPr>
        <p:txBody>
          <a:bodyPr>
            <a:prstTxWarp prst="textNoShape">
              <a:avLst/>
            </a:prstTxWarp>
            <a:spAutoFit/>
          </a:bodyPr>
          <a:lstStyle/>
          <a:p>
            <a:r>
              <a:rPr lang="en-US" sz="1400" dirty="0">
                <a:solidFill>
                  <a:srgbClr val="143464"/>
                </a:solidFill>
              </a:rPr>
              <a:t>From </a:t>
            </a:r>
            <a:r>
              <a:rPr lang="en-US" sz="1400" dirty="0" err="1">
                <a:solidFill>
                  <a:srgbClr val="143464"/>
                </a:solidFill>
              </a:rPr>
              <a:t>Jakob</a:t>
            </a:r>
            <a:r>
              <a:rPr lang="en-US" sz="1400" dirty="0">
                <a:solidFill>
                  <a:srgbClr val="143464"/>
                </a:solidFill>
              </a:rPr>
              <a:t> Nielsen, “Guerrilla HCI: Using Discount Usability Engineering to Penetrate the Intimidation Barrier,” </a:t>
            </a:r>
            <a:r>
              <a:rPr lang="en-US" sz="1400" dirty="0">
                <a:solidFill>
                  <a:srgbClr val="143464"/>
                </a:solidFill>
                <a:hlinkClick r:id=""/>
              </a:rPr>
              <a:t>http://www.useit.com/papers/guerrilla_hci.html</a:t>
            </a:r>
            <a:r>
              <a:rPr lang="en-US" sz="1400" dirty="0">
                <a:solidFill>
                  <a:srgbClr val="143464"/>
                </a:solidFill>
              </a:rPr>
              <a: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Examples</a:t>
            </a:r>
            <a:endParaRPr lang="en-US" dirty="0"/>
          </a:p>
        </p:txBody>
      </p:sp>
      <p:sp>
        <p:nvSpPr>
          <p:cNvPr id="3" name="Content Placeholder 2"/>
          <p:cNvSpPr>
            <a:spLocks noGrp="1"/>
          </p:cNvSpPr>
          <p:nvPr>
            <p:ph idx="1"/>
          </p:nvPr>
        </p:nvSpPr>
        <p:spPr>
          <a:xfrm>
            <a:off x="676275" y="1803401"/>
            <a:ext cx="8042276" cy="4343400"/>
          </a:xfrm>
        </p:spPr>
        <p:txBody>
          <a:bodyPr>
            <a:normAutofit/>
          </a:bodyPr>
          <a:lstStyle/>
          <a:p>
            <a:r>
              <a:rPr lang="en-US" sz="3200" dirty="0" smtClean="0"/>
              <a:t>Paper </a:t>
            </a:r>
            <a:r>
              <a:rPr lang="en-US" sz="3200" dirty="0"/>
              <a:t>prototype </a:t>
            </a:r>
            <a:r>
              <a:rPr lang="en-US" sz="3200" dirty="0" smtClean="0"/>
              <a:t>testing – Allison</a:t>
            </a:r>
          </a:p>
          <a:p>
            <a:r>
              <a:rPr lang="en-US" sz="3200" dirty="0" smtClean="0"/>
              <a:t>Distributed testing – Judy</a:t>
            </a:r>
          </a:p>
          <a:p>
            <a:r>
              <a:rPr lang="en-US" sz="3200" dirty="0" smtClean="0"/>
              <a:t>Hallway testing – Rachel</a:t>
            </a:r>
          </a:p>
          <a:p>
            <a:r>
              <a:rPr lang="en-US" sz="3200" dirty="0" smtClean="0"/>
              <a:t>Formal/lab testing – Rachel</a:t>
            </a:r>
            <a:endParaRPr 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Examples</a:t>
            </a:r>
            <a:endParaRPr lang="en-US" dirty="0"/>
          </a:p>
        </p:txBody>
      </p:sp>
      <p:sp>
        <p:nvSpPr>
          <p:cNvPr id="3" name="Content Placeholder 2"/>
          <p:cNvSpPr>
            <a:spLocks noGrp="1"/>
          </p:cNvSpPr>
          <p:nvPr>
            <p:ph idx="1"/>
          </p:nvPr>
        </p:nvSpPr>
        <p:spPr>
          <a:xfrm>
            <a:off x="457200" y="1600201"/>
            <a:ext cx="7162219" cy="884102"/>
          </a:xfrm>
        </p:spPr>
        <p:txBody>
          <a:bodyPr>
            <a:normAutofit/>
          </a:bodyPr>
          <a:lstStyle/>
          <a:p>
            <a:pPr>
              <a:buNone/>
            </a:pPr>
            <a:r>
              <a:rPr lang="en-US" sz="3600" b="1" dirty="0" smtClean="0"/>
              <a:t>Paper Prototype Testing</a:t>
            </a:r>
            <a:endParaRPr lang="en-US" sz="3600" b="1" dirty="0"/>
          </a:p>
        </p:txBody>
      </p:sp>
      <p:pic>
        <p:nvPicPr>
          <p:cNvPr id="5" name="Picture 4" descr="PrototypeComputer"/>
          <p:cNvPicPr>
            <a:picLocks noChangeAspect="1" noChangeArrowheads="1"/>
          </p:cNvPicPr>
          <p:nvPr/>
        </p:nvPicPr>
        <p:blipFill>
          <a:blip r:embed="rId3"/>
          <a:srcRect l="-19435" r="-19435"/>
          <a:stretch>
            <a:fillRect/>
          </a:stretch>
        </p:blipFill>
        <p:spPr>
          <a:xfrm>
            <a:off x="1142999" y="2484303"/>
            <a:ext cx="7207251" cy="3892427"/>
          </a:xfrm>
          <a:prstGeom prst="rect">
            <a:avLst/>
          </a:prstGeom>
          <a:noFill/>
          <a:ln/>
        </p:spPr>
      </p:pic>
      <p:sp>
        <p:nvSpPr>
          <p:cNvPr id="6" name="TextBox 5"/>
          <p:cNvSpPr txBox="1"/>
          <p:nvPr/>
        </p:nvSpPr>
        <p:spPr>
          <a:xfrm>
            <a:off x="1336675" y="6489700"/>
            <a:ext cx="6631493" cy="1077218"/>
          </a:xfrm>
          <a:prstGeom prst="rect">
            <a:avLst/>
          </a:prstGeom>
          <a:noFill/>
        </p:spPr>
        <p:txBody>
          <a:bodyPr wrap="none" rtlCol="0">
            <a:spAutoFit/>
          </a:bodyPr>
          <a:lstStyle/>
          <a:p>
            <a:r>
              <a:rPr lang="en-US" sz="1400" dirty="0" smtClean="0"/>
              <a:t>For more info: </a:t>
            </a:r>
            <a:r>
              <a:rPr lang="en-US" sz="1400" u="sng" dirty="0" smtClean="0">
                <a:hlinkClick r:id="rId4"/>
              </a:rPr>
              <a:t>http://wiki.fluidproject.org/display/fluid/Fluid+User+Testing</a:t>
            </a:r>
            <a:endParaRPr lang="en-US" sz="1400" u="sng" dirty="0" smtClean="0"/>
          </a:p>
          <a:p>
            <a:endParaRPr lang="en-US" sz="1400" u="sng" dirty="0" smtClean="0"/>
          </a:p>
          <a:p>
            <a:endParaRPr lang="en-US" u="sng"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Examples</a:t>
            </a:r>
            <a:endParaRPr lang="en-US" dirty="0"/>
          </a:p>
        </p:txBody>
      </p:sp>
      <p:sp>
        <p:nvSpPr>
          <p:cNvPr id="3" name="Content Placeholder 2"/>
          <p:cNvSpPr>
            <a:spLocks noGrp="1"/>
          </p:cNvSpPr>
          <p:nvPr>
            <p:ph idx="1"/>
          </p:nvPr>
        </p:nvSpPr>
        <p:spPr>
          <a:xfrm>
            <a:off x="457200" y="1600201"/>
            <a:ext cx="7162219" cy="884102"/>
          </a:xfrm>
        </p:spPr>
        <p:txBody>
          <a:bodyPr>
            <a:normAutofit/>
          </a:bodyPr>
          <a:lstStyle/>
          <a:p>
            <a:pPr>
              <a:buNone/>
            </a:pPr>
            <a:r>
              <a:rPr lang="en-US" sz="3600" b="1" dirty="0" smtClean="0"/>
              <a:t>Distributed Testing</a:t>
            </a:r>
            <a:endParaRPr lang="en-US" sz="3600" b="1" dirty="0"/>
          </a:p>
        </p:txBody>
      </p:sp>
      <p:pic>
        <p:nvPicPr>
          <p:cNvPr id="7" name="Picture 6"/>
          <p:cNvPicPr>
            <a:picLocks noChangeAspect="1"/>
          </p:cNvPicPr>
          <p:nvPr/>
        </p:nvPicPr>
        <p:blipFill>
          <a:blip r:embed="rId3"/>
          <a:stretch>
            <a:fillRect/>
          </a:stretch>
        </p:blipFill>
        <p:spPr>
          <a:xfrm>
            <a:off x="6756400" y="4438650"/>
            <a:ext cx="2108200" cy="1803400"/>
          </a:xfrm>
          <a:prstGeom prst="rect">
            <a:avLst/>
          </a:prstGeom>
        </p:spPr>
      </p:pic>
      <p:pic>
        <p:nvPicPr>
          <p:cNvPr id="8" name="Picture 7"/>
          <p:cNvPicPr>
            <a:picLocks noChangeAspect="1"/>
          </p:cNvPicPr>
          <p:nvPr/>
        </p:nvPicPr>
        <p:blipFill>
          <a:blip r:embed="rId4"/>
          <a:stretch>
            <a:fillRect/>
          </a:stretch>
        </p:blipFill>
        <p:spPr>
          <a:xfrm>
            <a:off x="977900" y="2927350"/>
            <a:ext cx="965200" cy="1358900"/>
          </a:xfrm>
          <a:prstGeom prst="rect">
            <a:avLst/>
          </a:prstGeom>
        </p:spPr>
      </p:pic>
      <p:pic>
        <p:nvPicPr>
          <p:cNvPr id="9" name="Picture 8" descr="globe.jpg"/>
          <p:cNvPicPr>
            <a:picLocks noChangeAspect="1"/>
          </p:cNvPicPr>
          <p:nvPr/>
        </p:nvPicPr>
        <p:blipFill>
          <a:blip r:embed="rId5"/>
          <a:stretch>
            <a:fillRect/>
          </a:stretch>
        </p:blipFill>
        <p:spPr>
          <a:xfrm>
            <a:off x="2552700" y="2692400"/>
            <a:ext cx="4038600" cy="2019300"/>
          </a:xfrm>
          <a:prstGeom prst="rect">
            <a:avLst/>
          </a:prstGeom>
        </p:spPr>
      </p:pic>
      <p:pic>
        <p:nvPicPr>
          <p:cNvPr id="10" name="Picture 9"/>
          <p:cNvPicPr>
            <a:picLocks noChangeAspect="1"/>
          </p:cNvPicPr>
          <p:nvPr/>
        </p:nvPicPr>
        <p:blipFill>
          <a:blip r:embed="rId4"/>
          <a:stretch>
            <a:fillRect/>
          </a:stretch>
        </p:blipFill>
        <p:spPr>
          <a:xfrm>
            <a:off x="7136819" y="1804853"/>
            <a:ext cx="965200" cy="1358900"/>
          </a:xfrm>
          <a:prstGeom prst="rect">
            <a:avLst/>
          </a:prstGeom>
        </p:spPr>
      </p:pic>
      <p:sp>
        <p:nvSpPr>
          <p:cNvPr id="11" name="TextBox 10"/>
          <p:cNvSpPr txBox="1"/>
          <p:nvPr/>
        </p:nvSpPr>
        <p:spPr>
          <a:xfrm>
            <a:off x="219075" y="6489700"/>
            <a:ext cx="9030073" cy="861774"/>
          </a:xfrm>
          <a:prstGeom prst="rect">
            <a:avLst/>
          </a:prstGeom>
          <a:noFill/>
        </p:spPr>
        <p:txBody>
          <a:bodyPr wrap="none" rtlCol="0">
            <a:spAutoFit/>
          </a:bodyPr>
          <a:lstStyle/>
          <a:p>
            <a:r>
              <a:rPr lang="en-US" sz="1400" dirty="0" smtClean="0"/>
              <a:t>For more info: </a:t>
            </a:r>
            <a:r>
              <a:rPr lang="en-US" sz="1400" u="sng" dirty="0" smtClean="0">
                <a:hlinkClick r:id="rId6"/>
              </a:rPr>
              <a:t>http://opencast.jira.com/wiki/display/MH/0.5+Admin+App+user+testing+--+RC+testing</a:t>
            </a:r>
            <a:endParaRPr lang="en-US" sz="1400" u="sng" dirty="0" smtClean="0"/>
          </a:p>
          <a:p>
            <a:endParaRPr lang="en-US" u="sng"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Examples</a:t>
            </a:r>
            <a:endParaRPr lang="en-US" dirty="0"/>
          </a:p>
        </p:txBody>
      </p:sp>
      <p:sp>
        <p:nvSpPr>
          <p:cNvPr id="3" name="Content Placeholder 2"/>
          <p:cNvSpPr>
            <a:spLocks noGrp="1"/>
          </p:cNvSpPr>
          <p:nvPr>
            <p:ph idx="1"/>
          </p:nvPr>
        </p:nvSpPr>
        <p:spPr>
          <a:xfrm>
            <a:off x="457200" y="1600201"/>
            <a:ext cx="7162219" cy="884102"/>
          </a:xfrm>
        </p:spPr>
        <p:txBody>
          <a:bodyPr>
            <a:normAutofit/>
          </a:bodyPr>
          <a:lstStyle/>
          <a:p>
            <a:pPr>
              <a:buNone/>
            </a:pPr>
            <a:r>
              <a:rPr lang="en-US" sz="3600" b="1" dirty="0" smtClean="0"/>
              <a:t>Hallway testing</a:t>
            </a:r>
            <a:endParaRPr lang="en-US" sz="3600" b="1" dirty="0"/>
          </a:p>
        </p:txBody>
      </p:sp>
      <p:sp>
        <p:nvSpPr>
          <p:cNvPr id="4" name="Content Placeholder 2"/>
          <p:cNvSpPr txBox="1">
            <a:spLocks/>
          </p:cNvSpPr>
          <p:nvPr/>
        </p:nvSpPr>
        <p:spPr>
          <a:xfrm>
            <a:off x="609600" y="2636703"/>
            <a:ext cx="7162219" cy="2345850"/>
          </a:xfrm>
          <a:prstGeom prst="rect">
            <a:avLst/>
          </a:prstGeom>
          <a:solidFill>
            <a:schemeClr val="bg1">
              <a:lumMod val="85000"/>
            </a:schemeClr>
          </a:solidFill>
        </p:spPr>
        <p:txBody>
          <a:bodyPr vert="horz" lIns="91440" tIns="45720" rIns="91440" bIns="45720" rtlCol="0">
            <a:normAutofit/>
          </a:bodyPr>
          <a:lstStyle/>
          <a:p>
            <a:pPr marL="342900" lvl="0" indent="-342900">
              <a:spcBef>
                <a:spcPct val="20000"/>
              </a:spcBef>
            </a:pPr>
            <a:endParaRPr kumimoji="0" lang="en-US" sz="36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13125" y="2805299"/>
            <a:ext cx="4903721" cy="2177254"/>
          </a:xfrm>
          <a:prstGeom prst="rect">
            <a:avLst/>
          </a:prstGeom>
          <a:noFill/>
        </p:spPr>
        <p:txBody>
          <a:bodyPr vert="horz" lIns="91440" tIns="45720" rIns="91440" bIns="45720" rtlCol="0">
            <a:noAutofit/>
          </a:bodyPr>
          <a:lstStyle/>
          <a:p>
            <a:pPr marL="342900" lvl="0">
              <a:spcBef>
                <a:spcPct val="20000"/>
              </a:spcBef>
            </a:pPr>
            <a:r>
              <a:rPr lang="en-US" sz="2800" dirty="0" smtClean="0"/>
              <a:t>“</a:t>
            </a:r>
            <a:r>
              <a:rPr lang="en-US" sz="2800" dirty="0" err="1" smtClean="0"/>
              <a:t>Psst</a:t>
            </a:r>
            <a:r>
              <a:rPr lang="en-US" sz="2800" dirty="0" smtClean="0"/>
              <a:t>!</a:t>
            </a:r>
          </a:p>
          <a:p>
            <a:pPr marL="342900" lvl="0">
              <a:spcBef>
                <a:spcPct val="20000"/>
              </a:spcBef>
            </a:pPr>
            <a:r>
              <a:rPr lang="en-US" sz="2800" dirty="0" smtClean="0"/>
              <a:t>  Want a </a:t>
            </a:r>
            <a:r>
              <a:rPr lang="en-US" sz="2800" dirty="0" err="1" smtClean="0"/>
              <a:t>Peet’s</a:t>
            </a:r>
            <a:r>
              <a:rPr lang="en-US" sz="2800" dirty="0" smtClean="0"/>
              <a:t> gift card? </a:t>
            </a:r>
            <a:br>
              <a:rPr lang="en-US" sz="2800" dirty="0" smtClean="0"/>
            </a:br>
            <a:r>
              <a:rPr lang="en-US" sz="2800" dirty="0" smtClean="0"/>
              <a:t>  Come test our software </a:t>
            </a:r>
            <a:br>
              <a:rPr lang="en-US" sz="2800" dirty="0" smtClean="0"/>
            </a:br>
            <a:r>
              <a:rPr lang="en-US" sz="2800" dirty="0" smtClean="0"/>
              <a:t>  for 5 minutes.”  </a:t>
            </a:r>
            <a:endParaRPr kumimoji="0" lang="en-US" sz="280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hallway.gif"/>
          <p:cNvPicPr>
            <a:picLocks noChangeAspect="1"/>
          </p:cNvPicPr>
          <p:nvPr/>
        </p:nvPicPr>
        <p:blipFill>
          <a:blip r:embed="rId3"/>
          <a:stretch>
            <a:fillRect/>
          </a:stretch>
        </p:blipFill>
        <p:spPr>
          <a:xfrm>
            <a:off x="4688714" y="2847175"/>
            <a:ext cx="2930705" cy="195380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a:t>Why User-Centered Design?</a:t>
            </a:r>
          </a:p>
        </p:txBody>
      </p:sp>
      <p:sp>
        <p:nvSpPr>
          <p:cNvPr id="14339" name="Rectangle 3"/>
          <p:cNvSpPr>
            <a:spLocks noGrp="1" noChangeArrowheads="1"/>
          </p:cNvSpPr>
          <p:nvPr>
            <p:ph idx="1"/>
          </p:nvPr>
        </p:nvSpPr>
        <p:spPr>
          <a:xfrm>
            <a:off x="685800" y="1981200"/>
            <a:ext cx="7772400" cy="4113213"/>
          </a:xfrm>
        </p:spPr>
        <p:txBody>
          <a:bodyPr/>
          <a:lstStyle/>
          <a:p>
            <a:pPr>
              <a:lnSpc>
                <a:spcPct val="90000"/>
              </a:lnSpc>
            </a:pPr>
            <a:r>
              <a:rPr lang="en-US" dirty="0"/>
              <a:t>Increased productivity </a:t>
            </a:r>
          </a:p>
          <a:p>
            <a:pPr>
              <a:lnSpc>
                <a:spcPct val="90000"/>
              </a:lnSpc>
            </a:pPr>
            <a:r>
              <a:rPr lang="en-US" dirty="0"/>
              <a:t>Increased usage and adoption </a:t>
            </a:r>
          </a:p>
          <a:p>
            <a:pPr>
              <a:lnSpc>
                <a:spcPct val="90000"/>
              </a:lnSpc>
            </a:pPr>
            <a:r>
              <a:rPr lang="en-US" dirty="0"/>
              <a:t>Decreased support and training costs </a:t>
            </a:r>
          </a:p>
          <a:p>
            <a:pPr>
              <a:lnSpc>
                <a:spcPct val="90000"/>
              </a:lnSpc>
            </a:pPr>
            <a:r>
              <a:rPr lang="en-US" dirty="0"/>
              <a:t>Reduced development time and costs </a:t>
            </a:r>
          </a:p>
          <a:p>
            <a:pPr>
              <a:lnSpc>
                <a:spcPct val="90000"/>
              </a:lnSpc>
            </a:pPr>
            <a:r>
              <a:rPr lang="en-US" dirty="0"/>
              <a:t>Reduced maintenance costs </a:t>
            </a:r>
          </a:p>
          <a:p>
            <a:pPr>
              <a:lnSpc>
                <a:spcPct val="90000"/>
              </a:lnSpc>
            </a:pPr>
            <a:r>
              <a:rPr lang="en-US" dirty="0"/>
              <a:t>Increased customer satisfaction </a:t>
            </a:r>
          </a:p>
          <a:p>
            <a:pPr>
              <a:lnSpc>
                <a:spcPct val="90000"/>
              </a:lnSpc>
            </a:pPr>
            <a:endParaRPr lang="en-US" dirty="0"/>
          </a:p>
        </p:txBody>
      </p:sp>
      <p:sp>
        <p:nvSpPr>
          <p:cNvPr id="14340" name="Text Box 4"/>
          <p:cNvSpPr txBox="1">
            <a:spLocks noChangeArrowheads="1"/>
          </p:cNvSpPr>
          <p:nvPr/>
        </p:nvSpPr>
        <p:spPr bwMode="auto">
          <a:xfrm>
            <a:off x="1397000" y="6400800"/>
            <a:ext cx="9144000" cy="457200"/>
          </a:xfrm>
          <a:prstGeom prst="rect">
            <a:avLst/>
          </a:prstGeom>
          <a:noFill/>
          <a:ln w="9525">
            <a:noFill/>
            <a:miter lim="800000"/>
            <a:headEnd/>
            <a:tailEnd/>
          </a:ln>
          <a:effectLst/>
        </p:spPr>
        <p:txBody>
          <a:bodyPr>
            <a:prstTxWarp prst="textNoShape">
              <a:avLst/>
            </a:prstTxWarp>
            <a:spAutoFit/>
          </a:bodyPr>
          <a:lstStyle/>
          <a:p>
            <a:r>
              <a:rPr lang="en-US" sz="1200" dirty="0">
                <a:solidFill>
                  <a:srgbClr val="143464"/>
                </a:solidFill>
                <a:latin typeface="Verdana" charset="0"/>
              </a:rPr>
              <a:t>Adapted from Usability Professionals’ Association website, </a:t>
            </a:r>
            <a:r>
              <a:rPr lang="en-US" sz="1200" dirty="0">
                <a:solidFill>
                  <a:srgbClr val="143464"/>
                </a:solidFill>
                <a:hlinkClick r:id=""/>
              </a:rPr>
              <a:t>http://www.upassoc.org/usability_resources/about_usability/definitions_of_usability.html</a:t>
            </a:r>
            <a:endParaRPr lang="en-US" sz="1200" dirty="0">
              <a:solidFill>
                <a:srgbClr val="143464"/>
              </a:solidFill>
              <a:latin typeface="Verdana" charset="0"/>
            </a:endParaRPr>
          </a:p>
        </p:txBody>
      </p:sp>
      <p:pic>
        <p:nvPicPr>
          <p:cNvPr id="5" name="Picture 4" descr="QuestionMark.jpg"/>
          <p:cNvPicPr>
            <a:picLocks noChangeAspect="1"/>
          </p:cNvPicPr>
          <p:nvPr/>
        </p:nvPicPr>
        <p:blipFill>
          <a:blip r:embed="rId3"/>
          <a:stretch>
            <a:fillRect/>
          </a:stretch>
        </p:blipFill>
        <p:spPr>
          <a:xfrm>
            <a:off x="6931024" y="2197101"/>
            <a:ext cx="2047875" cy="27305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Examples</a:t>
            </a:r>
            <a:endParaRPr lang="en-US" dirty="0"/>
          </a:p>
        </p:txBody>
      </p:sp>
      <p:sp>
        <p:nvSpPr>
          <p:cNvPr id="3" name="Content Placeholder 2"/>
          <p:cNvSpPr>
            <a:spLocks noGrp="1"/>
          </p:cNvSpPr>
          <p:nvPr>
            <p:ph idx="1"/>
          </p:nvPr>
        </p:nvSpPr>
        <p:spPr>
          <a:xfrm>
            <a:off x="457200" y="1600201"/>
            <a:ext cx="7162219" cy="884102"/>
          </a:xfrm>
        </p:spPr>
        <p:txBody>
          <a:bodyPr>
            <a:normAutofit/>
          </a:bodyPr>
          <a:lstStyle/>
          <a:p>
            <a:pPr>
              <a:buNone/>
            </a:pPr>
            <a:r>
              <a:rPr lang="en-US" sz="3600" b="1" dirty="0" smtClean="0"/>
              <a:t>Formal/lab testing</a:t>
            </a:r>
            <a:endParaRPr lang="en-US" sz="3600" b="1" dirty="0"/>
          </a:p>
        </p:txBody>
      </p:sp>
      <p:pic>
        <p:nvPicPr>
          <p:cNvPr id="7" name="Picture 6" descr="LabTesting.jpg"/>
          <p:cNvPicPr>
            <a:picLocks noChangeAspect="1"/>
          </p:cNvPicPr>
          <p:nvPr/>
        </p:nvPicPr>
        <p:blipFill>
          <a:blip r:embed="rId3"/>
          <a:stretch>
            <a:fillRect/>
          </a:stretch>
        </p:blipFill>
        <p:spPr>
          <a:xfrm>
            <a:off x="2190750" y="2700337"/>
            <a:ext cx="4762500" cy="343852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1876"/>
            <a:ext cx="8042276" cy="1336956"/>
          </a:xfrm>
        </p:spPr>
        <p:txBody>
          <a:bodyPr/>
          <a:lstStyle/>
          <a:p>
            <a:r>
              <a:rPr lang="en-US" dirty="0" smtClean="0"/>
              <a:t>Recommended Usability Testing Books</a:t>
            </a:r>
            <a:endParaRPr lang="en-US" dirty="0"/>
          </a:p>
        </p:txBody>
      </p:sp>
      <p:sp>
        <p:nvSpPr>
          <p:cNvPr id="3" name="Content Placeholder 2"/>
          <p:cNvSpPr>
            <a:spLocks noGrp="1"/>
          </p:cNvSpPr>
          <p:nvPr>
            <p:ph idx="1"/>
          </p:nvPr>
        </p:nvSpPr>
        <p:spPr>
          <a:xfrm>
            <a:off x="549275" y="1968501"/>
            <a:ext cx="8042276" cy="4343400"/>
          </a:xfrm>
        </p:spPr>
        <p:txBody>
          <a:bodyPr>
            <a:normAutofit/>
          </a:bodyPr>
          <a:lstStyle/>
          <a:p>
            <a:r>
              <a:rPr lang="en-US" u="sng" dirty="0" smtClean="0"/>
              <a:t>Handbook </a:t>
            </a:r>
            <a:r>
              <a:rPr lang="en-US" u="sng" dirty="0"/>
              <a:t>of Usability </a:t>
            </a:r>
            <a:r>
              <a:rPr lang="en-US" u="sng" dirty="0" smtClean="0"/>
              <a:t>Testing</a:t>
            </a:r>
            <a:r>
              <a:rPr lang="en-US" dirty="0" smtClean="0"/>
              <a:t> by </a:t>
            </a:r>
            <a:r>
              <a:rPr lang="en-US" dirty="0"/>
              <a:t>Rubin J. and </a:t>
            </a:r>
            <a:r>
              <a:rPr lang="en-US" dirty="0" err="1"/>
              <a:t>Chisnell</a:t>
            </a:r>
            <a:r>
              <a:rPr lang="en-US" dirty="0"/>
              <a:t>, D</a:t>
            </a:r>
            <a:r>
              <a:rPr lang="en-US" dirty="0" smtClean="0"/>
              <a:t>.</a:t>
            </a:r>
          </a:p>
          <a:p>
            <a:r>
              <a:rPr lang="en-US" u="sng" dirty="0" smtClean="0"/>
              <a:t>A </a:t>
            </a:r>
            <a:r>
              <a:rPr lang="en-US" u="sng" dirty="0"/>
              <a:t>Practical Guide to Usability </a:t>
            </a:r>
            <a:r>
              <a:rPr lang="en-US" u="sng" dirty="0" smtClean="0"/>
              <a:t>Testing</a:t>
            </a:r>
            <a:r>
              <a:rPr lang="en-US" dirty="0" smtClean="0"/>
              <a:t> </a:t>
            </a:r>
            <a:r>
              <a:rPr lang="en-US" dirty="0"/>
              <a:t>by Dumas, J. and </a:t>
            </a:r>
            <a:r>
              <a:rPr lang="en-US" dirty="0" err="1"/>
              <a:t>Redish</a:t>
            </a:r>
            <a:r>
              <a:rPr lang="en-US" dirty="0"/>
              <a:t>, J</a:t>
            </a:r>
            <a:r>
              <a:rPr lang="en-US" dirty="0" smtClean="0"/>
              <a:t>.</a:t>
            </a:r>
          </a:p>
          <a:p>
            <a:r>
              <a:rPr lang="en-US" u="sng" dirty="0" smtClean="0"/>
              <a:t>Don't </a:t>
            </a:r>
            <a:r>
              <a:rPr lang="en-US" u="sng" dirty="0"/>
              <a:t>Make Me </a:t>
            </a:r>
            <a:r>
              <a:rPr lang="en-US" u="sng" dirty="0" smtClean="0"/>
              <a:t>Think</a:t>
            </a:r>
            <a:r>
              <a:rPr lang="en-US" dirty="0" smtClean="0"/>
              <a:t> </a:t>
            </a:r>
            <a:r>
              <a:rPr lang="en-US" dirty="0"/>
              <a:t>by Steve </a:t>
            </a:r>
            <a:r>
              <a:rPr lang="en-US" dirty="0" smtClean="0"/>
              <a:t>Krug</a:t>
            </a:r>
          </a:p>
          <a:p>
            <a:r>
              <a:rPr lang="en-US" u="sng" dirty="0" smtClean="0"/>
              <a:t>Usability Engineering</a:t>
            </a:r>
            <a:r>
              <a:rPr lang="en-US" dirty="0" smtClean="0"/>
              <a:t> </a:t>
            </a:r>
            <a:r>
              <a:rPr lang="en-US" dirty="0"/>
              <a:t>by </a:t>
            </a:r>
            <a:r>
              <a:rPr lang="en-US" dirty="0" err="1"/>
              <a:t>Jakob</a:t>
            </a:r>
            <a:r>
              <a:rPr lang="en-US" dirty="0"/>
              <a:t> </a:t>
            </a:r>
            <a:r>
              <a:rPr lang="en-US" dirty="0" smtClean="0"/>
              <a:t>Nielsen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549275" y="259976"/>
            <a:ext cx="8042276" cy="1336956"/>
          </a:xfrm>
        </p:spPr>
        <p:txBody>
          <a:bodyPr/>
          <a:lstStyle/>
          <a:p>
            <a:r>
              <a:rPr lang="en-US" dirty="0" smtClean="0"/>
              <a:t>Recommended User-Centered Design Books</a:t>
            </a:r>
            <a:endParaRPr lang="en-US" dirty="0"/>
          </a:p>
        </p:txBody>
      </p:sp>
      <p:sp>
        <p:nvSpPr>
          <p:cNvPr id="52229" name="Rectangle 5"/>
          <p:cNvSpPr>
            <a:spLocks noGrp="1" noChangeArrowheads="1"/>
          </p:cNvSpPr>
          <p:nvPr>
            <p:ph idx="1"/>
          </p:nvPr>
        </p:nvSpPr>
        <p:spPr>
          <a:xfrm>
            <a:off x="549275" y="1778001"/>
            <a:ext cx="8042276" cy="4343400"/>
          </a:xfrm>
        </p:spPr>
        <p:txBody>
          <a:bodyPr>
            <a:noAutofit/>
          </a:bodyPr>
          <a:lstStyle/>
          <a:p>
            <a:pPr>
              <a:lnSpc>
                <a:spcPct val="120000"/>
              </a:lnSpc>
              <a:spcBef>
                <a:spcPts val="1000"/>
              </a:spcBef>
            </a:pPr>
            <a:r>
              <a:rPr lang="en-US" sz="2000" u="sng" dirty="0" smtClean="0"/>
              <a:t>The Inmates are Running the Asylum</a:t>
            </a:r>
            <a:r>
              <a:rPr lang="en-US" sz="2000" dirty="0" smtClean="0"/>
              <a:t> and </a:t>
            </a:r>
            <a:r>
              <a:rPr lang="en-US" sz="2000" u="sng" dirty="0" smtClean="0"/>
              <a:t>About Face 3.0</a:t>
            </a:r>
            <a:r>
              <a:rPr lang="en-US" sz="2000" dirty="0" smtClean="0"/>
              <a:t> – Alan Cooper</a:t>
            </a:r>
          </a:p>
          <a:p>
            <a:pPr>
              <a:lnSpc>
                <a:spcPct val="120000"/>
              </a:lnSpc>
              <a:spcBef>
                <a:spcPts val="1000"/>
              </a:spcBef>
            </a:pPr>
            <a:r>
              <a:rPr lang="en-US" sz="2000" u="sng" dirty="0" smtClean="0"/>
              <a:t>The Design of Everyday Things</a:t>
            </a:r>
            <a:r>
              <a:rPr lang="en-US" sz="2000" dirty="0" smtClean="0"/>
              <a:t>  and </a:t>
            </a:r>
            <a:r>
              <a:rPr lang="en-US" sz="2000" u="sng" dirty="0" smtClean="0"/>
              <a:t>Emotional Design</a:t>
            </a:r>
            <a:r>
              <a:rPr lang="en-US" sz="2000" dirty="0" smtClean="0"/>
              <a:t> – Don Norman</a:t>
            </a:r>
          </a:p>
          <a:p>
            <a:pPr>
              <a:lnSpc>
                <a:spcPct val="120000"/>
              </a:lnSpc>
              <a:spcBef>
                <a:spcPts val="1000"/>
              </a:spcBef>
            </a:pPr>
            <a:r>
              <a:rPr lang="en-US" sz="2000" u="sng" dirty="0" smtClean="0"/>
              <a:t>User Interface Task Analysis</a:t>
            </a:r>
            <a:r>
              <a:rPr lang="en-US" sz="2000" dirty="0" smtClean="0"/>
              <a:t> - Joann T. </a:t>
            </a:r>
            <a:r>
              <a:rPr lang="en-US" sz="2000" dirty="0" err="1" smtClean="0"/>
              <a:t>Hackos</a:t>
            </a:r>
            <a:r>
              <a:rPr lang="en-US" sz="2000" dirty="0" smtClean="0"/>
              <a:t> and Janice </a:t>
            </a:r>
            <a:r>
              <a:rPr lang="en-US" sz="2000" dirty="0" err="1" smtClean="0"/>
              <a:t>Redish</a:t>
            </a:r>
            <a:endParaRPr lang="en-US" sz="2000" dirty="0" smtClean="0"/>
          </a:p>
          <a:p>
            <a:pPr>
              <a:lnSpc>
                <a:spcPct val="120000"/>
              </a:lnSpc>
              <a:spcBef>
                <a:spcPts val="1000"/>
              </a:spcBef>
            </a:pPr>
            <a:r>
              <a:rPr lang="en-US" sz="2000" u="sng" dirty="0" smtClean="0"/>
              <a:t>Designing for Interaction</a:t>
            </a:r>
            <a:r>
              <a:rPr lang="en-US" sz="2000" dirty="0" smtClean="0"/>
              <a:t> - Dan </a:t>
            </a:r>
            <a:r>
              <a:rPr lang="en-US" sz="2000" dirty="0" err="1" smtClean="0"/>
              <a:t>Saffer</a:t>
            </a:r>
            <a:endParaRPr lang="en-US" sz="2000" dirty="0" smtClean="0"/>
          </a:p>
          <a:p>
            <a:r>
              <a:rPr lang="en-US" sz="2000" dirty="0" smtClean="0"/>
              <a:t>For more suggestions, check out:</a:t>
            </a:r>
          </a:p>
          <a:p>
            <a:pPr lvl="1"/>
            <a:r>
              <a:rPr lang="en-US" sz="2000" u="sng" dirty="0" smtClean="0">
                <a:hlinkClick r:id="rId3"/>
              </a:rPr>
              <a:t>Adaptive Path Reading List</a:t>
            </a:r>
          </a:p>
          <a:p>
            <a:pPr lvl="1"/>
            <a:r>
              <a:rPr lang="en-US" sz="2000" u="sng" dirty="0" smtClean="0">
                <a:hlinkClick r:id="rId3"/>
              </a:rPr>
              <a:t>Society for Technical Communication's </a:t>
            </a:r>
            <a:r>
              <a:rPr lang="en-US" sz="2000" u="sng" dirty="0" smtClean="0">
                <a:hlinkClick r:id="rId4"/>
              </a:rPr>
              <a:t>Usability &amp; User Experience Group's Bookshelf</a:t>
            </a:r>
            <a:endParaRPr lang="en-US" sz="2000" dirty="0" smtClean="0"/>
          </a:p>
          <a:p>
            <a:pPr>
              <a:lnSpc>
                <a:spcPct val="120000"/>
              </a:lnSpc>
              <a:spcBef>
                <a:spcPts val="1000"/>
              </a:spcBef>
            </a:pPr>
            <a:endParaRPr lang="en-US" sz="20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Recommended</a:t>
            </a:r>
            <a:r>
              <a:rPr lang="en-US" dirty="0" smtClean="0"/>
              <a:t> Websites</a:t>
            </a:r>
            <a:endParaRPr lang="en-US" dirty="0"/>
          </a:p>
        </p:txBody>
      </p:sp>
      <p:sp>
        <p:nvSpPr>
          <p:cNvPr id="13315" name="Rectangle 3"/>
          <p:cNvSpPr>
            <a:spLocks noGrp="1" noChangeArrowheads="1"/>
          </p:cNvSpPr>
          <p:nvPr>
            <p:ph idx="1"/>
          </p:nvPr>
        </p:nvSpPr>
        <p:spPr>
          <a:xfrm>
            <a:off x="685800" y="1536700"/>
            <a:ext cx="7772400" cy="5181600"/>
          </a:xfrm>
        </p:spPr>
        <p:txBody>
          <a:bodyPr>
            <a:normAutofit fontScale="85000" lnSpcReduction="20000"/>
          </a:bodyPr>
          <a:lstStyle/>
          <a:p>
            <a:pPr>
              <a:lnSpc>
                <a:spcPct val="110000"/>
              </a:lnSpc>
              <a:spcBef>
                <a:spcPts val="600"/>
              </a:spcBef>
            </a:pPr>
            <a:r>
              <a:rPr lang="en-US" dirty="0" smtClean="0"/>
              <a:t>Fluid User Testing website: </a:t>
            </a:r>
            <a:r>
              <a:rPr lang="en-US" dirty="0" smtClean="0">
                <a:hlinkClick r:id="rId3"/>
              </a:rPr>
              <a:t>http://wiki.fluidproject.org/display/fluid/User+Testing</a:t>
            </a:r>
            <a:r>
              <a:rPr lang="en-US" dirty="0" smtClean="0"/>
              <a:t> </a:t>
            </a:r>
          </a:p>
          <a:p>
            <a:pPr>
              <a:lnSpc>
                <a:spcPct val="110000"/>
              </a:lnSpc>
              <a:spcBef>
                <a:spcPts val="600"/>
              </a:spcBef>
            </a:pPr>
            <a:r>
              <a:rPr lang="en-US" sz="2400" dirty="0" smtClean="0"/>
              <a:t>"UIE seminars" bSpace site: </a:t>
            </a:r>
            <a:r>
              <a:rPr lang="en-US" sz="2400" dirty="0" smtClean="0">
                <a:hlinkClick r:id="rId4"/>
              </a:rPr>
              <a:t>http://bspace.berkeley.edu</a:t>
            </a:r>
            <a:r>
              <a:rPr lang="en-US" sz="2400" dirty="0" smtClean="0"/>
              <a:t> </a:t>
            </a:r>
          </a:p>
          <a:p>
            <a:pPr lvl="1">
              <a:lnSpc>
                <a:spcPct val="110000"/>
              </a:lnSpc>
            </a:pPr>
            <a:r>
              <a:rPr lang="en-US" sz="2000" dirty="0" smtClean="0"/>
              <a:t>ask any of today's speakers to be added as a member</a:t>
            </a:r>
          </a:p>
          <a:p>
            <a:pPr>
              <a:lnSpc>
                <a:spcPct val="110000"/>
              </a:lnSpc>
              <a:spcBef>
                <a:spcPts val="600"/>
              </a:spcBef>
            </a:pPr>
            <a:r>
              <a:rPr lang="en-US" sz="2400" dirty="0" err="1" smtClean="0"/>
              <a:t>Useit.com</a:t>
            </a:r>
            <a:r>
              <a:rPr lang="en-US" sz="2400" dirty="0"/>
              <a:t>: </a:t>
            </a:r>
            <a:r>
              <a:rPr lang="en-US" sz="2400" dirty="0">
                <a:hlinkClick r:id=""/>
              </a:rPr>
              <a:t>http://www.useit.com/</a:t>
            </a:r>
            <a:endParaRPr lang="en-US" sz="2400" dirty="0"/>
          </a:p>
          <a:p>
            <a:pPr>
              <a:lnSpc>
                <a:spcPct val="110000"/>
              </a:lnSpc>
              <a:spcBef>
                <a:spcPts val="600"/>
              </a:spcBef>
            </a:pPr>
            <a:r>
              <a:rPr lang="en-US" sz="2400" dirty="0"/>
              <a:t>Usability Professionals Association: </a:t>
            </a:r>
            <a:r>
              <a:rPr lang="en-US" sz="2400" dirty="0">
                <a:hlinkClick r:id=""/>
              </a:rPr>
              <a:t>http://www.upassoc.org/</a:t>
            </a:r>
            <a:endParaRPr lang="en-US" sz="2400" dirty="0"/>
          </a:p>
          <a:p>
            <a:pPr>
              <a:lnSpc>
                <a:spcPct val="110000"/>
              </a:lnSpc>
              <a:spcBef>
                <a:spcPts val="600"/>
              </a:spcBef>
            </a:pPr>
            <a:r>
              <a:rPr lang="en-US" sz="2400" dirty="0">
                <a:hlinkClick r:id=""/>
              </a:rPr>
              <a:t>http://www.stcsig.org/usability/</a:t>
            </a:r>
            <a:r>
              <a:rPr lang="en-US" sz="2400" dirty="0"/>
              <a:t> </a:t>
            </a:r>
          </a:p>
          <a:p>
            <a:pPr>
              <a:lnSpc>
                <a:spcPct val="110000"/>
              </a:lnSpc>
              <a:spcBef>
                <a:spcPts val="600"/>
              </a:spcBef>
            </a:pPr>
            <a:r>
              <a:rPr lang="en-US" sz="2400" dirty="0">
                <a:hlinkClick r:id=""/>
              </a:rPr>
              <a:t>http://usability.gov/</a:t>
            </a:r>
            <a:endParaRPr lang="en-US" sz="2400" dirty="0"/>
          </a:p>
          <a:p>
            <a:pPr>
              <a:lnSpc>
                <a:spcPct val="110000"/>
              </a:lnSpc>
              <a:spcBef>
                <a:spcPts val="600"/>
              </a:spcBef>
            </a:pPr>
            <a:r>
              <a:rPr lang="en-US" sz="2400" dirty="0">
                <a:hlinkClick r:id=""/>
              </a:rPr>
              <a:t>http://www.usabilityfirst.com/</a:t>
            </a:r>
            <a:endParaRPr lang="en-US" sz="2400" dirty="0"/>
          </a:p>
          <a:p>
            <a:pPr>
              <a:lnSpc>
                <a:spcPct val="110000"/>
              </a:lnSpc>
              <a:spcBef>
                <a:spcPts val="600"/>
              </a:spcBef>
            </a:pPr>
            <a:r>
              <a:rPr lang="en-US" sz="2400" dirty="0">
                <a:hlinkClick r:id=""/>
              </a:rPr>
              <a:t>http://www.usableweb.com/</a:t>
            </a:r>
            <a:endParaRPr lang="en-US" sz="2400" dirty="0"/>
          </a:p>
          <a:p>
            <a:pPr>
              <a:lnSpc>
                <a:spcPct val="110000"/>
              </a:lnSpc>
              <a:spcBef>
                <a:spcPts val="600"/>
              </a:spcBef>
            </a:pPr>
            <a:r>
              <a:rPr lang="en-US" sz="2400" dirty="0">
                <a:hlinkClick r:id=""/>
              </a:rPr>
              <a:t>http://usabilitynet.org/</a:t>
            </a:r>
            <a:r>
              <a:rPr lang="en-US" sz="2400" dirty="0" smtClean="0"/>
              <a:t> </a:t>
            </a:r>
          </a:p>
          <a:p>
            <a:pPr>
              <a:lnSpc>
                <a:spcPct val="110000"/>
              </a:lnSpc>
              <a:spcBef>
                <a:spcPts val="600"/>
              </a:spcBef>
            </a:pPr>
            <a:r>
              <a:rPr lang="en-US" dirty="0" smtClean="0"/>
              <a:t>ACM SIGCHI: </a:t>
            </a:r>
            <a:r>
              <a:rPr lang="en-US" dirty="0" smtClean="0">
                <a:hlinkClick r:id="rId5"/>
              </a:rPr>
              <a:t>http://acm.org/sigchi</a:t>
            </a:r>
            <a:endParaRPr lang="en-US" sz="2400" dirty="0" smtClean="0"/>
          </a:p>
          <a:p>
            <a:pPr>
              <a:lnSpc>
                <a:spcPct val="110000"/>
              </a:lnSpc>
              <a:spcBef>
                <a:spcPts val="600"/>
              </a:spcBef>
            </a:pPr>
            <a:r>
              <a:rPr lang="en-US" sz="2400" dirty="0"/>
              <a:t>IBM’s User-centered Design manual: </a:t>
            </a:r>
            <a:r>
              <a:rPr lang="en-US" sz="2400" dirty="0">
                <a:hlinkClick r:id=""/>
              </a:rPr>
              <a:t>http://www-3.ibm.com/ibm/easy/eou_ext.nsf/publish/13</a:t>
            </a:r>
            <a:r>
              <a:rPr lang="en-US" sz="2400"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r>
              <a:rPr lang="en-US" dirty="0"/>
              <a:t>User</a:t>
            </a:r>
            <a:r>
              <a:rPr lang="en-US" dirty="0" smtClean="0"/>
              <a:t>-Centered </a:t>
            </a:r>
            <a:r>
              <a:rPr lang="en-US" dirty="0"/>
              <a:t>D</a:t>
            </a:r>
            <a:r>
              <a:rPr lang="en-US" dirty="0" smtClean="0"/>
              <a:t>esign </a:t>
            </a:r>
            <a:r>
              <a:rPr lang="en-US" dirty="0"/>
              <a:t>at Berkeley</a:t>
            </a:r>
          </a:p>
        </p:txBody>
      </p:sp>
      <p:sp>
        <p:nvSpPr>
          <p:cNvPr id="147459" name="Rectangle 3"/>
          <p:cNvSpPr>
            <a:spLocks noGrp="1" noChangeArrowheads="1"/>
          </p:cNvSpPr>
          <p:nvPr>
            <p:ph idx="1"/>
          </p:nvPr>
        </p:nvSpPr>
        <p:spPr>
          <a:xfrm>
            <a:off x="549275" y="1701801"/>
            <a:ext cx="8042276" cy="4343400"/>
          </a:xfrm>
        </p:spPr>
        <p:txBody>
          <a:bodyPr/>
          <a:lstStyle/>
          <a:p>
            <a:pPr>
              <a:buFont typeface="Wingdings" charset="2"/>
              <a:buChar char="ü"/>
            </a:pPr>
            <a:r>
              <a:rPr lang="en-US" sz="2300" dirty="0"/>
              <a:t>User Research</a:t>
            </a:r>
          </a:p>
          <a:p>
            <a:pPr>
              <a:buFont typeface="Wingdings" charset="2"/>
              <a:buChar char="ü"/>
            </a:pPr>
            <a:r>
              <a:rPr lang="en-US" sz="2300" dirty="0"/>
              <a:t>Modeling</a:t>
            </a:r>
          </a:p>
          <a:p>
            <a:pPr>
              <a:buFont typeface="Wingdings" charset="2"/>
              <a:buChar char="ü"/>
            </a:pPr>
            <a:r>
              <a:rPr lang="en-US" sz="2300" dirty="0"/>
              <a:t>Requirements Definition</a:t>
            </a:r>
          </a:p>
          <a:p>
            <a:pPr>
              <a:buFont typeface="Wingdings" charset="2"/>
              <a:buChar char="ü"/>
            </a:pPr>
            <a:r>
              <a:rPr lang="en-US" sz="2300" dirty="0"/>
              <a:t>UI Framework Definition</a:t>
            </a:r>
          </a:p>
          <a:p>
            <a:pPr>
              <a:buFont typeface="Wingdings" charset="2"/>
              <a:buChar char="ü"/>
            </a:pPr>
            <a:r>
              <a:rPr lang="en-US" sz="2300" dirty="0"/>
              <a:t>UI Design</a:t>
            </a:r>
          </a:p>
          <a:p>
            <a:pPr>
              <a:buFont typeface="Wingdings" charset="2"/>
              <a:buChar char="ü"/>
            </a:pPr>
            <a:r>
              <a:rPr lang="en-US" sz="2300" dirty="0"/>
              <a:t>Development Support</a:t>
            </a:r>
          </a:p>
        </p:txBody>
      </p:sp>
      <p:pic>
        <p:nvPicPr>
          <p:cNvPr id="5" name="Picture 4"/>
          <p:cNvPicPr>
            <a:picLocks noChangeAspect="1"/>
          </p:cNvPicPr>
          <p:nvPr/>
        </p:nvPicPr>
        <p:blipFill>
          <a:blip r:embed="rId3"/>
          <a:stretch>
            <a:fillRect/>
          </a:stretch>
        </p:blipFill>
        <p:spPr>
          <a:xfrm>
            <a:off x="5200651" y="3479800"/>
            <a:ext cx="3086100" cy="22739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r>
              <a:rPr lang="en-US" dirty="0"/>
              <a:t>User</a:t>
            </a:r>
            <a:r>
              <a:rPr lang="en-US" dirty="0" smtClean="0"/>
              <a:t>-Centered </a:t>
            </a:r>
            <a:r>
              <a:rPr lang="en-US" dirty="0"/>
              <a:t>D</a:t>
            </a:r>
            <a:r>
              <a:rPr lang="en-US" dirty="0" smtClean="0"/>
              <a:t>esign </a:t>
            </a:r>
            <a:r>
              <a:rPr lang="en-US" dirty="0"/>
              <a:t>at Berkeley</a:t>
            </a:r>
          </a:p>
        </p:txBody>
      </p:sp>
      <p:sp>
        <p:nvSpPr>
          <p:cNvPr id="147459" name="Rectangle 3"/>
          <p:cNvSpPr>
            <a:spLocks noGrp="1" noChangeArrowheads="1"/>
          </p:cNvSpPr>
          <p:nvPr>
            <p:ph idx="1"/>
          </p:nvPr>
        </p:nvSpPr>
        <p:spPr>
          <a:xfrm>
            <a:off x="549275" y="1701801"/>
            <a:ext cx="8042276" cy="4343400"/>
          </a:xfrm>
        </p:spPr>
        <p:txBody>
          <a:bodyPr/>
          <a:lstStyle/>
          <a:p>
            <a:pPr>
              <a:buFont typeface="Wingdings" charset="2"/>
              <a:buChar char="ü"/>
            </a:pPr>
            <a:r>
              <a:rPr lang="en-US" sz="2300" dirty="0"/>
              <a:t>User Research</a:t>
            </a:r>
          </a:p>
          <a:p>
            <a:pPr>
              <a:buFont typeface="Wingdings" charset="2"/>
              <a:buChar char="ü"/>
            </a:pPr>
            <a:r>
              <a:rPr lang="en-US" sz="2300" dirty="0"/>
              <a:t>Modeling</a:t>
            </a:r>
          </a:p>
          <a:p>
            <a:pPr>
              <a:buFont typeface="Wingdings" charset="2"/>
              <a:buChar char="ü"/>
            </a:pPr>
            <a:r>
              <a:rPr lang="en-US" sz="2300" dirty="0"/>
              <a:t>Requirements Definition</a:t>
            </a:r>
          </a:p>
          <a:p>
            <a:pPr>
              <a:buFont typeface="Wingdings" charset="2"/>
              <a:buChar char="ü"/>
            </a:pPr>
            <a:r>
              <a:rPr lang="en-US" sz="2300" dirty="0"/>
              <a:t>UI Framework Definition</a:t>
            </a:r>
          </a:p>
          <a:p>
            <a:pPr>
              <a:buFont typeface="Wingdings" charset="2"/>
              <a:buChar char="ü"/>
            </a:pPr>
            <a:r>
              <a:rPr lang="en-US" sz="2300" dirty="0"/>
              <a:t>UI Design</a:t>
            </a:r>
          </a:p>
          <a:p>
            <a:pPr>
              <a:buFont typeface="Wingdings" charset="2"/>
              <a:buChar char="ü"/>
            </a:pPr>
            <a:r>
              <a:rPr lang="en-US" sz="2300" dirty="0"/>
              <a:t>Development Support</a:t>
            </a:r>
          </a:p>
        </p:txBody>
      </p:sp>
      <p:sp>
        <p:nvSpPr>
          <p:cNvPr id="5" name="Rectangle 4"/>
          <p:cNvSpPr/>
          <p:nvPr/>
        </p:nvSpPr>
        <p:spPr>
          <a:xfrm>
            <a:off x="4340342" y="1557338"/>
            <a:ext cx="4994158" cy="1785104"/>
          </a:xfrm>
          <a:prstGeom prst="rect">
            <a:avLst/>
          </a:prstGeom>
        </p:spPr>
        <p:txBody>
          <a:bodyPr wrap="square">
            <a:spAutoFit/>
          </a:bodyPr>
          <a:lstStyle/>
          <a:p>
            <a:pPr>
              <a:spcAft>
                <a:spcPts val="1200"/>
              </a:spcAft>
            </a:pPr>
            <a:r>
              <a:rPr lang="en-US" sz="2000" dirty="0" smtClean="0">
                <a:solidFill>
                  <a:schemeClr val="tx2">
                    <a:lumMod val="60000"/>
                    <a:lumOff val="40000"/>
                  </a:schemeClr>
                </a:solidFill>
                <a:latin typeface="Tekton Pro BoldObl"/>
                <a:cs typeface="Tekton Pro BoldObl"/>
              </a:rPr>
              <a:t>A lot of UX work is required before any UI design can begin. In the Agile process this is referred to as "iteration 0." Sometimes, there is no project-supplied UI. But there is always UX. </a:t>
            </a:r>
          </a:p>
          <a:p>
            <a:pPr>
              <a:spcAft>
                <a:spcPts val="600"/>
              </a:spcAft>
            </a:pPr>
            <a:r>
              <a:rPr lang="en-US" sz="2000" dirty="0" smtClean="0">
                <a:solidFill>
                  <a:schemeClr val="tx2">
                    <a:lumMod val="60000"/>
                    <a:lumOff val="40000"/>
                  </a:schemeClr>
                </a:solidFill>
                <a:latin typeface="Tekton Pro BoldObl"/>
                <a:cs typeface="Tekton Pro BoldObl"/>
              </a:rPr>
              <a:t>Notice how many phases come </a:t>
            </a:r>
            <a:r>
              <a:rPr lang="en-US" sz="2000" u="sng" dirty="0" smtClean="0">
                <a:solidFill>
                  <a:schemeClr val="tx2">
                    <a:lumMod val="60000"/>
                    <a:lumOff val="40000"/>
                  </a:schemeClr>
                </a:solidFill>
                <a:latin typeface="Tekton Pro BoldObl"/>
                <a:cs typeface="Tekton Pro BoldObl"/>
              </a:rPr>
              <a:t>before </a:t>
            </a:r>
            <a:r>
              <a:rPr lang="en-US" sz="2000" dirty="0" smtClean="0">
                <a:solidFill>
                  <a:schemeClr val="tx2">
                    <a:lumMod val="60000"/>
                    <a:lumOff val="40000"/>
                  </a:schemeClr>
                </a:solidFill>
                <a:latin typeface="Tekton Pro BoldObl"/>
                <a:cs typeface="Tekton Pro BoldObl"/>
              </a:rPr>
              <a:t>UI Design.</a:t>
            </a:r>
            <a:endParaRPr lang="en-US" sz="2000" dirty="0">
              <a:solidFill>
                <a:schemeClr val="tx2">
                  <a:lumMod val="60000"/>
                  <a:lumOff val="40000"/>
                </a:schemeClr>
              </a:solidFill>
              <a:latin typeface="Tekton Pro BoldObl"/>
              <a:cs typeface="Tekton Pro BoldObl"/>
            </a:endParaRPr>
          </a:p>
        </p:txBody>
      </p:sp>
      <p:pic>
        <p:nvPicPr>
          <p:cNvPr id="10" name="Picture 9"/>
          <p:cNvPicPr>
            <a:picLocks noChangeAspect="1"/>
          </p:cNvPicPr>
          <p:nvPr/>
        </p:nvPicPr>
        <p:blipFill>
          <a:blip r:embed="rId3"/>
          <a:stretch>
            <a:fillRect/>
          </a:stretch>
        </p:blipFill>
        <p:spPr>
          <a:xfrm>
            <a:off x="698500" y="3359150"/>
            <a:ext cx="8242300" cy="139700"/>
          </a:xfrm>
          <a:prstGeom prst="rect">
            <a:avLst/>
          </a:prstGeom>
        </p:spPr>
      </p:pic>
      <p:pic>
        <p:nvPicPr>
          <p:cNvPr id="7" name="Picture 6"/>
          <p:cNvPicPr>
            <a:picLocks noChangeAspect="1"/>
          </p:cNvPicPr>
          <p:nvPr/>
        </p:nvPicPr>
        <p:blipFill>
          <a:blip r:embed="rId4"/>
          <a:stretch>
            <a:fillRect/>
          </a:stretch>
        </p:blipFill>
        <p:spPr>
          <a:xfrm>
            <a:off x="5200651" y="3479800"/>
            <a:ext cx="3086100" cy="22739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Usability?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Usability</a:t>
            </a:r>
            <a:r>
              <a:rPr lang="en-US" dirty="0"/>
              <a:t> is</a:t>
            </a:r>
            <a:r>
              <a:rPr lang="en-US" dirty="0" smtClean="0"/>
              <a:t> </a:t>
            </a:r>
            <a:r>
              <a:rPr lang="en-US" i="1" dirty="0" smtClean="0"/>
              <a:t>“the </a:t>
            </a:r>
            <a:r>
              <a:rPr lang="en-US" i="1" dirty="0"/>
              <a:t>extent to which the product can be used by specified users to achieve specified goals with effectiveness, efficiency, and satisfaction in a specified context of use.</a:t>
            </a:r>
            <a:r>
              <a:rPr lang="en-US" i="1" dirty="0" smtClean="0"/>
              <a:t>”</a:t>
            </a:r>
            <a:r>
              <a:rPr lang="en-US" i="1" baseline="30000" dirty="0" smtClean="0"/>
              <a:t>1</a:t>
            </a:r>
          </a:p>
          <a:p>
            <a:r>
              <a:rPr lang="en-US" dirty="0" smtClean="0"/>
              <a:t>Usability </a:t>
            </a:r>
            <a:r>
              <a:rPr lang="en-US" dirty="0"/>
              <a:t>is defined by five quality components</a:t>
            </a:r>
            <a:r>
              <a:rPr lang="en-US" dirty="0" smtClean="0"/>
              <a:t>:</a:t>
            </a:r>
          </a:p>
          <a:p>
            <a:pPr marL="806450" lvl="1" indent="-457200">
              <a:buFont typeface="+mj-lt"/>
              <a:buAutoNum type="arabicPeriod"/>
            </a:pPr>
            <a:r>
              <a:rPr lang="en-US" dirty="0" err="1" smtClean="0"/>
              <a:t>Learnability</a:t>
            </a:r>
            <a:endParaRPr lang="en-US" dirty="0" smtClean="0"/>
          </a:p>
          <a:p>
            <a:pPr marL="806450" lvl="1" indent="-457200">
              <a:buFont typeface="+mj-lt"/>
              <a:buAutoNum type="arabicPeriod"/>
            </a:pPr>
            <a:r>
              <a:rPr lang="en-US" dirty="0" smtClean="0"/>
              <a:t>Efficiency</a:t>
            </a:r>
          </a:p>
          <a:p>
            <a:pPr marL="806450" lvl="1" indent="-457200">
              <a:buFont typeface="+mj-lt"/>
              <a:buAutoNum type="arabicPeriod"/>
            </a:pPr>
            <a:r>
              <a:rPr lang="en-US" dirty="0" err="1" smtClean="0"/>
              <a:t>Memorability</a:t>
            </a:r>
            <a:endParaRPr lang="en-US" dirty="0" smtClean="0"/>
          </a:p>
          <a:p>
            <a:pPr marL="806450" lvl="1" indent="-457200">
              <a:buFont typeface="+mj-lt"/>
              <a:buAutoNum type="arabicPeriod"/>
            </a:pPr>
            <a:r>
              <a:rPr lang="en-US" dirty="0" smtClean="0"/>
              <a:t>Errors</a:t>
            </a:r>
          </a:p>
          <a:p>
            <a:pPr marL="806450" lvl="1" indent="-457200">
              <a:buFont typeface="+mj-lt"/>
              <a:buAutoNum type="arabicPeriod"/>
            </a:pPr>
            <a:r>
              <a:rPr lang="en-US" dirty="0" smtClean="0"/>
              <a:t>Satisfaction</a:t>
            </a:r>
          </a:p>
          <a:p>
            <a:r>
              <a:rPr lang="en-US" b="1" dirty="0" smtClean="0"/>
              <a:t>Usability Evaluation </a:t>
            </a:r>
            <a:r>
              <a:rPr lang="en-US" dirty="0" smtClean="0"/>
              <a:t>is </a:t>
            </a:r>
            <a:r>
              <a:rPr lang="en-US" i="1" dirty="0" smtClean="0"/>
              <a:t>an assessment of the usability of a product, item, system, or interface.</a:t>
            </a:r>
            <a:r>
              <a:rPr lang="en-US" b="1" i="1" dirty="0" smtClean="0"/>
              <a:t> </a:t>
            </a:r>
            <a:endParaRPr lang="en-US" i="1" dirty="0"/>
          </a:p>
        </p:txBody>
      </p:sp>
      <p:sp>
        <p:nvSpPr>
          <p:cNvPr id="4" name="TextBox 3"/>
          <p:cNvSpPr txBox="1"/>
          <p:nvPr/>
        </p:nvSpPr>
        <p:spPr>
          <a:xfrm>
            <a:off x="1762533" y="6392124"/>
            <a:ext cx="4942780" cy="584776"/>
          </a:xfrm>
          <a:prstGeom prst="rect">
            <a:avLst/>
          </a:prstGeom>
          <a:noFill/>
        </p:spPr>
        <p:txBody>
          <a:bodyPr wrap="none" rtlCol="0">
            <a:spAutoFit/>
          </a:bodyPr>
          <a:lstStyle/>
          <a:p>
            <a:r>
              <a:rPr lang="en-US" baseline="30000" dirty="0" smtClean="0"/>
              <a:t>1 </a:t>
            </a:r>
            <a:r>
              <a:rPr lang="en-US" sz="1400" dirty="0" smtClean="0">
                <a:hlinkClick r:id="rId3"/>
              </a:rPr>
              <a:t>http://www.iso.org/iso/catalogue_detail.htm?csnumber=16883</a:t>
            </a:r>
            <a:endParaRPr lang="en-US" sz="1400"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47276"/>
            <a:ext cx="8042276" cy="1336956"/>
          </a:xfrm>
        </p:spPr>
        <p:txBody>
          <a:bodyPr/>
          <a:lstStyle/>
          <a:p>
            <a:r>
              <a:rPr lang="en-US" dirty="0" smtClean="0"/>
              <a:t>Types of Usability Evaluation</a:t>
            </a:r>
            <a:endParaRPr lang="en-US" dirty="0"/>
          </a:p>
        </p:txBody>
      </p:sp>
      <p:sp>
        <p:nvSpPr>
          <p:cNvPr id="3" name="Content Placeholder 2"/>
          <p:cNvSpPr>
            <a:spLocks noGrp="1"/>
          </p:cNvSpPr>
          <p:nvPr>
            <p:ph idx="1"/>
          </p:nvPr>
        </p:nvSpPr>
        <p:spPr>
          <a:xfrm>
            <a:off x="457199" y="1854200"/>
            <a:ext cx="8370593" cy="4737100"/>
          </a:xfrm>
        </p:spPr>
        <p:txBody>
          <a:bodyPr>
            <a:normAutofit fontScale="85000" lnSpcReduction="20000"/>
          </a:bodyPr>
          <a:lstStyle/>
          <a:p>
            <a:r>
              <a:rPr lang="en-US" dirty="0" smtClean="0"/>
              <a:t>Inspection</a:t>
            </a:r>
          </a:p>
          <a:p>
            <a:pPr lvl="1">
              <a:lnSpc>
                <a:spcPct val="120000"/>
              </a:lnSpc>
              <a:buFont typeface="Wingdings" charset="2"/>
              <a:buChar char="Ø"/>
            </a:pPr>
            <a:r>
              <a:rPr lang="en-US" dirty="0" smtClean="0"/>
              <a:t>Heuristic Evaluation, Cognitive Walkthrough, UX Walkthrough, Accessibility Review</a:t>
            </a:r>
          </a:p>
          <a:p>
            <a:r>
              <a:rPr lang="en-US" dirty="0" smtClean="0"/>
              <a:t>Testing</a:t>
            </a:r>
          </a:p>
          <a:p>
            <a:pPr lvl="1">
              <a:lnSpc>
                <a:spcPct val="120000"/>
              </a:lnSpc>
              <a:buFont typeface="Wingdings" charset="2"/>
              <a:buChar char="Ø"/>
            </a:pPr>
            <a:r>
              <a:rPr lang="en-US" dirty="0" smtClean="0"/>
              <a:t>Card Sorting, Paper Prototype Testing, Prototype Testing, Production System Testing, Naturalistic Usability Testing, Co-Discovery Testing, Hallway Testing, Formal (Lab) Usability Testing, Remote Usability Testing</a:t>
            </a:r>
          </a:p>
          <a:p>
            <a:r>
              <a:rPr lang="en-US" dirty="0" smtClean="0"/>
              <a:t>Inquiry</a:t>
            </a:r>
          </a:p>
          <a:p>
            <a:pPr lvl="1">
              <a:lnSpc>
                <a:spcPct val="120000"/>
              </a:lnSpc>
              <a:buFont typeface="Wingdings" charset="2"/>
              <a:buChar char="Ø"/>
            </a:pPr>
            <a:r>
              <a:rPr lang="en-US" dirty="0" smtClean="0"/>
              <a:t>Contextual Inquiry, Interviews, Focus Groups, Surveys, Diary Studies</a:t>
            </a:r>
          </a:p>
          <a:p>
            <a:pPr>
              <a:buFont typeface="Wingdings" charset="2"/>
              <a:buChar char="Ø"/>
            </a:pPr>
            <a:r>
              <a:rPr lang="en-US" dirty="0" smtClean="0"/>
              <a:t>For more info, see: </a:t>
            </a:r>
            <a:r>
              <a:rPr lang="en-US" dirty="0" smtClean="0">
                <a:hlinkClick r:id="rId3"/>
              </a:rPr>
              <a:t>http://wiki.fluidproject.org/display/fluid/User+Testing+Methods</a:t>
            </a:r>
            <a:endParaRPr lang="en-US" dirty="0" smtClean="0"/>
          </a:p>
          <a:p>
            <a:pPr>
              <a:buFont typeface="Wingdings" charset="2"/>
              <a:buChar char="Ø"/>
            </a:pPr>
            <a:endParaRPr lang="en-US" dirty="0"/>
          </a:p>
        </p:txBody>
      </p:sp>
      <p:pic>
        <p:nvPicPr>
          <p:cNvPr id="4" name="Picture 3"/>
          <p:cNvPicPr>
            <a:picLocks noChangeAspect="1"/>
          </p:cNvPicPr>
          <p:nvPr/>
        </p:nvPicPr>
        <p:blipFill>
          <a:blip r:embed="rId4"/>
          <a:stretch>
            <a:fillRect/>
          </a:stretch>
        </p:blipFill>
        <p:spPr>
          <a:xfrm>
            <a:off x="7367292" y="355599"/>
            <a:ext cx="1460500" cy="1202765"/>
          </a:xfrm>
          <a:prstGeom prst="rect">
            <a:avLst/>
          </a:prstGeom>
        </p:spPr>
      </p:pic>
      <p:pic>
        <p:nvPicPr>
          <p:cNvPr id="5" name="Picture 4"/>
          <p:cNvPicPr>
            <a:picLocks noChangeAspect="1"/>
          </p:cNvPicPr>
          <p:nvPr/>
        </p:nvPicPr>
        <p:blipFill>
          <a:blip r:embed="rId5"/>
          <a:stretch>
            <a:fillRect/>
          </a:stretch>
        </p:blipFill>
        <p:spPr>
          <a:xfrm>
            <a:off x="469900" y="425076"/>
            <a:ext cx="1422400" cy="117138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98824"/>
            <a:ext cx="8042276" cy="1336956"/>
          </a:xfrm>
        </p:spPr>
        <p:txBody>
          <a:bodyPr/>
          <a:lstStyle/>
          <a:p>
            <a:r>
              <a:rPr lang="en-US" dirty="0" smtClean="0"/>
              <a:t>Fluid Design Handbook</a:t>
            </a:r>
            <a:endParaRPr lang="en-US" dirty="0"/>
          </a:p>
        </p:txBody>
      </p:sp>
      <p:sp>
        <p:nvSpPr>
          <p:cNvPr id="3" name="Content Placeholder 2"/>
          <p:cNvSpPr>
            <a:spLocks noGrp="1"/>
          </p:cNvSpPr>
          <p:nvPr>
            <p:ph idx="1"/>
          </p:nvPr>
        </p:nvSpPr>
        <p:spPr>
          <a:xfrm>
            <a:off x="1209675" y="6257200"/>
            <a:ext cx="8042276" cy="1206500"/>
          </a:xfrm>
        </p:spPr>
        <p:txBody>
          <a:bodyPr/>
          <a:lstStyle/>
          <a:p>
            <a:r>
              <a:rPr lang="en-US" sz="1600" dirty="0" smtClean="0"/>
              <a:t>For more information on these techniques, check out: </a:t>
            </a:r>
            <a:r>
              <a:rPr lang="en-US" sz="1600" dirty="0" smtClean="0">
                <a:hlinkClick r:id="rId3"/>
              </a:rPr>
              <a:t>http://wiki.fluidproject.org/display/fluid/Design+Handbook</a:t>
            </a:r>
            <a:endParaRPr lang="en-US" sz="1600" dirty="0" smtClean="0"/>
          </a:p>
          <a:p>
            <a:endParaRPr lang="en-US" dirty="0"/>
          </a:p>
        </p:txBody>
      </p:sp>
      <p:pic>
        <p:nvPicPr>
          <p:cNvPr id="6" name="Picture 5" descr="Screen shot 2010-11-02 at 9.45.35 AM.png"/>
          <p:cNvPicPr>
            <a:picLocks noChangeAspect="1"/>
          </p:cNvPicPr>
          <p:nvPr/>
        </p:nvPicPr>
        <p:blipFill>
          <a:blip r:embed="rId4"/>
          <a:stretch>
            <a:fillRect/>
          </a:stretch>
        </p:blipFill>
        <p:spPr>
          <a:xfrm>
            <a:off x="0" y="1159600"/>
            <a:ext cx="9144000" cy="5072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7321</TotalTime>
  <Words>4989</Words>
  <Application>Microsoft Macintosh PowerPoint</Application>
  <PresentationFormat>On-screen Show (4:3)</PresentationFormat>
  <Paragraphs>517</Paragraphs>
  <Slides>43</Slides>
  <Notes>43</Notes>
  <HiddenSlides>0</HiddenSlides>
  <MMClips>0</MMClips>
  <ScaleCrop>false</ScaleCrop>
  <HeadingPairs>
    <vt:vector size="4" baseType="variant">
      <vt:variant>
        <vt:lpstr>Design Template</vt:lpstr>
      </vt:variant>
      <vt:variant>
        <vt:i4>1</vt:i4>
      </vt:variant>
      <vt:variant>
        <vt:lpstr>Slide Titles</vt:lpstr>
      </vt:variant>
      <vt:variant>
        <vt:i4>43</vt:i4>
      </vt:variant>
    </vt:vector>
  </HeadingPairs>
  <TitlesOfParts>
    <vt:vector size="44" baseType="lpstr">
      <vt:lpstr>Breeze</vt:lpstr>
      <vt:lpstr>Usability Assessment: Making Software Work For Your Users!</vt:lpstr>
      <vt:lpstr>What is User-Centered Design (UCD)?</vt:lpstr>
      <vt:lpstr>What is …</vt:lpstr>
      <vt:lpstr>Why User-Centered Design?</vt:lpstr>
      <vt:lpstr>User-Centered Design at Berkeley</vt:lpstr>
      <vt:lpstr>User-Centered Design at Berkeley</vt:lpstr>
      <vt:lpstr>What is Usability?</vt:lpstr>
      <vt:lpstr>Types of Usability Evaluation</vt:lpstr>
      <vt:lpstr>Fluid Design Handbook</vt:lpstr>
      <vt:lpstr>Heuristic Evaluation</vt:lpstr>
      <vt:lpstr>Heuristic Evaluation</vt:lpstr>
      <vt:lpstr>Cognitive Walkthrough</vt:lpstr>
      <vt:lpstr>Accessibility Review</vt:lpstr>
      <vt:lpstr>Accessibility Tools</vt:lpstr>
      <vt:lpstr>Fluid UX Walkthrough</vt:lpstr>
      <vt:lpstr>What is Usability (a.k.a. User) Testing?</vt:lpstr>
      <vt:lpstr>What is Usability (a.k.a. User) Testing?</vt:lpstr>
      <vt:lpstr>Why Usability Testing is Important</vt:lpstr>
      <vt:lpstr>Test Early &amp; Often!</vt:lpstr>
      <vt:lpstr>Scenarios</vt:lpstr>
      <vt:lpstr>Scenario Example</vt:lpstr>
      <vt:lpstr>Usability Testing Tasks</vt:lpstr>
      <vt:lpstr>Preparing for a Usability Test</vt:lpstr>
      <vt:lpstr>Usability Testing Documentation </vt:lpstr>
      <vt:lpstr>Usability Testing Documentation</vt:lpstr>
      <vt:lpstr>Selecting Representative Users</vt:lpstr>
      <vt:lpstr>Sample Profile Matrix</vt:lpstr>
      <vt:lpstr>How Many Users are Enough?</vt:lpstr>
      <vt:lpstr>Recruiting Users</vt:lpstr>
      <vt:lpstr>Usability Testing Facilitation</vt:lpstr>
      <vt:lpstr>During a Usability Test</vt:lpstr>
      <vt:lpstr>Note-Taking During a Test</vt:lpstr>
      <vt:lpstr>Note-Taking Tools </vt:lpstr>
      <vt:lpstr>Note-Taking Tips</vt:lpstr>
      <vt:lpstr>Discount Usability - Nielsen</vt:lpstr>
      <vt:lpstr>Usability Testing Examples</vt:lpstr>
      <vt:lpstr>Usability Testing Examples</vt:lpstr>
      <vt:lpstr>Usability Testing Examples</vt:lpstr>
      <vt:lpstr>Usability Testing Examples</vt:lpstr>
      <vt:lpstr>Usability Testing Examples</vt:lpstr>
      <vt:lpstr>Recommended Usability Testing Books</vt:lpstr>
      <vt:lpstr>Recommended User-Centered Design Books</vt:lpstr>
      <vt:lpstr>Recommended Websites</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Usability Testing as an Assessment Technique</dc:title>
  <dc:creator>Allison Bloodworth</dc:creator>
  <cp:lastModifiedBy>Allison Bloodworth</cp:lastModifiedBy>
  <cp:revision>54</cp:revision>
  <cp:lastPrinted>2010-11-01T02:54:33Z</cp:lastPrinted>
  <dcterms:created xsi:type="dcterms:W3CDTF">2011-06-17T22:39:46Z</dcterms:created>
  <dcterms:modified xsi:type="dcterms:W3CDTF">2011-06-17T23:10:36Z</dcterms:modified>
</cp:coreProperties>
</file>