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4" r:id="rId4"/>
    <p:sldId id="266" r:id="rId5"/>
    <p:sldId id="268" r:id="rId6"/>
    <p:sldId id="267" r:id="rId7"/>
    <p:sldId id="257" r:id="rId8"/>
    <p:sldId id="280" r:id="rId9"/>
    <p:sldId id="281" r:id="rId10"/>
    <p:sldId id="282" r:id="rId11"/>
    <p:sldId id="283" r:id="rId12"/>
    <p:sldId id="261" r:id="rId13"/>
    <p:sldId id="284" r:id="rId14"/>
    <p:sldId id="285" r:id="rId15"/>
    <p:sldId id="286" r:id="rId16"/>
    <p:sldId id="273" r:id="rId17"/>
    <p:sldId id="274" r:id="rId18"/>
    <p:sldId id="275" r:id="rId19"/>
    <p:sldId id="279" r:id="rId20"/>
    <p:sldId id="278" r:id="rId21"/>
    <p:sldId id="277" r:id="rId22"/>
    <p:sldId id="276" r:id="rId23"/>
    <p:sldId id="269" r:id="rId24"/>
    <p:sldId id="271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2013-01-23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Relationship Id="rId3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vk/php_overview" TargetMode="External"/><Relationship Id="rId4" Type="http://schemas.openxmlformats.org/officeDocument/2006/relationships/hyperlink" Target="https://github.com/cindyli/php_over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PHP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56415"/>
            <a:ext cx="7772400" cy="877824"/>
          </a:xfrm>
        </p:spPr>
        <p:txBody>
          <a:bodyPr/>
          <a:lstStyle/>
          <a:p>
            <a:r>
              <a:rPr lang="en-US" dirty="0" smtClean="0"/>
              <a:t>By Alex and Cindy. Jan 21,2013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Web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8" y="1516109"/>
            <a:ext cx="7447420" cy="464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" y="1649687"/>
            <a:ext cx="7447419" cy="4640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1781040"/>
            <a:ext cx="7447419" cy="464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5" y="1917663"/>
            <a:ext cx="7447419" cy="464028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99194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Facebook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Flickr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Wikipedia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Yahoo!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87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Web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8" y="1516109"/>
            <a:ext cx="7447420" cy="464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" y="1649687"/>
            <a:ext cx="7447419" cy="4640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1781040"/>
            <a:ext cx="7447419" cy="4640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5" y="1917663"/>
            <a:ext cx="7447419" cy="4640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0" y="2051857"/>
            <a:ext cx="7447418" cy="4640284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799194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Facebook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Flickr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Wikipedia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Yahoo!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Digg</a:t>
            </a:r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448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IDRC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" y="1506771"/>
            <a:ext cx="7447418" cy="464028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76453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 smtClean="0"/>
              <a:t>ATutor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74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IDRC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" y="1506771"/>
            <a:ext cx="7447418" cy="464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9" y="1637511"/>
            <a:ext cx="7447416" cy="4640282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76453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 smtClean="0"/>
              <a:t>ATutor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WordPress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4849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IDRC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" y="1506771"/>
            <a:ext cx="7447418" cy="464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9" y="1637511"/>
            <a:ext cx="7447416" cy="4640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8" y="1768251"/>
            <a:ext cx="7447416" cy="464028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76453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 smtClean="0"/>
              <a:t>ATutor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WordPress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AChecker</a:t>
            </a:r>
            <a:endParaRPr lang="en-US" sz="1600" dirty="0" smtClean="0"/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8962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IDRC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1" y="1506771"/>
            <a:ext cx="7447418" cy="4640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9" y="1637511"/>
            <a:ext cx="7447416" cy="4640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8" y="1768251"/>
            <a:ext cx="7447416" cy="4640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31" y="1893438"/>
            <a:ext cx="7062005" cy="4640282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76453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err="1" smtClean="0"/>
              <a:t>ATutor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WordPress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AChecker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err="1" smtClean="0"/>
              <a:t>TimeTrack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4679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ternate Process 21"/>
          <p:cNvSpPr/>
          <p:nvPr/>
        </p:nvSpPr>
        <p:spPr>
          <a:xfrm>
            <a:off x="5922379" y="3014064"/>
            <a:ext cx="2710221" cy="73945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Workflow of PHP pages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8" y="2686130"/>
            <a:ext cx="1442432" cy="153549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896919" y="3256682"/>
            <a:ext cx="109751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856732" y="3464164"/>
            <a:ext cx="113770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60277" y="2927042"/>
            <a:ext cx="15271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Requests “</a:t>
            </a:r>
            <a:r>
              <a:rPr lang="en-US" sz="1050" dirty="0" err="1" smtClean="0"/>
              <a:t>index.php</a:t>
            </a:r>
            <a:r>
              <a:rPr lang="en-US" sz="1050" dirty="0" smtClean="0"/>
              <a:t>”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1856732" y="3593849"/>
            <a:ext cx="1330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Sends “</a:t>
            </a:r>
            <a:r>
              <a:rPr lang="en-US" sz="1100" dirty="0" err="1" smtClean="0"/>
              <a:t>index.php</a:t>
            </a:r>
            <a:r>
              <a:rPr lang="en-US" sz="1100" dirty="0" smtClean="0"/>
              <a:t>”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6484822" y="3177140"/>
            <a:ext cx="165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PHP Processor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78004" y="3288336"/>
            <a:ext cx="109751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65472" y="2915530"/>
            <a:ext cx="1375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Sends PHP requests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653890" y="3514008"/>
            <a:ext cx="113770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39943" y="3606634"/>
            <a:ext cx="14205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Returns page or data</a:t>
            </a:r>
          </a:p>
        </p:txBody>
      </p:sp>
      <p:sp>
        <p:nvSpPr>
          <p:cNvPr id="27" name="Alternate Process 26"/>
          <p:cNvSpPr/>
          <p:nvPr/>
        </p:nvSpPr>
        <p:spPr>
          <a:xfrm>
            <a:off x="5922379" y="5087430"/>
            <a:ext cx="2710221" cy="73945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98296" y="5250506"/>
            <a:ext cx="98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0" y="2841863"/>
            <a:ext cx="1611031" cy="1244601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6484822" y="3887731"/>
            <a:ext cx="0" cy="1106971"/>
          </a:xfrm>
          <a:prstGeom prst="straightConnector1">
            <a:avLst/>
          </a:prstGeom>
          <a:ln w="5715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20907" y="4221622"/>
            <a:ext cx="2130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Access any additional resources such as MySQL database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4244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76" y="2503509"/>
            <a:ext cx="8975206" cy="978408"/>
          </a:xfrm>
        </p:spPr>
        <p:txBody>
          <a:bodyPr/>
          <a:lstStyle/>
          <a:p>
            <a:r>
              <a:rPr lang="en-US" dirty="0" smtClean="0"/>
              <a:t>Compare PHP and </a:t>
            </a:r>
            <a:r>
              <a:rPr lang="en-US" dirty="0" err="1" smtClean="0"/>
              <a:t>Javascript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/>
              <a:t>Loosely typed language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458326" y="2057975"/>
            <a:ext cx="7772400" cy="249112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		</a:t>
            </a:r>
            <a:r>
              <a:rPr lang="en-US" dirty="0" err="1" smtClean="0"/>
              <a:t>var</a:t>
            </a:r>
            <a:r>
              <a:rPr lang="en-US" dirty="0" smtClean="0"/>
              <a:t> a = “fine”;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	</a:t>
            </a:r>
          </a:p>
          <a:p>
            <a:pPr algn="l"/>
            <a:r>
              <a:rPr lang="en-US" dirty="0">
                <a:solidFill>
                  <a:srgbClr val="CCFFCC"/>
                </a:solidFill>
              </a:rPr>
              <a:t>	</a:t>
            </a:r>
            <a:r>
              <a:rPr lang="en-US" dirty="0" smtClean="0">
                <a:solidFill>
                  <a:srgbClr val="CCFFCC"/>
                </a:solidFill>
              </a:rPr>
              <a:t>	$a = “fine”;</a:t>
            </a:r>
          </a:p>
        </p:txBody>
      </p:sp>
      <p:pic>
        <p:nvPicPr>
          <p:cNvPr id="3" name="Picture 2" descr="best-java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5" y="2350913"/>
            <a:ext cx="605488" cy="487716"/>
          </a:xfrm>
          <a:prstGeom prst="rect">
            <a:avLst/>
          </a:prstGeom>
        </p:spPr>
      </p:pic>
      <p:pic>
        <p:nvPicPr>
          <p:cNvPr id="7" name="Picture 6" descr="ph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65" y="3410605"/>
            <a:ext cx="758074" cy="5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Function defaults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458326" y="2057975"/>
            <a:ext cx="7772400" cy="3864843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dirty="0" smtClean="0"/>
              <a:t>Function junction (a, b) {</a:t>
            </a:r>
          </a:p>
          <a:p>
            <a:pPr algn="l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b = b || 2;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return a * b;</a:t>
            </a:r>
          </a:p>
          <a:p>
            <a:pPr algn="l"/>
            <a:r>
              <a:rPr lang="en-US" dirty="0" smtClean="0"/>
              <a:t>}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	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Function junction ($a, </a:t>
            </a:r>
            <a:r>
              <a:rPr lang="en-US" dirty="0" smtClean="0">
                <a:solidFill>
                  <a:srgbClr val="FBC3C8"/>
                </a:solidFill>
              </a:rPr>
              <a:t>$b = 2</a:t>
            </a:r>
            <a:r>
              <a:rPr lang="en-US" dirty="0" smtClean="0">
                <a:solidFill>
                  <a:srgbClr val="CCFFCC"/>
                </a:solidFill>
              </a:rPr>
              <a:t>) {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    return $a * $b;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}</a:t>
            </a:r>
          </a:p>
        </p:txBody>
      </p:sp>
      <p:pic>
        <p:nvPicPr>
          <p:cNvPr id="3" name="Picture 2" descr="best-java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5" y="2350913"/>
            <a:ext cx="605488" cy="487716"/>
          </a:xfrm>
          <a:prstGeom prst="rect">
            <a:avLst/>
          </a:prstGeom>
        </p:spPr>
      </p:pic>
      <p:pic>
        <p:nvPicPr>
          <p:cNvPr id="7" name="Picture 6" descr="ph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65" y="4651088"/>
            <a:ext cx="758074" cy="5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What is PHP?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250500"/>
            <a:ext cx="7772400" cy="3158739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An open source server-side programming language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dirty="0"/>
              <a:t>produce dynamic web </a:t>
            </a:r>
            <a:r>
              <a:rPr lang="en-US" dirty="0" smtClean="0"/>
              <a:t>pages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Can </a:t>
            </a:r>
            <a:r>
              <a:rPr lang="en-US" dirty="0"/>
              <a:t>be embedded into an HTML source document/Pure backend processor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685800" y="1192312"/>
            <a:ext cx="7772400" cy="877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Stands for </a:t>
            </a:r>
            <a:r>
              <a:rPr lang="en-US" b="1" u="sng" dirty="0" smtClean="0"/>
              <a:t>P</a:t>
            </a:r>
            <a:r>
              <a:rPr lang="en-US" dirty="0" smtClean="0"/>
              <a:t>HP: </a:t>
            </a:r>
            <a:r>
              <a:rPr lang="en-US" b="1" u="sng" dirty="0" smtClean="0"/>
              <a:t>H</a:t>
            </a:r>
            <a:r>
              <a:rPr lang="en-US" dirty="0" smtClean="0"/>
              <a:t>ypertext </a:t>
            </a:r>
            <a:r>
              <a:rPr lang="en-US" b="1" u="sng" dirty="0" smtClean="0"/>
              <a:t>P</a:t>
            </a:r>
            <a:r>
              <a:rPr lang="en-US" dirty="0" smtClean="0"/>
              <a:t>rocessor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Closures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458326" y="2057975"/>
            <a:ext cx="7772400" cy="4107298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dirty="0" err="1" smtClean="0"/>
              <a:t>var</a:t>
            </a:r>
            <a:r>
              <a:rPr lang="en-US" dirty="0" smtClean="0"/>
              <a:t> junction = function (a, b) {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return a * b;</a:t>
            </a:r>
          </a:p>
          <a:p>
            <a:pPr algn="l"/>
            <a:r>
              <a:rPr lang="en-US" dirty="0" smtClean="0"/>
              <a:t>};</a:t>
            </a:r>
          </a:p>
          <a:p>
            <a:pPr algn="l"/>
            <a:r>
              <a:rPr lang="en-US" dirty="0" smtClean="0"/>
              <a:t>junction(3, 4);   // 12</a:t>
            </a:r>
            <a:endParaRPr lang="en-US" dirty="0"/>
          </a:p>
          <a:p>
            <a:pPr algn="l"/>
            <a:r>
              <a:rPr lang="en-US" dirty="0" smtClean="0"/>
              <a:t>	</a:t>
            </a:r>
          </a:p>
          <a:p>
            <a:pPr algn="l"/>
            <a:endParaRPr lang="en-US" dirty="0">
              <a:solidFill>
                <a:srgbClr val="CCFFCC"/>
              </a:solidFill>
            </a:endParaRP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$junction = function ($a, $b) {</a:t>
            </a:r>
          </a:p>
          <a:p>
            <a:pPr algn="l"/>
            <a:r>
              <a:rPr lang="en-US" dirty="0">
                <a:solidFill>
                  <a:srgbClr val="CCFFCC"/>
                </a:solidFill>
              </a:rPr>
              <a:t> </a:t>
            </a:r>
            <a:r>
              <a:rPr lang="en-US" dirty="0" smtClean="0">
                <a:solidFill>
                  <a:srgbClr val="CCFFCC"/>
                </a:solidFill>
              </a:rPr>
              <a:t>   return $a * $b;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};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en-US" dirty="0" smtClean="0">
                <a:solidFill>
                  <a:srgbClr val="CCFFCC"/>
                </a:solidFill>
              </a:rPr>
              <a:t>junction(3, 4);  // 12</a:t>
            </a: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3" name="Picture 2" descr="best-java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5" y="2350913"/>
            <a:ext cx="605488" cy="487716"/>
          </a:xfrm>
          <a:prstGeom prst="rect">
            <a:avLst/>
          </a:prstGeom>
        </p:spPr>
      </p:pic>
      <p:pic>
        <p:nvPicPr>
          <p:cNvPr id="7" name="Picture 6" descr="ph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65" y="3410605"/>
            <a:ext cx="758074" cy="5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Function scope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458326" y="2057975"/>
            <a:ext cx="7772400" cy="422275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$a = function () {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$c = 3;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$b = function ($a, $b) {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    return $c * $a * $b;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   };</a:t>
            </a:r>
          </a:p>
          <a:p>
            <a:pPr algn="l"/>
            <a:r>
              <a:rPr lang="en-US" dirty="0" smtClean="0"/>
              <a:t>    return $b;</a:t>
            </a:r>
          </a:p>
          <a:p>
            <a:pPr algn="l"/>
            <a:r>
              <a:rPr lang="en-US" dirty="0" smtClean="0"/>
              <a:t>};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$b = $a();</a:t>
            </a:r>
          </a:p>
          <a:p>
            <a:pPr algn="l"/>
            <a:r>
              <a:rPr lang="en-US" dirty="0" smtClean="0"/>
              <a:t>$b(1, 2);  </a:t>
            </a:r>
            <a:r>
              <a:rPr lang="en-US" dirty="0" smtClean="0">
                <a:solidFill>
                  <a:srgbClr val="CCFFCC"/>
                </a:solidFill>
              </a:rPr>
              <a:t>// 0 in PHP, 6 in JS</a:t>
            </a:r>
          </a:p>
        </p:txBody>
      </p:sp>
      <p:pic>
        <p:nvPicPr>
          <p:cNvPr id="3" name="Picture 2" descr="best-java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5" y="2350913"/>
            <a:ext cx="605488" cy="487716"/>
          </a:xfrm>
          <a:prstGeom prst="rect">
            <a:avLst/>
          </a:prstGeom>
        </p:spPr>
      </p:pic>
      <p:pic>
        <p:nvPicPr>
          <p:cNvPr id="7" name="Picture 6" descr="ph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94" y="3026722"/>
            <a:ext cx="758074" cy="5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852008" y="1681517"/>
            <a:ext cx="7378718" cy="2546210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algn="l"/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fido</a:t>
            </a:r>
            <a:r>
              <a:rPr lang="en-US" dirty="0" smtClean="0"/>
              <a:t> = {};</a:t>
            </a:r>
          </a:p>
          <a:p>
            <a:pPr algn="l"/>
            <a:r>
              <a:rPr lang="en-US" dirty="0" err="1" smtClean="0"/>
              <a:t>fido.name</a:t>
            </a:r>
            <a:r>
              <a:rPr lang="en-US" dirty="0" smtClean="0"/>
              <a:t> = “Fido”;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$</a:t>
            </a:r>
            <a:r>
              <a:rPr lang="en-US" dirty="0" err="1" smtClean="0">
                <a:solidFill>
                  <a:srgbClr val="CCFFCC"/>
                </a:solidFill>
              </a:rPr>
              <a:t>fido</a:t>
            </a:r>
            <a:r>
              <a:rPr lang="en-US" dirty="0" smtClean="0">
                <a:solidFill>
                  <a:srgbClr val="CCFFCC"/>
                </a:solidFill>
              </a:rPr>
              <a:t> = new </a:t>
            </a:r>
            <a:r>
              <a:rPr lang="en-US" dirty="0" err="1" smtClean="0">
                <a:solidFill>
                  <a:srgbClr val="CCFFCC"/>
                </a:solidFill>
              </a:rPr>
              <a:t>stdClass</a:t>
            </a:r>
            <a:r>
              <a:rPr lang="en-US" dirty="0" smtClean="0">
                <a:solidFill>
                  <a:srgbClr val="CCFFCC"/>
                </a:solidFill>
              </a:rPr>
              <a:t>();</a:t>
            </a:r>
          </a:p>
          <a:p>
            <a:pPr algn="l"/>
            <a:r>
              <a:rPr lang="en-US" dirty="0" smtClean="0">
                <a:solidFill>
                  <a:srgbClr val="CCFFCC"/>
                </a:solidFill>
              </a:rPr>
              <a:t>$</a:t>
            </a:r>
            <a:r>
              <a:rPr lang="en-US" dirty="0" err="1" smtClean="0">
                <a:solidFill>
                  <a:srgbClr val="CCFFCC"/>
                </a:solidFill>
              </a:rPr>
              <a:t>fido</a:t>
            </a:r>
            <a:r>
              <a:rPr lang="en-US" dirty="0" smtClean="0">
                <a:solidFill>
                  <a:srgbClr val="CCFFCC"/>
                </a:solidFill>
              </a:rPr>
              <a:t>-&gt;name = “Fido”;</a:t>
            </a:r>
          </a:p>
        </p:txBody>
      </p:sp>
      <p:pic>
        <p:nvPicPr>
          <p:cNvPr id="3" name="Picture 2" descr="best-javascri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58" y="2124478"/>
            <a:ext cx="605488" cy="487716"/>
          </a:xfrm>
          <a:prstGeom prst="rect">
            <a:avLst/>
          </a:prstGeom>
        </p:spPr>
      </p:pic>
      <p:pic>
        <p:nvPicPr>
          <p:cNvPr id="7" name="Picture 6" descr="ph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35" y="3490979"/>
            <a:ext cx="758074" cy="52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I’m so excited now!</a:t>
            </a:r>
            <a:br>
              <a:rPr lang="en-US" dirty="0" smtClean="0"/>
            </a:br>
            <a:r>
              <a:rPr lang="en-US" dirty="0" smtClean="0"/>
              <a:t>How do I install?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8326" y="2057975"/>
            <a:ext cx="7772400" cy="2491121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M</a:t>
            </a:r>
            <a:r>
              <a:rPr lang="en-US" dirty="0" smtClean="0">
                <a:solidFill>
                  <a:srgbClr val="CCFFCC"/>
                </a:solidFill>
              </a:rPr>
              <a:t>AMP</a:t>
            </a:r>
            <a:r>
              <a:rPr lang="en-US" dirty="0" smtClean="0"/>
              <a:t> (MAC OS)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W</a:t>
            </a:r>
            <a:r>
              <a:rPr lang="en-US" dirty="0">
                <a:solidFill>
                  <a:srgbClr val="CCFFCC"/>
                </a:solidFill>
              </a:rPr>
              <a:t>AMP</a:t>
            </a:r>
            <a:r>
              <a:rPr lang="en-US" dirty="0"/>
              <a:t> (Windows)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X</a:t>
            </a:r>
            <a:r>
              <a:rPr lang="en-US" dirty="0" smtClean="0">
                <a:solidFill>
                  <a:srgbClr val="CCFFCC"/>
                </a:solidFill>
              </a:rPr>
              <a:t>AMP</a:t>
            </a:r>
            <a:r>
              <a:rPr lang="en-US" dirty="0" smtClean="0"/>
              <a:t> (Linux)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</a:t>
            </a:r>
            <a:r>
              <a:rPr lang="en-US" dirty="0" smtClean="0">
                <a:solidFill>
                  <a:srgbClr val="CCFFCC"/>
                </a:solidFill>
              </a:rPr>
              <a:t>AMP</a:t>
            </a:r>
            <a:r>
              <a:rPr lang="en-US" dirty="0" smtClean="0"/>
              <a:t>?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More AMPs are better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Subtitle 6"/>
          <p:cNvSpPr txBox="1">
            <a:spLocks/>
          </p:cNvSpPr>
          <p:nvPr/>
        </p:nvSpPr>
        <p:spPr>
          <a:xfrm>
            <a:off x="458326" y="4634391"/>
            <a:ext cx="7772400" cy="861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Apache + MySQL + PHP + MAC </a:t>
            </a:r>
            <a:r>
              <a:rPr lang="en-US" dirty="0"/>
              <a:t>OS/Windows/Linux/Solaris</a:t>
            </a:r>
          </a:p>
        </p:txBody>
      </p:sp>
    </p:spTree>
    <p:extLst>
      <p:ext uri="{BB962C8B-B14F-4D97-AF65-F5344CB8AC3E}">
        <p14:creationId xmlns:p14="http://schemas.microsoft.com/office/powerpoint/2010/main" val="233268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357"/>
            <a:ext cx="7772400" cy="978408"/>
          </a:xfrm>
        </p:spPr>
        <p:txBody>
          <a:bodyPr/>
          <a:lstStyle/>
          <a:p>
            <a:r>
              <a:rPr lang="en-US" dirty="0" smtClean="0"/>
              <a:t>Let’s dig in!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2991" y="3157341"/>
            <a:ext cx="7772400" cy="7567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Demo time!</a:t>
            </a:r>
            <a:endParaRPr lang="en-US" sz="3200" dirty="0"/>
          </a:p>
        </p:txBody>
      </p:sp>
      <p:pic>
        <p:nvPicPr>
          <p:cNvPr id="3" name="Picture 2" descr="337045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2" y="4122619"/>
            <a:ext cx="1831139" cy="22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108"/>
            <a:ext cx="7772400" cy="978408"/>
          </a:xfrm>
        </p:spPr>
        <p:txBody>
          <a:bodyPr/>
          <a:lstStyle/>
          <a:p>
            <a:r>
              <a:rPr lang="en-US" dirty="0" smtClean="0"/>
              <a:t>This is it, Folks!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8326" y="1811565"/>
            <a:ext cx="7772400" cy="861029"/>
          </a:xfrm>
        </p:spPr>
        <p:txBody>
          <a:bodyPr>
            <a:normAutofit/>
          </a:bodyPr>
          <a:lstStyle/>
          <a:p>
            <a:r>
              <a:rPr lang="en-US" dirty="0" smtClean="0"/>
              <a:t>Now go and write more PHP code.</a:t>
            </a:r>
          </a:p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458326" y="6181357"/>
            <a:ext cx="7772400" cy="481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you have any extra questions after the presentation, please ask </a:t>
            </a:r>
            <a:r>
              <a:rPr lang="en-US" dirty="0" smtClean="0"/>
              <a:t>Cindy or Alex</a:t>
            </a:r>
            <a:endParaRPr lang="en-US" dirty="0"/>
          </a:p>
        </p:txBody>
      </p:sp>
      <p:pic>
        <p:nvPicPr>
          <p:cNvPr id="3" name="Picture 2" descr="Grumpy-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790564"/>
            <a:ext cx="3476625" cy="2638425"/>
          </a:xfrm>
          <a:prstGeom prst="rect">
            <a:avLst/>
          </a:prstGeom>
        </p:spPr>
      </p:pic>
      <p:sp>
        <p:nvSpPr>
          <p:cNvPr id="8" name="Subtitle 6"/>
          <p:cNvSpPr txBox="1">
            <a:spLocks/>
          </p:cNvSpPr>
          <p:nvPr/>
        </p:nvSpPr>
        <p:spPr>
          <a:xfrm>
            <a:off x="610726" y="5699420"/>
            <a:ext cx="7772400" cy="481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2324" y="5514754"/>
            <a:ext cx="4352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https://github.com/anvk/</a:t>
            </a:r>
            <a:r>
              <a:rPr lang="en-US" dirty="0" smtClean="0">
                <a:hlinkClick r:id="rId3"/>
              </a:rPr>
              <a:t>php_overview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github.com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cindyli</a:t>
            </a:r>
            <a:r>
              <a:rPr lang="en-US" dirty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php_overview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3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Interesting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00497" y="3288336"/>
            <a:ext cx="7772400" cy="113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“PHP is used by 78.8% of all the websites whose server-side programming language we know”	</a:t>
            </a:r>
          </a:p>
          <a:p>
            <a:pPr algn="r"/>
            <a:r>
              <a:rPr lang="en-US" dirty="0"/>
              <a:t>	</a:t>
            </a:r>
            <a:r>
              <a:rPr lang="en-US" dirty="0" smtClean="0"/>
              <a:t>			W3techs.com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6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Interesting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Screen Shot 2013-01-20 at 10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54200"/>
            <a:ext cx="6210300" cy="31369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89099" y="5923303"/>
            <a:ext cx="7772400" cy="682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Most popular server side language.</a:t>
            </a:r>
          </a:p>
          <a:p>
            <a:pPr algn="r"/>
            <a:r>
              <a:rPr lang="en-US" dirty="0" smtClean="0"/>
              <a:t>W3techs.com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0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Interesting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1630093"/>
            <a:ext cx="4968718" cy="5051393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89099" y="5923303"/>
            <a:ext cx="7772400" cy="682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W3techs.com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8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Interesting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" y="1630093"/>
            <a:ext cx="7058513" cy="4653057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989099" y="6359258"/>
            <a:ext cx="7772400" cy="417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 #4 popular   		</a:t>
            </a:r>
            <a:r>
              <a:rPr lang="en-US" dirty="0" err="1" smtClean="0"/>
              <a:t>Langpop.com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Web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8" y="1516109"/>
            <a:ext cx="7447420" cy="4640285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99194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Facebook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413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Web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8" y="1516109"/>
            <a:ext cx="7447420" cy="464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" y="1649687"/>
            <a:ext cx="7447419" cy="4640285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99194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Facebook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Flickr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730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904"/>
            <a:ext cx="7772400" cy="978408"/>
          </a:xfrm>
        </p:spPr>
        <p:txBody>
          <a:bodyPr/>
          <a:lstStyle/>
          <a:p>
            <a:r>
              <a:rPr lang="en-US" dirty="0" smtClean="0"/>
              <a:t>Web Examples (PHP)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716" y="1218585"/>
            <a:ext cx="7772400" cy="411508"/>
          </a:xfrm>
        </p:spPr>
        <p:txBody>
          <a:bodyPr/>
          <a:lstStyle/>
          <a:p>
            <a:r>
              <a:rPr lang="en-US" dirty="0" smtClean="0"/>
              <a:t>Did you know 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4336" y="29190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19555" y="48049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8" y="1516109"/>
            <a:ext cx="7447420" cy="4640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9" y="1649687"/>
            <a:ext cx="7447419" cy="4640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4" y="1781040"/>
            <a:ext cx="7447419" cy="464028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991948" y="1964674"/>
            <a:ext cx="2304103" cy="3968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/>
              <a:t>Facebook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Flickr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Wikipedia</a:t>
            </a:r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102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334</TotalTime>
  <Words>502</Words>
  <Application>Microsoft Macintosh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Story</vt:lpstr>
      <vt:lpstr>PHP Overview</vt:lpstr>
      <vt:lpstr>What is PHP?</vt:lpstr>
      <vt:lpstr>Interesting Statistics</vt:lpstr>
      <vt:lpstr>Interesting Statistics</vt:lpstr>
      <vt:lpstr>Interesting Statistics</vt:lpstr>
      <vt:lpstr>Interesting Statistics</vt:lpstr>
      <vt:lpstr>Web Examples (PHP)</vt:lpstr>
      <vt:lpstr>Web Examples (PHP)</vt:lpstr>
      <vt:lpstr>Web Examples (PHP)</vt:lpstr>
      <vt:lpstr>Web Examples (PHP)</vt:lpstr>
      <vt:lpstr>Web Examples (PHP)</vt:lpstr>
      <vt:lpstr>IDRC Examples (PHP)</vt:lpstr>
      <vt:lpstr>IDRC Examples (PHP)</vt:lpstr>
      <vt:lpstr>IDRC Examples (PHP)</vt:lpstr>
      <vt:lpstr>IDRC Examples (PHP)</vt:lpstr>
      <vt:lpstr>Workflow of PHP pages</vt:lpstr>
      <vt:lpstr>Compare PHP and Javascript</vt:lpstr>
      <vt:lpstr>Loosely typed language </vt:lpstr>
      <vt:lpstr>Function defaults</vt:lpstr>
      <vt:lpstr>Closures</vt:lpstr>
      <vt:lpstr>Function scope </vt:lpstr>
      <vt:lpstr>Object</vt:lpstr>
      <vt:lpstr>I’m so excited now! How do I install?</vt:lpstr>
      <vt:lpstr>Let’s dig in!</vt:lpstr>
      <vt:lpstr>This is it, Folks!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Overview</dc:title>
  <dc:creator>a a</dc:creator>
  <cp:lastModifiedBy>Alexey Novak</cp:lastModifiedBy>
  <cp:revision>67</cp:revision>
  <dcterms:created xsi:type="dcterms:W3CDTF">2013-01-21T02:48:56Z</dcterms:created>
  <dcterms:modified xsi:type="dcterms:W3CDTF">2013-01-23T21:02:52Z</dcterms:modified>
</cp:coreProperties>
</file>