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9" r:id="rId6"/>
    <p:sldId id="261" r:id="rId7"/>
    <p:sldId id="260" r:id="rId8"/>
    <p:sldId id="277" r:id="rId9"/>
    <p:sldId id="257" r:id="rId10"/>
    <p:sldId id="258" r:id="rId11"/>
    <p:sldId id="262" r:id="rId12"/>
    <p:sldId id="269" r:id="rId13"/>
    <p:sldId id="266" r:id="rId14"/>
    <p:sldId id="272" r:id="rId15"/>
    <p:sldId id="270" r:id="rId16"/>
    <p:sldId id="271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E13512-88A5-4904-B59E-79128C3A0035}" v="8" dt="2020-05-19T17:17:25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8" autoAdjust="0"/>
    <p:restoredTop sz="81320" autoAdjust="0"/>
  </p:normalViewPr>
  <p:slideViewPr>
    <p:cSldViewPr snapToGrid="0" snapToObjects="1">
      <p:cViewPr varScale="1">
        <p:scale>
          <a:sx n="99" d="100"/>
          <a:sy n="99" d="100"/>
        </p:scale>
        <p:origin x="172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a" userId="67e1bce3-2909-4e5d-90b8-480bf83b8c4f" providerId="ADAL" clId="{64E13512-88A5-4904-B59E-79128C3A0035}"/>
    <pc:docChg chg="custSel modSld">
      <pc:chgData name="Vera" userId="67e1bce3-2909-4e5d-90b8-480bf83b8c4f" providerId="ADAL" clId="{64E13512-88A5-4904-B59E-79128C3A0035}" dt="2020-05-19T17:17:33.862" v="22" actId="20577"/>
      <pc:docMkLst>
        <pc:docMk/>
      </pc:docMkLst>
      <pc:sldChg chg="modSp mod">
        <pc:chgData name="Vera" userId="67e1bce3-2909-4e5d-90b8-480bf83b8c4f" providerId="ADAL" clId="{64E13512-88A5-4904-B59E-79128C3A0035}" dt="2020-05-19T17:12:56.011" v="1" actId="962"/>
        <pc:sldMkLst>
          <pc:docMk/>
          <pc:sldMk cId="3116455205" sldId="256"/>
        </pc:sldMkLst>
        <pc:spChg chg="mod">
          <ac:chgData name="Vera" userId="67e1bce3-2909-4e5d-90b8-480bf83b8c4f" providerId="ADAL" clId="{64E13512-88A5-4904-B59E-79128C3A0035}" dt="2020-05-19T17:12:56.011" v="1" actId="962"/>
          <ac:spMkLst>
            <pc:docMk/>
            <pc:sldMk cId="3116455205" sldId="256"/>
            <ac:spMk id="10" creationId="{00000000-0000-0000-0000-000000000000}"/>
          </ac:spMkLst>
        </pc:spChg>
      </pc:sldChg>
      <pc:sldChg chg="modSp mod">
        <pc:chgData name="Vera" userId="67e1bce3-2909-4e5d-90b8-480bf83b8c4f" providerId="ADAL" clId="{64E13512-88A5-4904-B59E-79128C3A0035}" dt="2020-05-19T17:14:21.075" v="6" actId="20577"/>
        <pc:sldMkLst>
          <pc:docMk/>
          <pc:sldMk cId="1595834122" sldId="258"/>
        </pc:sldMkLst>
        <pc:spChg chg="mod">
          <ac:chgData name="Vera" userId="67e1bce3-2909-4e5d-90b8-480bf83b8c4f" providerId="ADAL" clId="{64E13512-88A5-4904-B59E-79128C3A0035}" dt="2020-05-19T17:14:21.075" v="6" actId="20577"/>
          <ac:spMkLst>
            <pc:docMk/>
            <pc:sldMk cId="1595834122" sldId="258"/>
            <ac:spMk id="5" creationId="{00000000-0000-0000-0000-000000000000}"/>
          </ac:spMkLst>
        </pc:spChg>
      </pc:sldChg>
      <pc:sldChg chg="modSp mod chgLayout">
        <pc:chgData name="Vera" userId="67e1bce3-2909-4e5d-90b8-480bf83b8c4f" providerId="ADAL" clId="{64E13512-88A5-4904-B59E-79128C3A0035}" dt="2020-05-19T17:13:19.632" v="3" actId="12"/>
        <pc:sldMkLst>
          <pc:docMk/>
          <pc:sldMk cId="92535512" sldId="259"/>
        </pc:sldMkLst>
        <pc:spChg chg="mod ord">
          <ac:chgData name="Vera" userId="67e1bce3-2909-4e5d-90b8-480bf83b8c4f" providerId="ADAL" clId="{64E13512-88A5-4904-B59E-79128C3A0035}" dt="2020-05-19T17:13:15.695" v="2" actId="700"/>
          <ac:spMkLst>
            <pc:docMk/>
            <pc:sldMk cId="92535512" sldId="259"/>
            <ac:spMk id="2" creationId="{00000000-0000-0000-0000-000000000000}"/>
          </ac:spMkLst>
        </pc:spChg>
        <pc:spChg chg="mod ord">
          <ac:chgData name="Vera" userId="67e1bce3-2909-4e5d-90b8-480bf83b8c4f" providerId="ADAL" clId="{64E13512-88A5-4904-B59E-79128C3A0035}" dt="2020-05-19T17:13:19.632" v="3" actId="12"/>
          <ac:spMkLst>
            <pc:docMk/>
            <pc:sldMk cId="92535512" sldId="259"/>
            <ac:spMk id="3" creationId="{00000000-0000-0000-0000-000000000000}"/>
          </ac:spMkLst>
        </pc:spChg>
        <pc:spChg chg="mod ord">
          <ac:chgData name="Vera" userId="67e1bce3-2909-4e5d-90b8-480bf83b8c4f" providerId="ADAL" clId="{64E13512-88A5-4904-B59E-79128C3A0035}" dt="2020-05-19T17:13:15.695" v="2" actId="700"/>
          <ac:spMkLst>
            <pc:docMk/>
            <pc:sldMk cId="92535512" sldId="259"/>
            <ac:spMk id="5" creationId="{18446FC3-0349-40B3-A502-CA0C9ACCDFE4}"/>
          </ac:spMkLst>
        </pc:spChg>
      </pc:sldChg>
      <pc:sldChg chg="modSp mod">
        <pc:chgData name="Vera" userId="67e1bce3-2909-4e5d-90b8-480bf83b8c4f" providerId="ADAL" clId="{64E13512-88A5-4904-B59E-79128C3A0035}" dt="2020-05-19T17:17:33.862" v="22" actId="20577"/>
        <pc:sldMkLst>
          <pc:docMk/>
          <pc:sldMk cId="4270271859" sldId="261"/>
        </pc:sldMkLst>
        <pc:spChg chg="mod">
          <ac:chgData name="Vera" userId="67e1bce3-2909-4e5d-90b8-480bf83b8c4f" providerId="ADAL" clId="{64E13512-88A5-4904-B59E-79128C3A0035}" dt="2020-05-19T17:17:33.862" v="22" actId="20577"/>
          <ac:spMkLst>
            <pc:docMk/>
            <pc:sldMk cId="4270271859" sldId="261"/>
            <ac:spMk id="5" creationId="{00000000-0000-0000-0000-000000000000}"/>
          </ac:spMkLst>
        </pc:spChg>
      </pc:sldChg>
      <pc:sldChg chg="modSp mod chgLayout">
        <pc:chgData name="Vera" userId="67e1bce3-2909-4e5d-90b8-480bf83b8c4f" providerId="ADAL" clId="{64E13512-88A5-4904-B59E-79128C3A0035}" dt="2020-05-19T17:14:50.272" v="8" actId="12"/>
        <pc:sldMkLst>
          <pc:docMk/>
          <pc:sldMk cId="3304981394" sldId="270"/>
        </pc:sldMkLst>
        <pc:spChg chg="mod ord">
          <ac:chgData name="Vera" userId="67e1bce3-2909-4e5d-90b8-480bf83b8c4f" providerId="ADAL" clId="{64E13512-88A5-4904-B59E-79128C3A0035}" dt="2020-05-19T17:14:47.087" v="7" actId="700"/>
          <ac:spMkLst>
            <pc:docMk/>
            <pc:sldMk cId="3304981394" sldId="270"/>
            <ac:spMk id="2" creationId="{00000000-0000-0000-0000-000000000000}"/>
          </ac:spMkLst>
        </pc:spChg>
        <pc:spChg chg="mod ord">
          <ac:chgData name="Vera" userId="67e1bce3-2909-4e5d-90b8-480bf83b8c4f" providerId="ADAL" clId="{64E13512-88A5-4904-B59E-79128C3A0035}" dt="2020-05-19T17:14:50.272" v="8" actId="12"/>
          <ac:spMkLst>
            <pc:docMk/>
            <pc:sldMk cId="3304981394" sldId="270"/>
            <ac:spMk id="3" creationId="{00000000-0000-0000-0000-000000000000}"/>
          </ac:spMkLst>
        </pc:spChg>
        <pc:spChg chg="mod ord">
          <ac:chgData name="Vera" userId="67e1bce3-2909-4e5d-90b8-480bf83b8c4f" providerId="ADAL" clId="{64E13512-88A5-4904-B59E-79128C3A0035}" dt="2020-05-19T17:14:47.087" v="7" actId="700"/>
          <ac:spMkLst>
            <pc:docMk/>
            <pc:sldMk cId="3304981394" sldId="270"/>
            <ac:spMk id="5" creationId="{DDE79A8F-131C-4765-BDFA-8771554C7D63}"/>
          </ac:spMkLst>
        </pc:spChg>
      </pc:sldChg>
      <pc:sldChg chg="modSp mod">
        <pc:chgData name="Vera" userId="67e1bce3-2909-4e5d-90b8-480bf83b8c4f" providerId="ADAL" clId="{64E13512-88A5-4904-B59E-79128C3A0035}" dt="2020-05-19T17:16:50.558" v="12" actId="11"/>
        <pc:sldMkLst>
          <pc:docMk/>
          <pc:sldMk cId="1598081794" sldId="271"/>
        </pc:sldMkLst>
        <pc:spChg chg="mod">
          <ac:chgData name="Vera" userId="67e1bce3-2909-4e5d-90b8-480bf83b8c4f" providerId="ADAL" clId="{64E13512-88A5-4904-B59E-79128C3A0035}" dt="2020-05-19T17:16:50.558" v="12" actId="11"/>
          <ac:spMkLst>
            <pc:docMk/>
            <pc:sldMk cId="1598081794" sldId="271"/>
            <ac:spMk id="3" creationId="{00000000-0000-0000-0000-000000000000}"/>
          </ac:spMkLst>
        </pc:spChg>
      </pc:sldChg>
      <pc:sldChg chg="modSp mod chgLayout">
        <pc:chgData name="Vera" userId="67e1bce3-2909-4e5d-90b8-480bf83b8c4f" providerId="ADAL" clId="{64E13512-88A5-4904-B59E-79128C3A0035}" dt="2020-05-19T17:16:34.972" v="11" actId="12"/>
        <pc:sldMkLst>
          <pc:docMk/>
          <pc:sldMk cId="1616401384" sldId="272"/>
        </pc:sldMkLst>
        <pc:spChg chg="mod ord">
          <ac:chgData name="Vera" userId="67e1bce3-2909-4e5d-90b8-480bf83b8c4f" providerId="ADAL" clId="{64E13512-88A5-4904-B59E-79128C3A0035}" dt="2020-05-19T17:16:33.562" v="10" actId="700"/>
          <ac:spMkLst>
            <pc:docMk/>
            <pc:sldMk cId="1616401384" sldId="272"/>
            <ac:spMk id="2" creationId="{00000000-0000-0000-0000-000000000000}"/>
          </ac:spMkLst>
        </pc:spChg>
        <pc:spChg chg="mod ord">
          <ac:chgData name="Vera" userId="67e1bce3-2909-4e5d-90b8-480bf83b8c4f" providerId="ADAL" clId="{64E13512-88A5-4904-B59E-79128C3A0035}" dt="2020-05-19T17:16:34.972" v="11" actId="12"/>
          <ac:spMkLst>
            <pc:docMk/>
            <pc:sldMk cId="1616401384" sldId="272"/>
            <ac:spMk id="3" creationId="{00000000-0000-0000-0000-000000000000}"/>
          </ac:spMkLst>
        </pc:spChg>
        <pc:spChg chg="mod ord">
          <ac:chgData name="Vera" userId="67e1bce3-2909-4e5d-90b8-480bf83b8c4f" providerId="ADAL" clId="{64E13512-88A5-4904-B59E-79128C3A0035}" dt="2020-05-19T17:16:33.562" v="10" actId="700"/>
          <ac:spMkLst>
            <pc:docMk/>
            <pc:sldMk cId="1616401384" sldId="272"/>
            <ac:spMk id="5" creationId="{8312F15F-87F7-4730-BF54-FE487568EAEC}"/>
          </ac:spMkLst>
        </pc:spChg>
      </pc:sldChg>
      <pc:sldChg chg="delSp modSp mod">
        <pc:chgData name="Vera" userId="67e1bce3-2909-4e5d-90b8-480bf83b8c4f" providerId="ADAL" clId="{64E13512-88A5-4904-B59E-79128C3A0035}" dt="2020-05-19T17:14:05.815" v="5" actId="478"/>
        <pc:sldMkLst>
          <pc:docMk/>
          <pc:sldMk cId="3397539662" sldId="277"/>
        </pc:sldMkLst>
        <pc:spChg chg="mod">
          <ac:chgData name="Vera" userId="67e1bce3-2909-4e5d-90b8-480bf83b8c4f" providerId="ADAL" clId="{64E13512-88A5-4904-B59E-79128C3A0035}" dt="2020-05-19T17:14:01.884" v="4" actId="13244"/>
          <ac:spMkLst>
            <pc:docMk/>
            <pc:sldMk cId="3397539662" sldId="277"/>
            <ac:spMk id="5" creationId="{00000000-0000-0000-0000-000000000000}"/>
          </ac:spMkLst>
        </pc:spChg>
        <pc:spChg chg="del">
          <ac:chgData name="Vera" userId="67e1bce3-2909-4e5d-90b8-480bf83b8c4f" providerId="ADAL" clId="{64E13512-88A5-4904-B59E-79128C3A0035}" dt="2020-05-19T17:14:05.815" v="5" actId="478"/>
          <ac:spMkLst>
            <pc:docMk/>
            <pc:sldMk cId="3397539662" sldId="277"/>
            <ac:spMk id="9" creationId="{851572C1-E19B-4190-B5B0-68271979E41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0E7BD-74E2-B54F-87EF-62DEAE9BEDA3}" type="datetimeFigureOut">
              <a:rPr lang="en-US" smtClean="0"/>
              <a:t>5/21/20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6BABB-CA7E-364A-AEFF-364CAD7CC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993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3E363-82B6-BE43-ACAD-EAB2FE35A422}" type="datetimeFigureOut">
              <a:rPr lang="en-US" smtClean="0"/>
              <a:t>5/21/20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6F1C7-E1E3-9949-B154-EA7BD29F6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264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Meeting</a:t>
            </a:r>
            <a:r>
              <a:rPr lang="en-US" baseline="0" dirty="0"/>
              <a:t> recording: for use by the </a:t>
            </a:r>
            <a:r>
              <a:rPr lang="en-CA" baseline="0" dirty="0"/>
              <a:t>DEEP Organizing Commit</a:t>
            </a:r>
            <a:r>
              <a:rPr lang="en-US" baseline="0" dirty="0"/>
              <a:t>t</a:t>
            </a:r>
            <a:r>
              <a:rPr lang="en-CA" baseline="0" dirty="0" err="1"/>
              <a:t>ee</a:t>
            </a:r>
            <a:r>
              <a:rPr lang="en-CA" baseline="0" dirty="0"/>
              <a:t>. This video recording will not be released. </a:t>
            </a:r>
            <a:r>
              <a:rPr lang="en-US" baseline="0" dirty="0"/>
              <a:t>Is anyone not okay with this session being recorded?</a:t>
            </a:r>
            <a:endParaRPr lang="en-US" dirty="0"/>
          </a:p>
          <a:p>
            <a:r>
              <a:rPr lang="en-US" dirty="0"/>
              <a:t>Thank you and welcome. </a:t>
            </a:r>
          </a:p>
          <a:p>
            <a:r>
              <a:rPr lang="en-US" baseline="0" dirty="0"/>
              <a:t>Introduce myself: joined the DEEP Team last year to assist with logistics. </a:t>
            </a:r>
          </a:p>
          <a:p>
            <a:r>
              <a:rPr lang="en-US" baseline="0" dirty="0"/>
              <a:t>DEEP Committee Vera Roberts and David </a:t>
            </a:r>
            <a:r>
              <a:rPr lang="en-US" baseline="0" dirty="0" err="1"/>
              <a:t>Pereyra</a:t>
            </a:r>
            <a:endParaRPr lang="en-US" baseline="0" dirty="0"/>
          </a:p>
          <a:p>
            <a:r>
              <a:rPr lang="en-US" dirty="0"/>
              <a:t>Acknowledge those who have not attended a DEEP conference before.</a:t>
            </a:r>
          </a:p>
          <a:p>
            <a:r>
              <a:rPr lang="en-US" dirty="0"/>
              <a:t>We</a:t>
            </a:r>
            <a:r>
              <a:rPr lang="en-US" baseline="0" dirty="0"/>
              <a:t> are planning for DEEP to be an online event.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F1C7-E1E3-9949-B154-EA7BD29F6C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108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Challenges</a:t>
            </a:r>
            <a:r>
              <a:rPr lang="en-US" baseline="0" dirty="0"/>
              <a:t> with Artificial Intelligence and announcement of We Count: a project funded by the Accessible Technology Program- to help find solutions that help Canadians with disabilities overcome barriers that come in the way of their full participation in the workplace.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F1C7-E1E3-9949-B154-EA7BD29F6C7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458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</a:t>
            </a:r>
            <a:r>
              <a:rPr lang="en-US" baseline="0" dirty="0"/>
              <a:t> anyone have an idea they’d like to share now?</a:t>
            </a:r>
          </a:p>
          <a:p>
            <a:r>
              <a:rPr lang="en-US" baseline="0" dirty="0"/>
              <a:t>For those of you who shared ideas on the survey, we put that in the </a:t>
            </a:r>
            <a:r>
              <a:rPr lang="en-US" baseline="0" dirty="0" err="1"/>
              <a:t>google</a:t>
            </a:r>
            <a:r>
              <a:rPr lang="en-US" baseline="0" dirty="0"/>
              <a:t> doc and you’re welcome to talk about them here as well.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F1C7-E1E3-9949-B154-EA7BD29F6C7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646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Here are some suggestions that have already been made.  Does anyone have ideas about how we can explore them further?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F1C7-E1E3-9949-B154-EA7BD29F6C7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135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Here are some suggestions that have already been made.  Does anyone have ideas about how we can explore them further?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F1C7-E1E3-9949-B154-EA7BD29F6C7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17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F1C7-E1E3-9949-B154-EA7BD29F6C7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02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2. 2019 General Overview and 2020 possibilities</a:t>
            </a:r>
          </a:p>
          <a:p>
            <a:r>
              <a:rPr lang="en-US" dirty="0"/>
              <a:t>3. 2019 General Overview and examine DEEP Theme</a:t>
            </a:r>
            <a:r>
              <a:rPr lang="en-US" baseline="0" dirty="0"/>
              <a:t> and Topics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F1C7-E1E3-9949-B154-EA7BD29F6C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2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Share links to the</a:t>
            </a:r>
            <a:r>
              <a:rPr lang="en-US" baseline="0" dirty="0"/>
              <a:t> Google Doc and TOHRU</a:t>
            </a:r>
          </a:p>
          <a:p>
            <a:r>
              <a:rPr lang="en-US" baseline="0" dirty="0"/>
              <a:t>Slides are only to guide us through the agenda.  We want to talk and take note for our preparations.</a:t>
            </a:r>
          </a:p>
          <a:p>
            <a:r>
              <a:rPr lang="en-US" baseline="0" dirty="0"/>
              <a:t>Zoom Chat will be monitored, however due to the size of this group, we recommend using TOHRU to help us manage our discussions.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F1C7-E1E3-9949-B154-EA7BD29F6C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44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We’ll be using this to manage the discussions.  </a:t>
            </a:r>
          </a:p>
          <a:p>
            <a:r>
              <a:rPr lang="en-US" dirty="0"/>
              <a:t>Vera and David will be assisting with</a:t>
            </a:r>
            <a:r>
              <a:rPr lang="en-US" baseline="0" dirty="0"/>
              <a:t> managing turn taking. </a:t>
            </a:r>
          </a:p>
          <a:p>
            <a:r>
              <a:rPr lang="en-US" dirty="0"/>
              <a:t>Optional</a:t>
            </a:r>
            <a:r>
              <a:rPr lang="en-US" baseline="0" dirty="0"/>
              <a:t> reminder/hint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F1C7-E1E3-9949-B154-EA7BD29F6C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32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We’ll be using this to manage the discussions.  </a:t>
            </a:r>
          </a:p>
          <a:p>
            <a:r>
              <a:rPr lang="en-US" dirty="0"/>
              <a:t>Vera and David will be assisting with</a:t>
            </a:r>
            <a:r>
              <a:rPr lang="en-US" baseline="0" dirty="0"/>
              <a:t> managing turn taking. </a:t>
            </a:r>
          </a:p>
          <a:p>
            <a:r>
              <a:rPr lang="en-US" dirty="0"/>
              <a:t>Optional</a:t>
            </a:r>
            <a:r>
              <a:rPr lang="en-US" baseline="0" dirty="0"/>
              <a:t> reminder/hint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F1C7-E1E3-9949-B154-EA7BD29F6C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65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DEEP began in 2012 and we are now moving into preparations for our</a:t>
            </a:r>
            <a:r>
              <a:rPr lang="en-US" baseline="0" dirty="0"/>
              <a:t> 9</a:t>
            </a:r>
            <a:r>
              <a:rPr lang="en-US" baseline="30000" dirty="0"/>
              <a:t>th</a:t>
            </a:r>
            <a:r>
              <a:rPr lang="en-US" baseline="0" dirty="0"/>
              <a:t> annual international event.</a:t>
            </a:r>
            <a:endParaRPr lang="en-US" dirty="0"/>
          </a:p>
          <a:p>
            <a:r>
              <a:rPr lang="en-US" dirty="0"/>
              <a:t>DEEP welcomes the insights of participants who</a:t>
            </a:r>
            <a:r>
              <a:rPr lang="en-US" baseline="0" dirty="0"/>
              <a:t> </a:t>
            </a:r>
            <a:r>
              <a:rPr lang="en-US" dirty="0"/>
              <a:t>may be left out but profoundly affected by decisions.</a:t>
            </a:r>
            <a:r>
              <a:rPr lang="en-US" baseline="0" dirty="0"/>
              <a:t> </a:t>
            </a:r>
          </a:p>
          <a:p>
            <a:r>
              <a:rPr lang="en-US" baseline="0" dirty="0"/>
              <a:t>Collaboration across sectors, for example, technology, education, government, science and research.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F1C7-E1E3-9949-B154-EA7BD29F6C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17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We want to talk with you and get your ideas.</a:t>
            </a:r>
          </a:p>
          <a:p>
            <a:r>
              <a:rPr lang="en-US" baseline="0" dirty="0"/>
              <a:t>We expect that deep will be an online event and we have never done a fully online event before.</a:t>
            </a:r>
          </a:p>
          <a:p>
            <a:r>
              <a:rPr lang="en-US" baseline="0" dirty="0"/>
              <a:t>Your contributions today will help us plan what DEEP will be like.</a:t>
            </a:r>
          </a:p>
          <a:p>
            <a:r>
              <a:rPr lang="en-US" baseline="0" dirty="0"/>
              <a:t>We have a Google Doc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F1C7-E1E3-9949-B154-EA7BD29F6C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70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/>
              <a:t>Before the pandemic we had planned to carry out a meeting like this, to find out if we should proceed with booking this venue again and how we could make it better.</a:t>
            </a:r>
          </a:p>
          <a:p>
            <a:pPr marL="228600" indent="-228600">
              <a:buAutoNum type="arabicPeriod"/>
            </a:pPr>
            <a:r>
              <a:rPr lang="en-US" baseline="0" dirty="0"/>
              <a:t>As mentioned at the start, this year, we expect DEEP to be an online event. </a:t>
            </a:r>
          </a:p>
          <a:p>
            <a:pPr marL="228600" indent="-228600">
              <a:buAutoNum type="arabicPeriod"/>
            </a:pPr>
            <a:r>
              <a:rPr lang="en-US" baseline="0" dirty="0"/>
              <a:t>Roundtables were set up for participants to chat with panel members during the reception.</a:t>
            </a:r>
          </a:p>
          <a:p>
            <a:pPr marL="0" indent="0">
              <a:buNone/>
            </a:pPr>
            <a:r>
              <a:rPr lang="en-US" baseline="0" dirty="0"/>
              <a:t>4. Breakout sessions did take place in prior years.</a:t>
            </a:r>
          </a:p>
          <a:p>
            <a:pPr marL="0" indent="0">
              <a:buNone/>
            </a:pPr>
            <a:endParaRPr lang="en-US" baseline="0" dirty="0"/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F1C7-E1E3-9949-B154-EA7BD29F6C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0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In order to</a:t>
            </a:r>
            <a:r>
              <a:rPr lang="en-US" baseline="0" dirty="0"/>
              <a:t> get a sense of what could be a positive and useful format for DEEP, w</a:t>
            </a:r>
            <a:r>
              <a:rPr lang="en-US" dirty="0"/>
              <a:t>hat have</a:t>
            </a:r>
            <a:r>
              <a:rPr lang="en-US" baseline="0" dirty="0"/>
              <a:t> been some of your experiences?</a:t>
            </a:r>
          </a:p>
          <a:p>
            <a:pPr marL="228600" indent="-228600">
              <a:buAutoNum type="arabicPeriod"/>
            </a:pPr>
            <a:r>
              <a:rPr lang="en-US" baseline="0" dirty="0"/>
              <a:t>Roundtables were scheduled during the reception to provide an opportunity for attendees to chat with panelists in smaller groups.</a:t>
            </a:r>
          </a:p>
          <a:p>
            <a:pPr marL="228600" indent="-228600">
              <a:buAutoNum type="arabicPeriod"/>
            </a:pPr>
            <a:r>
              <a:rPr lang="en-US" baseline="0" dirty="0"/>
              <a:t>Would having smaller concurrent sessions be of interest to you?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F1C7-E1E3-9949-B154-EA7BD29F6C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49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869E-4508-478C-BC0A-0085D94843D1}" type="datetime1">
              <a:rPr lang="en-CA" smtClean="0"/>
              <a:t>2020-05-21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59A1-A421-AB48-A9BE-B913C7A8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0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022E-C29D-43E0-95F3-529DB6AA31EB}" type="datetime1">
              <a:rPr lang="en-CA" smtClean="0"/>
              <a:t>2020-05-21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59A1-A421-AB48-A9BE-B913C7A8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F3E3-A134-4D5F-8CF8-7711A1739568}" type="datetime1">
              <a:rPr lang="en-CA" smtClean="0"/>
              <a:t>2020-05-21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59A1-A421-AB48-A9BE-B913C7A8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6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EC9A-DDEF-4E7D-8A2A-7348A5509CE2}" type="datetime1">
              <a:rPr lang="en-CA" smtClean="0"/>
              <a:t>2020-05-21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59A1-A421-AB48-A9BE-B913C7A8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2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A37C-70C9-4883-A466-B4B2DB9D62D9}" type="datetime1">
              <a:rPr lang="en-CA" smtClean="0"/>
              <a:t>2020-05-21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59A1-A421-AB48-A9BE-B913C7A8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2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E186-328F-4E2B-9FFD-8BF85ED36CE9}" type="datetime1">
              <a:rPr lang="en-CA" smtClean="0"/>
              <a:t>2020-05-21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59A1-A421-AB48-A9BE-B913C7A8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74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4A69-11D3-4D89-B768-2A98F7A90F53}" type="datetime1">
              <a:rPr lang="en-CA" smtClean="0"/>
              <a:t>2020-05-21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59A1-A421-AB48-A9BE-B913C7A8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6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0182-356D-4E47-B88E-4EEBEBA0696D}" type="datetime1">
              <a:rPr lang="en-CA" smtClean="0"/>
              <a:t>2020-05-21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59A1-A421-AB48-A9BE-B913C7A8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1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4F40-10AB-4C3D-8A79-9B128E88DC4F}" type="datetime1">
              <a:rPr lang="en-CA" smtClean="0"/>
              <a:t>2020-05-21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59A1-A421-AB48-A9BE-B913C7A8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3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0D1E-0859-43D1-BEF3-90B30E710E1E}" type="datetime1">
              <a:rPr lang="en-CA" smtClean="0"/>
              <a:t>2020-05-21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59A1-A421-AB48-A9BE-B913C7A8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0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9FEA-BDAC-4194-ACBA-09F237ACE9C1}" type="datetime1">
              <a:rPr lang="en-CA" smtClean="0"/>
              <a:t>2020-05-21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59A1-A421-AB48-A9BE-B913C7A8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9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8ABA5-F616-4950-AE9F-021164C03A09}" type="datetime1">
              <a:rPr lang="en-CA" smtClean="0"/>
              <a:t>2020-05-21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C59A1-A421-AB48-A9BE-B913C7A8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5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idrc@ocadu.ca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mailto:gbernalgomez@ocadu.c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X3UDDH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ohru.raisingthefloor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X3UDDH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latin typeface="Helvetica Neue"/>
                <a:cs typeface="Helvetica Neue"/>
              </a:rPr>
              <a:t>Visions for DEEP 2020</a:t>
            </a:r>
            <a:br>
              <a:rPr lang="en-US" sz="4800" b="1" dirty="0">
                <a:latin typeface="Helvetica Neue"/>
                <a:cs typeface="Helvetica Neue"/>
              </a:rPr>
            </a:br>
            <a:r>
              <a:rPr lang="en-US" sz="4000" b="1" dirty="0">
                <a:latin typeface="Helvetica Neue"/>
                <a:cs typeface="Helvetica Neue"/>
              </a:rPr>
              <a:t>What would you like DEEP to be?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3700" y="4865132"/>
            <a:ext cx="6489700" cy="12319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Helvetica Neue"/>
                <a:cs typeface="Helvetica Neue"/>
              </a:rPr>
              <a:t>Inclusive Design Research Centre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  <a:latin typeface="Helvetica Neue"/>
                <a:cs typeface="Helvetica Neue"/>
              </a:rPr>
              <a:t>OCAD University</a:t>
            </a:r>
          </a:p>
        </p:txBody>
      </p:sp>
      <p:sp>
        <p:nvSpPr>
          <p:cNvPr id="10" name="TextBox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77800" y="4495800"/>
            <a:ext cx="9086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</a:t>
            </a:r>
          </a:p>
        </p:txBody>
      </p:sp>
      <p:pic>
        <p:nvPicPr>
          <p:cNvPr id="4" name="Picture 3" descr="DEEP 2020: Designing Enabling Economies and Policie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355601"/>
            <a:ext cx="4463599" cy="711200"/>
          </a:xfrm>
          <a:prstGeom prst="rect">
            <a:avLst/>
          </a:prstGeom>
        </p:spPr>
      </p:pic>
      <p:pic>
        <p:nvPicPr>
          <p:cNvPr id="5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379" y="5693710"/>
            <a:ext cx="2795521" cy="1027765"/>
          </a:xfrm>
          <a:prstGeom prst="rect">
            <a:avLst/>
          </a:prstGeom>
        </p:spPr>
      </p:pic>
      <p:pic>
        <p:nvPicPr>
          <p:cNvPr id="6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000" y="355601"/>
            <a:ext cx="12382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455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 Neue"/>
                <a:cs typeface="Helvetica Neue"/>
              </a:rPr>
              <a:t>DEEP Theme &amp;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Helvetica Neue"/>
                <a:cs typeface="Helvetica Neue"/>
              </a:rPr>
              <a:t>2019 </a:t>
            </a:r>
            <a:r>
              <a:rPr lang="mr-IN" sz="2400" dirty="0">
                <a:latin typeface="Helvetica Neue"/>
                <a:cs typeface="Helvetica Neue"/>
              </a:rPr>
              <a:t>–</a:t>
            </a:r>
            <a:r>
              <a:rPr lang="en-US" sz="2400" dirty="0">
                <a:latin typeface="Helvetica Neue"/>
                <a:cs typeface="Helvetica Neue"/>
              </a:rPr>
              <a:t> Conversations about </a:t>
            </a:r>
            <a:r>
              <a:rPr lang="en-US" sz="2400" b="1" dirty="0">
                <a:solidFill>
                  <a:srgbClr val="000000"/>
                </a:solidFill>
                <a:latin typeface="Helvetica Neue"/>
                <a:cs typeface="Helvetica Neue"/>
              </a:rPr>
              <a:t>The State of Inclusion</a:t>
            </a:r>
          </a:p>
          <a:p>
            <a:pPr marL="0" indent="0">
              <a:buNone/>
            </a:pPr>
            <a:endParaRPr lang="en-US" sz="2400" dirty="0">
              <a:latin typeface="Helvetica Neue"/>
              <a:cs typeface="Helvetica Neue"/>
            </a:endParaRPr>
          </a:p>
          <a:p>
            <a:pPr marL="0" indent="0">
              <a:buNone/>
            </a:pPr>
            <a:r>
              <a:rPr lang="en-US" sz="2400" dirty="0">
                <a:latin typeface="Helvetica Neue"/>
                <a:cs typeface="Helvetica Neue"/>
              </a:rPr>
              <a:t>Some topics included:</a:t>
            </a:r>
          </a:p>
          <a:p>
            <a:pPr lvl="1">
              <a:buFont typeface="Arial"/>
              <a:buChar char="•"/>
            </a:pPr>
            <a:r>
              <a:rPr lang="en-US" sz="2000" dirty="0">
                <a:latin typeface="Helvetica Neue"/>
                <a:cs typeface="Helvetica Neue"/>
              </a:rPr>
              <a:t>Informed Consent in the age of data science</a:t>
            </a:r>
          </a:p>
          <a:p>
            <a:pPr lvl="1">
              <a:buFont typeface="Arial"/>
              <a:buChar char="•"/>
            </a:pPr>
            <a:r>
              <a:rPr lang="en-US" sz="2000" dirty="0">
                <a:latin typeface="Helvetica Neue"/>
                <a:cs typeface="Helvetica Neue"/>
              </a:rPr>
              <a:t>The Future of Work, the GIG Economy and the Digital Skills Gap</a:t>
            </a:r>
          </a:p>
          <a:p>
            <a:pPr lvl="1">
              <a:buFont typeface="Arial"/>
              <a:buChar char="•"/>
            </a:pPr>
            <a:r>
              <a:rPr lang="en-US" sz="2000" dirty="0">
                <a:latin typeface="Helvetica Neue"/>
                <a:cs typeface="Helvetica Neue"/>
              </a:rPr>
              <a:t>Open Education and Inclusive Life-long Learning</a:t>
            </a:r>
          </a:p>
          <a:p>
            <a:pPr lvl="1">
              <a:buFont typeface="Arial"/>
              <a:buChar char="•"/>
            </a:pPr>
            <a:r>
              <a:rPr lang="en-US" sz="2000" dirty="0">
                <a:latin typeface="Helvetica Neue"/>
                <a:cs typeface="Helvetica Neue"/>
              </a:rPr>
              <a:t>We Count: a project to create an inclusive data ecosystem</a:t>
            </a:r>
          </a:p>
          <a:p>
            <a:pPr lvl="1">
              <a:buFont typeface="Arial"/>
              <a:buChar char="•"/>
            </a:pPr>
            <a:endParaRPr lang="en-US" sz="2000" dirty="0">
              <a:latin typeface="Helvetica Neue"/>
              <a:cs typeface="Helvetica Neue"/>
            </a:endParaRPr>
          </a:p>
          <a:p>
            <a:pPr marL="457200" lvl="1" indent="0">
              <a:buNone/>
            </a:pPr>
            <a:endParaRPr lang="en-US" sz="2000" dirty="0">
              <a:latin typeface="Helvetica Neue"/>
              <a:cs typeface="Helvetica Neue"/>
            </a:endParaRPr>
          </a:p>
          <a:p>
            <a:pPr lvl="1">
              <a:buFont typeface="Arial"/>
              <a:buChar char="•"/>
            </a:pPr>
            <a:endParaRPr lang="en-US" sz="1600" dirty="0"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US" sz="2400" dirty="0">
              <a:latin typeface="Helvetica Neue"/>
              <a:cs typeface="Helvetica Neue"/>
            </a:endParaRPr>
          </a:p>
          <a:p>
            <a:pPr lvl="1">
              <a:buFont typeface="Arial"/>
              <a:buChar char="•"/>
            </a:pPr>
            <a:endParaRPr lang="en-US" sz="2000" dirty="0">
              <a:latin typeface="Helvetica Neue"/>
              <a:cs typeface="Helvetica Neue"/>
            </a:endParaRPr>
          </a:p>
          <a:p>
            <a:pPr lvl="1">
              <a:buFont typeface="Arial"/>
              <a:buChar char="•"/>
            </a:pPr>
            <a:endParaRPr lang="en-US" sz="2000" dirty="0">
              <a:latin typeface="Helvetica Neue"/>
              <a:cs typeface="Helvetica Neue"/>
            </a:endParaRPr>
          </a:p>
          <a:p>
            <a:pPr lvl="1">
              <a:buFont typeface="Arial"/>
              <a:buChar char="•"/>
            </a:pPr>
            <a:endParaRPr lang="en-US" sz="2000" dirty="0">
              <a:latin typeface="Helvetica Neue"/>
              <a:cs typeface="Helvetica Neue"/>
            </a:endParaRPr>
          </a:p>
          <a:p>
            <a:pPr lvl="1">
              <a:buFont typeface="Arial"/>
              <a:buChar char="•"/>
            </a:pPr>
            <a:endParaRPr lang="en-US" sz="2000" dirty="0"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US" sz="2400" dirty="0"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US" sz="2400" dirty="0">
              <a:latin typeface="Helvetica Neue"/>
              <a:cs typeface="Helvetica Neue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F64881-1818-4969-9E7E-B01734BE7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59A1-A421-AB48-A9BE-B913C7A86C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25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 Neue"/>
                <a:cs typeface="Helvetica Neue"/>
              </a:rPr>
              <a:t>Questions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Helvetica Neue"/>
                <a:cs typeface="Helvetica Neue"/>
              </a:rPr>
              <a:t>What do we want to focus on for DEEP 2020?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Helvetica Neue"/>
              <a:cs typeface="Helvetica Neue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Helvetica Neue"/>
                <a:cs typeface="Helvetica Neue"/>
              </a:rPr>
              <a:t>What activities can we engage in to further our discussions and work?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Helvetica Neue"/>
              <a:cs typeface="Helvetica Neue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Helvetica Neue"/>
                <a:cs typeface="Helvetica Neue"/>
              </a:rPr>
              <a:t>What can work well in the online format?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Helvetica Neue"/>
              <a:cs typeface="Helvetica Neue"/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12F15F-87F7-4730-BF54-FE487568E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59A1-A421-AB48-A9BE-B913C7A86C9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01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>
                <a:latin typeface="Helvetica Neue"/>
                <a:cs typeface="Helvetica Neue"/>
              </a:rPr>
              <a:t>Survey: Comments &amp; Topic Interests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1800" dirty="0">
                <a:latin typeface="Helvetica Neue"/>
                <a:cs typeface="Helvetica Neue"/>
              </a:rPr>
              <a:t>Virtual social events and inclusiveness of various conferencing portals.</a:t>
            </a:r>
          </a:p>
          <a:p>
            <a:pPr>
              <a:buFont typeface="+mj-lt"/>
              <a:buAutoNum type="arabicPeriod"/>
            </a:pPr>
            <a:endParaRPr lang="en-US" sz="1800" dirty="0">
              <a:latin typeface="Helvetica Neue"/>
              <a:cs typeface="Helvetica Neue"/>
            </a:endParaRPr>
          </a:p>
          <a:p>
            <a:pPr>
              <a:buFont typeface="+mj-lt"/>
              <a:buAutoNum type="arabicPeriod"/>
            </a:pPr>
            <a:r>
              <a:rPr lang="en-US" sz="1800" dirty="0">
                <a:latin typeface="Helvetica Neue"/>
                <a:cs typeface="Helvetica Neue"/>
              </a:rPr>
              <a:t>A11Y approaches for a post-pandemic world: Contactless interfaces and hurdles for low vision or no-vision amongst other groups in public spaces.</a:t>
            </a:r>
          </a:p>
          <a:p>
            <a:pPr>
              <a:buFont typeface="+mj-lt"/>
              <a:buAutoNum type="arabicPeriod"/>
            </a:pPr>
            <a:endParaRPr lang="en-US" sz="1800" dirty="0">
              <a:latin typeface="Helvetica Neue"/>
              <a:cs typeface="Helvetica Neue"/>
            </a:endParaRPr>
          </a:p>
          <a:p>
            <a:pPr>
              <a:buFont typeface="+mj-lt"/>
              <a:buAutoNum type="arabicPeriod"/>
            </a:pPr>
            <a:r>
              <a:rPr lang="en-US" sz="1800" dirty="0">
                <a:latin typeface="Helvetica Neue"/>
                <a:cs typeface="Helvetica Neue"/>
              </a:rPr>
              <a:t>More indigenous involvement.</a:t>
            </a:r>
          </a:p>
          <a:p>
            <a:pPr>
              <a:buFont typeface="+mj-lt"/>
              <a:buAutoNum type="arabicPeriod"/>
            </a:pPr>
            <a:endParaRPr lang="en-US" sz="1800" dirty="0">
              <a:latin typeface="Helvetica Neue"/>
              <a:cs typeface="Helvetica Neue"/>
            </a:endParaRPr>
          </a:p>
          <a:p>
            <a:pPr>
              <a:buFont typeface="+mj-lt"/>
              <a:buAutoNum type="arabicPeriod"/>
            </a:pPr>
            <a:r>
              <a:rPr lang="en-US" sz="1800" dirty="0">
                <a:latin typeface="Helvetica Neue"/>
                <a:cs typeface="Helvetica Neue"/>
              </a:rPr>
              <a:t>Way finding, protection of privacy and role of privacy commission offices in keeping on top of AI enabled global services that cross multiple jurisdictions.</a:t>
            </a:r>
          </a:p>
          <a:p>
            <a:pPr>
              <a:buFont typeface="+mj-lt"/>
              <a:buAutoNum type="arabicPeriod"/>
            </a:pPr>
            <a:endParaRPr lang="en-US" sz="1800" dirty="0">
              <a:latin typeface="Helvetica Neue"/>
              <a:cs typeface="Helvetica Neue"/>
            </a:endParaRPr>
          </a:p>
          <a:p>
            <a:pPr>
              <a:buFont typeface="+mj-lt"/>
              <a:buAutoNum type="arabicPeriod"/>
            </a:pPr>
            <a:r>
              <a:rPr lang="en-US" sz="1800" dirty="0">
                <a:latin typeface="Helvetica Neue"/>
                <a:cs typeface="Helvetica Neue"/>
              </a:rPr>
              <a:t>How do things look in this pandemic for people with hidden and/or non- disclosed disabilities?</a:t>
            </a:r>
          </a:p>
          <a:p>
            <a:pPr>
              <a:buFont typeface="+mj-lt"/>
              <a:buAutoNum type="arabicPeriod"/>
            </a:pPr>
            <a:endParaRPr lang="en-US" sz="1800" dirty="0">
              <a:latin typeface="Helvetica Neue"/>
              <a:cs typeface="Helvetica Neue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Helvetica Neue"/>
              <a:cs typeface="Helvetica Neue"/>
            </a:endParaRPr>
          </a:p>
          <a:p>
            <a:pPr lvl="1"/>
            <a:endParaRPr lang="en-US" sz="1600" dirty="0">
              <a:latin typeface="Helvetica Neue"/>
              <a:cs typeface="Helvetica Neue"/>
            </a:endParaRPr>
          </a:p>
          <a:p>
            <a:endParaRPr lang="en-US" sz="2000" dirty="0">
              <a:latin typeface="Helvetica Neue"/>
              <a:cs typeface="Helvetica Neue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E79A8F-131C-4765-BDFA-8771554C7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59A1-A421-AB48-A9BE-B913C7A86C9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81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Survey: Panelists and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1800" dirty="0">
                <a:latin typeface="Helvetica Neue"/>
                <a:cs typeface="Helvetica Neue"/>
              </a:rPr>
              <a:t>Data ethics: invite guest speakers such as Luciano Floridi</a:t>
            </a:r>
          </a:p>
          <a:p>
            <a:pPr>
              <a:buFont typeface="+mj-lt"/>
              <a:buAutoNum type="arabicPeriod"/>
            </a:pPr>
            <a:endParaRPr lang="en-US" sz="1800" dirty="0">
              <a:latin typeface="Helvetica Neue"/>
              <a:cs typeface="Helvetica Neue"/>
            </a:endParaRPr>
          </a:p>
          <a:p>
            <a:pPr>
              <a:buFont typeface="+mj-lt"/>
              <a:buAutoNum type="arabicPeriod"/>
            </a:pPr>
            <a:r>
              <a:rPr lang="en-US" sz="1800" dirty="0">
                <a:latin typeface="Helvetica Neue"/>
                <a:cs typeface="Helvetica Neue"/>
              </a:rPr>
              <a:t>Exploring:</a:t>
            </a:r>
          </a:p>
          <a:p>
            <a:pPr lvl="1" indent="-342900">
              <a:buFont typeface="+mj-lt"/>
              <a:buAutoNum type="alphaLcParenR"/>
            </a:pPr>
            <a:r>
              <a:rPr lang="en-US" sz="1800" dirty="0">
                <a:latin typeface="Helvetica Neue"/>
                <a:cs typeface="Helvetica Neue"/>
              </a:rPr>
              <a:t>Remote On-Line Learning in the public school system (JK-12)</a:t>
            </a:r>
          </a:p>
          <a:p>
            <a:pPr lvl="1" indent="-342900">
              <a:buFont typeface="+mj-lt"/>
              <a:buAutoNum type="alphaLcParenR"/>
            </a:pPr>
            <a:r>
              <a:rPr lang="en-US" sz="1800" dirty="0">
                <a:latin typeface="Helvetica Neue"/>
                <a:cs typeface="Helvetica Neue"/>
              </a:rPr>
              <a:t>Remote On-Line Learning for colleges and Universities</a:t>
            </a:r>
          </a:p>
          <a:p>
            <a:pPr lvl="1" indent="-342900">
              <a:buFont typeface="+mj-lt"/>
              <a:buAutoNum type="alphaLcParenR"/>
            </a:pPr>
            <a:endParaRPr lang="en-US" sz="1800" dirty="0">
              <a:latin typeface="Helvetica Neue"/>
              <a:cs typeface="Helvetica Neue"/>
            </a:endParaRPr>
          </a:p>
          <a:p>
            <a:pPr>
              <a:buFont typeface="+mj-lt"/>
              <a:buAutoNum type="arabicPeriod"/>
            </a:pPr>
            <a:r>
              <a:rPr lang="en-US" sz="1800" dirty="0">
                <a:latin typeface="Helvetica Neue"/>
                <a:cs typeface="Helvetica Neue"/>
              </a:rPr>
              <a:t>A focus on human rights legislation and accessibility. The requirement to provide equal access sometimes has greater implications than simply meeting existing accessibility standards.</a:t>
            </a:r>
          </a:p>
          <a:p>
            <a:pPr>
              <a:buFont typeface="+mj-lt"/>
              <a:buAutoNum type="arabicPeriod"/>
            </a:pPr>
            <a:endParaRPr lang="en-US" sz="1800" dirty="0">
              <a:latin typeface="Helvetica Neue"/>
              <a:cs typeface="Helvetica Neue"/>
            </a:endParaRPr>
          </a:p>
          <a:p>
            <a:pPr>
              <a:buFont typeface="+mj-lt"/>
              <a:buAutoNum type="arabicPeriod"/>
            </a:pPr>
            <a:r>
              <a:rPr lang="en-US" sz="1800" dirty="0">
                <a:latin typeface="Helvetica Neue"/>
                <a:cs typeface="Helvetica Neue"/>
              </a:rPr>
              <a:t>Workshop/panel/discussion forum about virtual identity options</a:t>
            </a:r>
            <a:r>
              <a:rPr lang="mr-IN" sz="1800" dirty="0">
                <a:latin typeface="Helvetica Neue"/>
                <a:cs typeface="Helvetica Neue"/>
              </a:rPr>
              <a:t>…</a:t>
            </a:r>
            <a:r>
              <a:rPr lang="en-CA" sz="1800" dirty="0">
                <a:latin typeface="Helvetica Neue"/>
                <a:cs typeface="Helvetica Neue"/>
              </a:rPr>
              <a:t>A new range of disabilities and abilities reveal themselves as more social interaction happens online and inclusive design initiatives will need to adapt to a post COVID-19 world.</a:t>
            </a:r>
            <a:endParaRPr lang="en-US" sz="1800" dirty="0">
              <a:latin typeface="Helvetica Neue"/>
              <a:cs typeface="Helvetica Neue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00F02D-8522-47A5-B472-8353136E0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59A1-A421-AB48-A9BE-B913C7A86C9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81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 Neue"/>
                <a:cs typeface="Helvetica Neue"/>
              </a:rPr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28000" cy="3911600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latin typeface="Helvetica Neue"/>
                <a:cs typeface="Helvetica Neue"/>
              </a:rPr>
              <a:t>Email to follow with summary</a:t>
            </a:r>
          </a:p>
          <a:p>
            <a:r>
              <a:rPr lang="en-US" sz="2000" dirty="0">
                <a:latin typeface="Helvetica Neue"/>
                <a:cs typeface="Helvetica Neue"/>
              </a:rPr>
              <a:t>Digging DEEPer and We Count Learning Zone Events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Helvetica Neue"/>
                <a:cs typeface="Helvetica Neue"/>
              </a:rPr>
              <a:t>     wecount.inclusivedesign.ca</a:t>
            </a:r>
            <a:endParaRPr lang="en-US" sz="2000" dirty="0"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US" sz="2000" dirty="0"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US" sz="2000" dirty="0">
              <a:latin typeface="Helvetica Neue"/>
              <a:cs typeface="Helvetica Neue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Helvetica Neue"/>
                <a:cs typeface="Helvetica Neue"/>
              </a:rPr>
              <a:t>Contact us:</a:t>
            </a:r>
          </a:p>
          <a:p>
            <a:pPr marL="0" indent="0">
              <a:buNone/>
            </a:pPr>
            <a:r>
              <a:rPr lang="en-US" sz="2000" dirty="0">
                <a:latin typeface="Helvetica Neue"/>
                <a:cs typeface="Helvetica Neue"/>
              </a:rPr>
              <a:t>	</a:t>
            </a:r>
            <a:r>
              <a:rPr lang="en-US" sz="2000" dirty="0">
                <a:latin typeface="Helvetica Neue"/>
                <a:cs typeface="Helvetica Neue"/>
                <a:hlinkClick r:id="rId3"/>
              </a:rPr>
              <a:t>idrc@ocadu.ca</a:t>
            </a:r>
            <a:r>
              <a:rPr lang="en-US" sz="2000" dirty="0">
                <a:latin typeface="Helvetica Neue"/>
                <a:cs typeface="Helvetica Neue"/>
              </a:rPr>
              <a:t>  </a:t>
            </a:r>
          </a:p>
          <a:p>
            <a:pPr marL="0" indent="0">
              <a:buNone/>
            </a:pPr>
            <a:r>
              <a:rPr lang="en-US" sz="2000" dirty="0">
                <a:latin typeface="Helvetica Neue"/>
                <a:cs typeface="Helvetica Neue"/>
              </a:rPr>
              <a:t>	Gloria Bernal: </a:t>
            </a:r>
            <a:r>
              <a:rPr lang="en-US" sz="2000" dirty="0">
                <a:latin typeface="Helvetica Neue"/>
                <a:cs typeface="Helvetica Neue"/>
                <a:hlinkClick r:id="rId4"/>
              </a:rPr>
              <a:t>gbernalgomez@ocadu.ca</a:t>
            </a:r>
            <a:r>
              <a:rPr lang="en-US" sz="2000" dirty="0">
                <a:latin typeface="Helvetica Neue"/>
                <a:cs typeface="Helvetica Neue"/>
              </a:rPr>
              <a:t> </a:t>
            </a:r>
            <a:endParaRPr lang="en-US" sz="800" dirty="0"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US" sz="2000" dirty="0">
              <a:latin typeface="Helvetica Neue"/>
              <a:cs typeface="Helvetica Neue"/>
            </a:endParaRPr>
          </a:p>
          <a:p>
            <a:pPr marL="0" indent="0" algn="ctr">
              <a:buNone/>
            </a:pPr>
            <a:r>
              <a:rPr lang="en-US" dirty="0">
                <a:latin typeface="Helvetica Neue"/>
                <a:cs typeface="Helvetica Neue"/>
              </a:rPr>
              <a:t>Thank you!</a:t>
            </a:r>
          </a:p>
        </p:txBody>
      </p:sp>
      <p:pic>
        <p:nvPicPr>
          <p:cNvPr id="6" name="Picture 5" descr="Inclusive Design Research Centr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379" y="5693710"/>
            <a:ext cx="2795521" cy="102776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40950F-1F9E-4DD5-80BA-B42918783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59A1-A421-AB48-A9BE-B913C7A86C9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42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 Neue"/>
                <a:cs typeface="Helvetica Neue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Helvetica Neue"/>
                <a:cs typeface="Helvetica Neue"/>
              </a:rPr>
              <a:t>Meeting guidelines: Participation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>
              <a:latin typeface="Helvetica Neue"/>
              <a:cs typeface="Helvetica Neue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Helvetica Neue"/>
                <a:cs typeface="Helvetica Neue"/>
              </a:rPr>
              <a:t>Overview of DEEP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Helvetica Neue"/>
              <a:cs typeface="Helvetica Neue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Helvetica Neue"/>
                <a:cs typeface="Helvetica Neue"/>
              </a:rPr>
              <a:t>DEEP Format: Thoughts and Questions (30 </a:t>
            </a:r>
            <a:r>
              <a:rPr lang="en-US" sz="2000" dirty="0" err="1">
                <a:latin typeface="Helvetica Neue"/>
                <a:cs typeface="Helvetica Neue"/>
              </a:rPr>
              <a:t>mins</a:t>
            </a:r>
            <a:r>
              <a:rPr lang="en-US" sz="2000" dirty="0">
                <a:latin typeface="Helvetica Neue"/>
                <a:cs typeface="Helvetica Neue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Helvetica Neue"/>
              <a:cs typeface="Helvetica Neue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Helvetica Neue"/>
                <a:cs typeface="Helvetica Neue"/>
              </a:rPr>
              <a:t>DEEP Theme and Topics (40 </a:t>
            </a:r>
            <a:r>
              <a:rPr lang="en-US" sz="2000" dirty="0" err="1">
                <a:latin typeface="Helvetica Neue"/>
                <a:cs typeface="Helvetica Neue"/>
              </a:rPr>
              <a:t>mins</a:t>
            </a:r>
            <a:r>
              <a:rPr lang="en-US" sz="2000" dirty="0">
                <a:latin typeface="Helvetica Neue"/>
                <a:cs typeface="Helvetica Neue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Helvetica Neue"/>
              <a:cs typeface="Helvetica Neue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Helvetica Neue"/>
                <a:cs typeface="Helvetica Neue"/>
              </a:rPr>
              <a:t>Wrap Up and Next Steps (10 </a:t>
            </a:r>
            <a:r>
              <a:rPr lang="en-US" sz="2000" dirty="0" err="1">
                <a:latin typeface="Helvetica Neue"/>
                <a:cs typeface="Helvetica Neue"/>
              </a:rPr>
              <a:t>mins</a:t>
            </a:r>
            <a:r>
              <a:rPr lang="en-US" sz="2000" dirty="0">
                <a:latin typeface="Helvetica Neue"/>
                <a:cs typeface="Helvetica Neue"/>
              </a:rPr>
              <a:t>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446FC3-0349-40B3-A502-CA0C9ACCD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59A1-A421-AB48-A9BE-B913C7A86C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5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 Neue"/>
                <a:cs typeface="Helvetica Neue"/>
              </a:rPr>
              <a:t>Guidelines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4700" y="1816100"/>
            <a:ext cx="7607300" cy="3708401"/>
          </a:xfrm>
        </p:spPr>
        <p:txBody>
          <a:bodyPr/>
          <a:lstStyle/>
          <a:p>
            <a:r>
              <a:rPr lang="en-US" sz="2000" dirty="0">
                <a:latin typeface="Helvetica Neue"/>
                <a:cs typeface="Helvetica Neue"/>
              </a:rPr>
              <a:t>Slides</a:t>
            </a:r>
          </a:p>
          <a:p>
            <a:r>
              <a:rPr lang="en-US" sz="2000" dirty="0">
                <a:latin typeface="Helvetica Neue"/>
                <a:cs typeface="Helvetica Neue"/>
              </a:rPr>
              <a:t>Participation: </a:t>
            </a:r>
          </a:p>
          <a:p>
            <a:pPr marL="0" indent="0">
              <a:buNone/>
            </a:pPr>
            <a:r>
              <a:rPr lang="en-US" sz="2000" dirty="0">
                <a:latin typeface="Helvetica Neue"/>
                <a:cs typeface="Helvetica Neue"/>
              </a:rPr>
              <a:t>	1. Live Google Doc (</a:t>
            </a:r>
            <a:r>
              <a:rPr lang="mr-IN" sz="2000" dirty="0">
                <a:latin typeface="Helvetica Neue"/>
                <a:cs typeface="Helvetica Neue"/>
                <a:hlinkClick r:id="rId3"/>
              </a:rPr>
              <a:t>https://bit.ly/2X3UDDH</a:t>
            </a:r>
            <a:r>
              <a:rPr lang="en-CA" sz="2000" dirty="0">
                <a:latin typeface="Helvetica Neue"/>
                <a:cs typeface="Helvetica Neue"/>
              </a:rPr>
              <a:t>)</a:t>
            </a:r>
            <a:endParaRPr lang="en-US" sz="2000" dirty="0">
              <a:latin typeface="Helvetica Neue"/>
              <a:cs typeface="Helvetica Neue"/>
            </a:endParaRPr>
          </a:p>
          <a:p>
            <a:pPr marL="0" indent="0">
              <a:buNone/>
            </a:pPr>
            <a:r>
              <a:rPr lang="en-US" sz="2000" dirty="0">
                <a:latin typeface="Helvetica Neue"/>
                <a:cs typeface="Helvetica Neue"/>
              </a:rPr>
              <a:t>	2. Trace Online Hand Raising Utility (TOHRU)</a:t>
            </a:r>
          </a:p>
          <a:p>
            <a:r>
              <a:rPr lang="en-US" sz="2000" dirty="0">
                <a:latin typeface="Helvetica Neue"/>
                <a:cs typeface="Helvetica Neue"/>
              </a:rPr>
              <a:t>Zoom Chat and Hand Raising function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161413-7525-4EA4-B387-8ECA25255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59A1-A421-AB48-A9BE-B913C7A86C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71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Helvetica Neue"/>
                <a:cs typeface="Helvetica Neue"/>
              </a:rPr>
              <a:t>Hand Raising Utility</a:t>
            </a:r>
            <a:br>
              <a:rPr lang="en-US" dirty="0">
                <a:latin typeface="Helvetica Neue"/>
                <a:cs typeface="Helvetica Neue"/>
              </a:rPr>
            </a:br>
            <a:r>
              <a:rPr lang="en-CA" sz="3100" dirty="0">
                <a:hlinkClick r:id="rId3"/>
              </a:rPr>
              <a:t>tohru.raisingthefloor.org</a:t>
            </a:r>
            <a:endParaRPr lang="en-US" dirty="0">
              <a:latin typeface="Helvetica Neue"/>
              <a:cs typeface="Helvetica Neue"/>
            </a:endParaRPr>
          </a:p>
        </p:txBody>
      </p:sp>
      <p:pic>
        <p:nvPicPr>
          <p:cNvPr id="4" name="Content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542116" y="1600200"/>
            <a:ext cx="3868768" cy="4525963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E3E2-F0ED-4F52-997A-197AF376D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70196" y="1600200"/>
            <a:ext cx="4016604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/>
              <a:t>Where it asks for Meeting ID put: </a:t>
            </a:r>
            <a:r>
              <a:rPr lang="en-CA" dirty="0">
                <a:highlight>
                  <a:srgbClr val="FFFF00"/>
                </a:highlight>
              </a:rPr>
              <a:t>DEEP2020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Type in your name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Enter as Participant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B2C19525-D247-4396-9023-BFDD52F59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2804" y="4468305"/>
            <a:ext cx="546755" cy="32993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C283848-CD0F-4D09-8F97-C8C10E658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2804" y="4980805"/>
            <a:ext cx="546755" cy="32993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EEADFAF-2498-41BA-9879-64D532D0CD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2804" y="5347510"/>
            <a:ext cx="546755" cy="32993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50312853-B752-4873-AB07-46F06C556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59A1-A421-AB48-A9BE-B913C7A86C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07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 Neue"/>
                <a:cs typeface="Helvetica Neue"/>
              </a:rPr>
              <a:t>Hand Raising Utility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4450" y="1417638"/>
            <a:ext cx="3619500" cy="46166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Helvetica Neue"/>
                <a:cs typeface="Helvetica Neue"/>
              </a:rPr>
              <a:t>Meeting ID: DEEP2020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CCA1972-9D0C-4AB7-A99A-283A786971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The </a:t>
            </a:r>
            <a:r>
              <a:rPr lang="en-CA" dirty="0" err="1"/>
              <a:t>Tohru</a:t>
            </a:r>
            <a:r>
              <a:rPr lang="en-CA" dirty="0"/>
              <a:t> tool will allow you to raise and lower your hand or indicate if you would like to comment on the current topic or start a new one.</a:t>
            </a:r>
          </a:p>
        </p:txBody>
      </p:sp>
      <p:pic>
        <p:nvPicPr>
          <p:cNvPr id="6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318" y="1882445"/>
            <a:ext cx="3798782" cy="4521200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580BCB-A6BB-4613-8D20-0B68703D3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59A1-A421-AB48-A9BE-B913C7A86C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39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3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Helvetica Neue"/>
                <a:cs typeface="Helvetica Neue"/>
              </a:rPr>
              <a:t>DEEP Conference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2057401"/>
            <a:ext cx="7442200" cy="2921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latin typeface="Helvetica Neue"/>
                <a:cs typeface="Helvetica Neue"/>
              </a:rPr>
              <a:t>Goals and Objectives:</a:t>
            </a:r>
          </a:p>
          <a:p>
            <a:r>
              <a:rPr lang="en-US" sz="2000" dirty="0">
                <a:latin typeface="Helvetica Neue"/>
                <a:cs typeface="Helvetica Neue"/>
              </a:rPr>
              <a:t>To engage in a meaningful debate</a:t>
            </a:r>
          </a:p>
          <a:p>
            <a:r>
              <a:rPr lang="en-US" sz="2000" dirty="0">
                <a:latin typeface="Helvetica Neue"/>
                <a:cs typeface="Helvetica Neue"/>
              </a:rPr>
              <a:t>Access multiple perspectives </a:t>
            </a:r>
          </a:p>
          <a:p>
            <a:r>
              <a:rPr lang="en-US" sz="2000" dirty="0">
                <a:latin typeface="Helvetica Neue"/>
                <a:cs typeface="Helvetica Neue"/>
              </a:rPr>
              <a:t>Be collaborative and interactive</a:t>
            </a:r>
          </a:p>
          <a:p>
            <a:r>
              <a:rPr lang="en-US" sz="2000" dirty="0">
                <a:latin typeface="Helvetica Neue"/>
                <a:cs typeface="Helvetica Neue"/>
              </a:rPr>
              <a:t>Promote the goal of inclusive participation</a:t>
            </a:r>
          </a:p>
          <a:p>
            <a:r>
              <a:rPr lang="en-US" sz="2000" dirty="0">
                <a:latin typeface="Helvetica Neue"/>
                <a:cs typeface="Helvetica Neue"/>
              </a:rPr>
              <a:t>Have a diverse audience and panel</a:t>
            </a:r>
          </a:p>
          <a:p>
            <a:r>
              <a:rPr lang="en-US" sz="2000" dirty="0">
                <a:latin typeface="Helvetica Neue"/>
                <a:cs typeface="Helvetica Neue"/>
              </a:rPr>
              <a:t>Address challenges </a:t>
            </a:r>
          </a:p>
          <a:p>
            <a:r>
              <a:rPr lang="en-US" sz="2000" dirty="0">
                <a:latin typeface="Helvetica Neue"/>
                <a:cs typeface="Helvetica Neue"/>
              </a:rPr>
              <a:t>Share information and innovative strategies</a:t>
            </a:r>
          </a:p>
          <a:p>
            <a:pPr marL="0" indent="0">
              <a:buNone/>
            </a:pPr>
            <a:endParaRPr lang="en-US" sz="2000" dirty="0">
              <a:latin typeface="Helvetica Neue"/>
              <a:cs typeface="Helvetica Neue"/>
            </a:endParaRPr>
          </a:p>
          <a:p>
            <a:endParaRPr lang="en-US" sz="2000" dirty="0"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US" sz="2000" dirty="0"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US" sz="2000" dirty="0">
              <a:latin typeface="Helvetica Neue"/>
              <a:cs typeface="Helvetica Neue"/>
            </a:endParaRPr>
          </a:p>
          <a:p>
            <a:endParaRPr lang="en-US" sz="2000" dirty="0">
              <a:latin typeface="Helvetica Neue"/>
              <a:cs typeface="Helvetica Neue"/>
            </a:endParaRPr>
          </a:p>
          <a:p>
            <a:endParaRPr lang="en-US" sz="2000" dirty="0">
              <a:latin typeface="Helvetica Neue"/>
              <a:cs typeface="Helvetica Neue"/>
            </a:endParaRPr>
          </a:p>
          <a:p>
            <a:endParaRPr lang="en-US" sz="2000" dirty="0"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US" sz="2000" dirty="0">
              <a:latin typeface="Helvetica Neue"/>
              <a:cs typeface="Helvetica Neue"/>
            </a:endParaRPr>
          </a:p>
          <a:p>
            <a:endParaRPr lang="en-US" sz="2000" dirty="0">
              <a:latin typeface="Helvetica Neue"/>
              <a:cs typeface="Helvetica Neue"/>
            </a:endParaRPr>
          </a:p>
          <a:p>
            <a:endParaRPr lang="en-US" sz="2000" dirty="0"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US" sz="2000" dirty="0"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US" sz="2000" dirty="0">
              <a:latin typeface="Helvetica Neue"/>
              <a:cs typeface="Helvetica Neue"/>
            </a:endParaRPr>
          </a:p>
          <a:p>
            <a:endParaRPr lang="en-US" sz="2000" dirty="0">
              <a:latin typeface="Helvetica Neue"/>
              <a:cs typeface="Helvetica Neue"/>
            </a:endParaRPr>
          </a:p>
          <a:p>
            <a:endParaRPr lang="en-US" sz="2000" dirty="0">
              <a:latin typeface="Helvetica Neue"/>
              <a:cs typeface="Helvetica Neue"/>
            </a:endParaRPr>
          </a:p>
          <a:p>
            <a:endParaRPr lang="en-US" sz="2000" dirty="0">
              <a:latin typeface="Helvetica Neue"/>
              <a:cs typeface="Helvetica Neue"/>
            </a:endParaRPr>
          </a:p>
          <a:p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AE0977-5D15-4E9C-B096-092BF14D2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59A1-A421-AB48-A9BE-B913C7A86C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98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51593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 Neue"/>
                <a:cs typeface="Helvetica Neue"/>
              </a:rPr>
              <a:t>DEEP 2020 Vision Meeting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6300" y="2052639"/>
            <a:ext cx="7518400" cy="3967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latin typeface="Helvetica Neue"/>
                <a:cs typeface="Helvetica Neue"/>
              </a:rPr>
              <a:t>Goals:</a:t>
            </a:r>
          </a:p>
          <a:p>
            <a:r>
              <a:rPr lang="en-US" sz="2200" dirty="0">
                <a:latin typeface="Helvetica Neue"/>
                <a:cs typeface="Helvetica Neue"/>
              </a:rPr>
              <a:t>Identify a theme</a:t>
            </a:r>
          </a:p>
          <a:p>
            <a:r>
              <a:rPr lang="en-US" sz="2200" dirty="0">
                <a:latin typeface="Helvetica Neue"/>
                <a:cs typeface="Helvetica Neue"/>
              </a:rPr>
              <a:t>Learn topics of interest to you </a:t>
            </a:r>
          </a:p>
          <a:p>
            <a:r>
              <a:rPr lang="en-US" sz="2200" dirty="0">
                <a:latin typeface="Helvetica Neue"/>
                <a:cs typeface="Helvetica Neue"/>
              </a:rPr>
              <a:t>Anticipate and plan for challenges</a:t>
            </a:r>
          </a:p>
          <a:p>
            <a:r>
              <a:rPr lang="en-US" sz="2200" dirty="0">
                <a:latin typeface="Helvetica Neue"/>
                <a:cs typeface="Helvetica Neue"/>
              </a:rPr>
              <a:t>Discover opportunities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>
                <a:latin typeface="Helvetica Neue"/>
                <a:cs typeface="Helvetica Neue"/>
              </a:rPr>
              <a:t>Reminder: you can share on our Google doc as well </a:t>
            </a:r>
          </a:p>
          <a:p>
            <a:pPr marL="0" indent="0">
              <a:buNone/>
            </a:pPr>
            <a:r>
              <a:rPr lang="mr-IN" sz="2800" dirty="0">
                <a:latin typeface="Helvetica Neue"/>
                <a:cs typeface="Helvetica Neue"/>
                <a:hlinkClick r:id="rId3"/>
              </a:rPr>
              <a:t>https://bit.ly/2X3UDDH</a:t>
            </a:r>
            <a:r>
              <a:rPr lang="en-CA" sz="2800" dirty="0">
                <a:latin typeface="Helvetica Neue"/>
                <a:cs typeface="Helvetica Neue"/>
              </a:rPr>
              <a:t> </a:t>
            </a:r>
            <a:endParaRPr lang="en-US" sz="2800" dirty="0"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5DD13-5ADB-4A80-BF4E-730CB64F6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59A1-A421-AB48-A9BE-B913C7A86C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34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 Neue"/>
                <a:cs typeface="Helvetica Neue"/>
              </a:rPr>
              <a:t>DEEP 2019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Helvetica Neue"/>
                <a:cs typeface="Helvetica Neue"/>
              </a:rPr>
              <a:t>General Overview</a:t>
            </a:r>
          </a:p>
          <a:p>
            <a:pPr marL="0" indent="0">
              <a:buNone/>
            </a:pPr>
            <a:endParaRPr lang="en-US" sz="2200" dirty="0">
              <a:latin typeface="Helvetica Neue"/>
              <a:cs typeface="Helvetica Neue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>
                <a:latin typeface="Helvetica Neue"/>
                <a:cs typeface="Helvetica Neue"/>
              </a:rPr>
              <a:t>New Venue: Cooper Koo Family YMCA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>
                <a:latin typeface="Helvetica Neue"/>
                <a:cs typeface="Helvetica Neue"/>
              </a:rPr>
              <a:t>One full day in one room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>
                <a:latin typeface="Helvetica Neue"/>
                <a:cs typeface="Helvetica Neue"/>
              </a:rPr>
              <a:t>Roundtables with panel members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>
                <a:latin typeface="Helvetica Neue"/>
                <a:cs typeface="Helvetica Neue"/>
              </a:rPr>
              <a:t>No breakout sessions</a:t>
            </a:r>
          </a:p>
          <a:p>
            <a:pPr marL="914400" lvl="1" indent="-514350">
              <a:buFont typeface="+mj-lt"/>
              <a:buAutoNum type="arabicPeriod"/>
            </a:pPr>
            <a:endParaRPr lang="en-US" sz="1400" dirty="0">
              <a:latin typeface="Helvetica Neue"/>
              <a:cs typeface="Helvetica Neue"/>
            </a:endParaRPr>
          </a:p>
          <a:p>
            <a:pPr marL="0" indent="0">
              <a:buNone/>
            </a:pPr>
            <a:r>
              <a:rPr lang="en-US" sz="2200" dirty="0">
                <a:latin typeface="Helvetica Neue"/>
                <a:cs typeface="Helvetica Neue"/>
              </a:rPr>
              <a:t>	</a:t>
            </a:r>
            <a:endParaRPr lang="en-US" sz="1800" dirty="0">
              <a:latin typeface="Helvetica Neue"/>
              <a:cs typeface="Helvetica Neue"/>
            </a:endParaRPr>
          </a:p>
          <a:p>
            <a:pPr marL="457200" indent="-457200">
              <a:buFont typeface="+mj-lt"/>
              <a:buAutoNum type="arabicPeriod"/>
            </a:pPr>
            <a:endParaRPr lang="en-US" sz="1800" dirty="0">
              <a:latin typeface="Helvetica Neue"/>
              <a:cs typeface="Helvetica Neue"/>
            </a:endParaRPr>
          </a:p>
          <a:p>
            <a:pPr marL="857250" lvl="1" indent="-457200">
              <a:buFont typeface="+mj-lt"/>
              <a:buAutoNum type="arabicPeriod"/>
            </a:pPr>
            <a:endParaRPr lang="en-US" sz="1800" dirty="0"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US" sz="2200" dirty="0"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86122C-42F1-4C3D-BA77-355B9C43D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59A1-A421-AB48-A9BE-B913C7A86C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65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 Neue"/>
                <a:cs typeface="Helvetica Neue"/>
              </a:rPr>
              <a:t>DEEP 2020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Helvetica Neue"/>
                <a:cs typeface="Helvetica Neue"/>
              </a:rPr>
              <a:t>Possibilities (Pros, Cons, Ideas)</a:t>
            </a:r>
          </a:p>
          <a:p>
            <a:pPr marL="0" indent="0">
              <a:buNone/>
            </a:pPr>
            <a:endParaRPr lang="en-US" sz="2400" dirty="0">
              <a:latin typeface="Helvetica Neue"/>
              <a:cs typeface="Helvetica Neue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>
                <a:latin typeface="Helvetica Neue"/>
                <a:cs typeface="Helvetica Neue"/>
              </a:rPr>
              <a:t>One day versus multiple day event?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>
                <a:latin typeface="Helvetica Neue"/>
                <a:cs typeface="Helvetica Neue"/>
              </a:rPr>
              <a:t>Networking and social aspect?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>
                <a:latin typeface="Helvetica Neue"/>
                <a:cs typeface="Helvetica Neue"/>
              </a:rPr>
              <a:t>Breakout sessions?</a:t>
            </a:r>
          </a:p>
          <a:p>
            <a:pPr marL="400050" lvl="1" indent="0">
              <a:buNone/>
            </a:pPr>
            <a:endParaRPr lang="en-US" sz="2000" dirty="0">
              <a:latin typeface="Helvetica Neue"/>
              <a:cs typeface="Helvetica Neue"/>
            </a:endParaRPr>
          </a:p>
          <a:p>
            <a:pPr marL="400050" lvl="1" indent="0">
              <a:buNone/>
            </a:pPr>
            <a:endParaRPr lang="en-US" sz="2000" dirty="0">
              <a:latin typeface="Helvetica Neue"/>
              <a:cs typeface="Helvetica Neue"/>
            </a:endParaRPr>
          </a:p>
          <a:p>
            <a:pPr marL="857250" lvl="1" indent="-457200">
              <a:buFont typeface="+mj-lt"/>
              <a:buAutoNum type="arabicPeriod"/>
            </a:pPr>
            <a:endParaRPr lang="en-US" sz="2000" dirty="0">
              <a:latin typeface="Helvetica Neue"/>
              <a:cs typeface="Helvetica Neue"/>
            </a:endParaRPr>
          </a:p>
          <a:p>
            <a:pPr marL="400050" lvl="1" indent="0">
              <a:buNone/>
            </a:pPr>
            <a:endParaRPr lang="en-US" sz="1600" dirty="0">
              <a:latin typeface="Helvetica Neue"/>
              <a:cs typeface="Helvetica Neue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A87C52-8271-4E49-8A3B-584324623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59A1-A421-AB48-A9BE-B913C7A86C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58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B84CAD47D93D4D88074BEC2287382D" ma:contentTypeVersion="7" ma:contentTypeDescription="Create a new document." ma:contentTypeScope="" ma:versionID="6d7dfe079ef690e5bdca456fadd94562">
  <xsd:schema xmlns:xsd="http://www.w3.org/2001/XMLSchema" xmlns:xs="http://www.w3.org/2001/XMLSchema" xmlns:p="http://schemas.microsoft.com/office/2006/metadata/properties" xmlns:ns2="418cdec1-3087-4af6-b6f5-a658eda956fd" xmlns:ns3="0feb538d-a8c3-4448-87a4-4a956d64c93c" targetNamespace="http://schemas.microsoft.com/office/2006/metadata/properties" ma:root="true" ma:fieldsID="b5d581f5b6a168e5671f413f27586185" ns2:_="" ns3:_="">
    <xsd:import namespace="418cdec1-3087-4af6-b6f5-a658eda956fd"/>
    <xsd:import namespace="0feb538d-a8c3-4448-87a4-4a956d64c9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8cdec1-3087-4af6-b6f5-a658eda956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eb538d-a8c3-4448-87a4-4a956d64c93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feb538d-a8c3-4448-87a4-4a956d64c93c">
      <UserInfo>
        <DisplayName>Gloria Bernal Gomez</DisplayName>
        <AccountId>13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FB2CBBA-A48A-4738-B92F-5AB2EAAFAE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8cdec1-3087-4af6-b6f5-a658eda956fd"/>
    <ds:schemaRef ds:uri="0feb538d-a8c3-4448-87a4-4a956d64c9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D88236-0F85-4CB8-AF16-B3123B28FC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E7A24C-A71C-462E-A1BB-8BF2C89154B1}">
  <ds:schemaRefs>
    <ds:schemaRef ds:uri="http://schemas.microsoft.com/office/2006/metadata/properties"/>
    <ds:schemaRef ds:uri="http://schemas.microsoft.com/office/infopath/2007/PartnerControls"/>
    <ds:schemaRef ds:uri="0feb538d-a8c3-4448-87a4-4a956d64c93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1197</Words>
  <Application>Microsoft Macintosh PowerPoint</Application>
  <PresentationFormat>On-screen Show (4:3)</PresentationFormat>
  <Paragraphs>211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 Neue</vt:lpstr>
      <vt:lpstr>Office Theme</vt:lpstr>
      <vt:lpstr>Visions for DEEP 2020 What would you like DEEP to be?</vt:lpstr>
      <vt:lpstr>Agenda</vt:lpstr>
      <vt:lpstr>Guidelines</vt:lpstr>
      <vt:lpstr>Hand Raising Utility tohru.raisingthefloor.org</vt:lpstr>
      <vt:lpstr>Hand Raising Utility</vt:lpstr>
      <vt:lpstr>DEEP Conference Overview</vt:lpstr>
      <vt:lpstr>DEEP 2020 Vision Meeting </vt:lpstr>
      <vt:lpstr>DEEP 2019 Format</vt:lpstr>
      <vt:lpstr>DEEP 2020 Format</vt:lpstr>
      <vt:lpstr>DEEP Theme &amp; Topics</vt:lpstr>
      <vt:lpstr>Questions to Consider</vt:lpstr>
      <vt:lpstr>Survey: Comments &amp; Topic Interests</vt:lpstr>
      <vt:lpstr>Survey: Panelists and Activities</vt:lpstr>
      <vt:lpstr>Next Steps</vt:lpstr>
    </vt:vector>
  </TitlesOfParts>
  <Company>OCADU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Visions for DEEP 2020</dc:title>
  <dc:creator>IDRC IDI</dc:creator>
  <cp:lastModifiedBy>Gloria Bernal Gomez</cp:lastModifiedBy>
  <cp:revision>69</cp:revision>
  <dcterms:created xsi:type="dcterms:W3CDTF">2020-05-17T20:15:54Z</dcterms:created>
  <dcterms:modified xsi:type="dcterms:W3CDTF">2020-05-21T14:21:01Z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0x01010082B84CAD47D93D4D88074BEC2287382D</vt:lpwstr>
  </property>
</Properties>
</file>