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58" r:id="rId5"/>
    <p:sldId id="259" r:id="rId6"/>
    <p:sldId id="257" r:id="rId7"/>
    <p:sldId id="263" r:id="rId8"/>
    <p:sldId id="262" r:id="rId9"/>
    <p:sldId id="264" r:id="rId10"/>
    <p:sldId id="265" r:id="rId11"/>
    <p:sldId id="266" r:id="rId12"/>
    <p:sldId id="267" r:id="rId13"/>
    <p:sldId id="268" r:id="rId14"/>
    <p:sldId id="270" r:id="rId15"/>
    <p:sldId id="271"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175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D630DF-AD3A-964F-A096-1A242F1A6531}"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4102841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630DF-AD3A-964F-A096-1A242F1A6531}"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23261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630DF-AD3A-964F-A096-1A242F1A6531}"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162549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630DF-AD3A-964F-A096-1A242F1A6531}"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222281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630DF-AD3A-964F-A096-1A242F1A6531}" type="datetimeFigureOut">
              <a:rPr lang="en-US" smtClean="0"/>
              <a:t>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1592133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D630DF-AD3A-964F-A096-1A242F1A6531}" type="datetimeFigureOut">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190861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D630DF-AD3A-964F-A096-1A242F1A6531}" type="datetimeFigureOut">
              <a:rPr lang="en-US" smtClean="0"/>
              <a:t>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248419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630DF-AD3A-964F-A096-1A242F1A6531}" type="datetimeFigureOut">
              <a:rPr lang="en-US" smtClean="0"/>
              <a:t>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392546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630DF-AD3A-964F-A096-1A242F1A6531}" type="datetimeFigureOut">
              <a:rPr lang="en-US" smtClean="0"/>
              <a:t>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146290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630DF-AD3A-964F-A096-1A242F1A6531}" type="datetimeFigureOut">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85923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D630DF-AD3A-964F-A096-1A242F1A6531}" type="datetimeFigureOut">
              <a:rPr lang="en-US" smtClean="0"/>
              <a:t>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0CB21-B15D-3A4B-8811-FCCB9604D20B}" type="slidenum">
              <a:rPr lang="en-US" smtClean="0"/>
              <a:t>‹#›</a:t>
            </a:fld>
            <a:endParaRPr lang="en-US"/>
          </a:p>
        </p:txBody>
      </p:sp>
    </p:spTree>
    <p:extLst>
      <p:ext uri="{BB962C8B-B14F-4D97-AF65-F5344CB8AC3E}">
        <p14:creationId xmlns:p14="http://schemas.microsoft.com/office/powerpoint/2010/main" val="1248360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630DF-AD3A-964F-A096-1A242F1A6531}" type="datetimeFigureOut">
              <a:rPr lang="en-US" smtClean="0"/>
              <a:t>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0CB21-B15D-3A4B-8811-FCCB9604D20B}" type="slidenum">
              <a:rPr lang="en-US" smtClean="0"/>
              <a:t>‹#›</a:t>
            </a:fld>
            <a:endParaRPr lang="en-US"/>
          </a:p>
        </p:txBody>
      </p:sp>
    </p:spTree>
    <p:extLst>
      <p:ext uri="{BB962C8B-B14F-4D97-AF65-F5344CB8AC3E}">
        <p14:creationId xmlns:p14="http://schemas.microsoft.com/office/powerpoint/2010/main" val="147933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Sustainable Inclusive Branding</a:t>
            </a:r>
            <a:endParaRPr lang="en-US" dirty="0"/>
          </a:p>
        </p:txBody>
      </p:sp>
      <p:sp>
        <p:nvSpPr>
          <p:cNvPr id="3" name="Subtitle 2"/>
          <p:cNvSpPr>
            <a:spLocks noGrp="1"/>
          </p:cNvSpPr>
          <p:nvPr>
            <p:ph type="subTitle" idx="1"/>
          </p:nvPr>
        </p:nvSpPr>
        <p:spPr>
          <a:xfrm>
            <a:off x="1371600" y="3510418"/>
            <a:ext cx="6400800" cy="1752600"/>
          </a:xfrm>
        </p:spPr>
        <p:txBody>
          <a:bodyPr/>
          <a:lstStyle/>
          <a:p>
            <a:r>
              <a:rPr lang="en-US" dirty="0" smtClean="0"/>
              <a:t>Feriyal </a:t>
            </a:r>
            <a:r>
              <a:rPr lang="en-US" dirty="0" err="1" smtClean="0"/>
              <a:t>H.Arani</a:t>
            </a:r>
            <a:endParaRPr lang="en-US" dirty="0" smtClean="0"/>
          </a:p>
          <a:p>
            <a:endParaRPr lang="en-US" dirty="0"/>
          </a:p>
        </p:txBody>
      </p:sp>
    </p:spTree>
    <p:extLst>
      <p:ext uri="{BB962C8B-B14F-4D97-AF65-F5344CB8AC3E}">
        <p14:creationId xmlns:p14="http://schemas.microsoft.com/office/powerpoint/2010/main" val="157612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7384"/>
            <a:ext cx="8229600" cy="1831090"/>
          </a:xfrm>
        </p:spPr>
        <p:txBody>
          <a:bodyPr>
            <a:normAutofit/>
          </a:bodyPr>
          <a:lstStyle/>
          <a:p>
            <a:pPr marL="0" indent="0" algn="ctr">
              <a:buNone/>
            </a:pPr>
            <a:r>
              <a:rPr lang="en-US" sz="4800" b="1" dirty="0" smtClean="0"/>
              <a:t>Who is responsible to make a brand accessible?</a:t>
            </a:r>
            <a:endParaRPr lang="en-US" sz="4800" b="1" dirty="0"/>
          </a:p>
        </p:txBody>
      </p:sp>
    </p:spTree>
    <p:extLst>
      <p:ext uri="{BB962C8B-B14F-4D97-AF65-F5344CB8AC3E}">
        <p14:creationId xmlns:p14="http://schemas.microsoft.com/office/powerpoint/2010/main" val="30288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4365"/>
            <a:ext cx="8229600" cy="3858675"/>
          </a:xfrm>
        </p:spPr>
        <p:txBody>
          <a:bodyPr>
            <a:normAutofit/>
          </a:bodyPr>
          <a:lstStyle/>
          <a:p>
            <a:pPr>
              <a:buFont typeface="Wingdings" charset="2"/>
              <a:buChar char="ü"/>
            </a:pPr>
            <a:r>
              <a:rPr lang="en-US" sz="4800" b="1" dirty="0" smtClean="0"/>
              <a:t>Organizations and companies</a:t>
            </a:r>
          </a:p>
          <a:p>
            <a:pPr>
              <a:buFont typeface="Wingdings" charset="2"/>
              <a:buChar char="ü"/>
            </a:pPr>
            <a:r>
              <a:rPr lang="en-US" sz="4800" b="1" dirty="0" smtClean="0"/>
              <a:t>People with disabilities</a:t>
            </a:r>
          </a:p>
          <a:p>
            <a:pPr>
              <a:buFont typeface="Wingdings" charset="2"/>
              <a:buChar char="ü"/>
            </a:pPr>
            <a:r>
              <a:rPr lang="en-US" sz="4800" b="1" dirty="0" smtClean="0"/>
              <a:t>Designers</a:t>
            </a:r>
          </a:p>
          <a:p>
            <a:pPr marL="0" indent="0">
              <a:buNone/>
            </a:pPr>
            <a:endParaRPr lang="en-US" sz="4800" b="1" dirty="0"/>
          </a:p>
        </p:txBody>
      </p:sp>
    </p:spTree>
    <p:extLst>
      <p:ext uri="{BB962C8B-B14F-4D97-AF65-F5344CB8AC3E}">
        <p14:creationId xmlns:p14="http://schemas.microsoft.com/office/powerpoint/2010/main" val="302885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7384"/>
            <a:ext cx="8229600" cy="1831090"/>
          </a:xfrm>
        </p:spPr>
        <p:txBody>
          <a:bodyPr>
            <a:normAutofit/>
          </a:bodyPr>
          <a:lstStyle/>
          <a:p>
            <a:pPr marL="0" indent="0" algn="ctr">
              <a:buNone/>
            </a:pPr>
            <a:r>
              <a:rPr lang="en-US" sz="4800" b="1" dirty="0" smtClean="0"/>
              <a:t>How to get to an accessible branding?</a:t>
            </a:r>
          </a:p>
          <a:p>
            <a:pPr marL="0" indent="0" algn="ctr">
              <a:buNone/>
            </a:pPr>
            <a:endParaRPr lang="en-US" sz="4800" b="1" dirty="0"/>
          </a:p>
        </p:txBody>
      </p:sp>
    </p:spTree>
    <p:extLst>
      <p:ext uri="{BB962C8B-B14F-4D97-AF65-F5344CB8AC3E}">
        <p14:creationId xmlns:p14="http://schemas.microsoft.com/office/powerpoint/2010/main" val="232909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90773"/>
          </a:xfrm>
        </p:spPr>
        <p:txBody>
          <a:bodyPr>
            <a:normAutofit/>
          </a:bodyPr>
          <a:lstStyle/>
          <a:p>
            <a:r>
              <a:rPr lang="en-US" sz="1600" dirty="0" smtClean="0"/>
              <a:t>According to David </a:t>
            </a:r>
            <a:r>
              <a:rPr lang="en-US" sz="1600" dirty="0" err="1" smtClean="0"/>
              <a:t>Aaker</a:t>
            </a:r>
            <a:r>
              <a:rPr lang="en-US" sz="1600" dirty="0" smtClean="0"/>
              <a:t>:</a:t>
            </a:r>
          </a:p>
          <a:p>
            <a:pPr marL="0" indent="0">
              <a:buNone/>
            </a:pPr>
            <a:r>
              <a:rPr lang="en-US" sz="1600" dirty="0" smtClean="0"/>
              <a:t> </a:t>
            </a:r>
            <a:r>
              <a:rPr lang="en-US" sz="1600" dirty="0"/>
              <a:t>Brand management is mostly about managing the image, creating an advertising campaign, managing a distribution strategy, developing sales promotion, supporting the sales force, getting packaging right and other such tasks</a:t>
            </a:r>
            <a:r>
              <a:rPr lang="en-US" sz="1600" dirty="0" smtClean="0"/>
              <a:t>.</a:t>
            </a:r>
          </a:p>
          <a:p>
            <a:pPr marL="0" indent="0">
              <a:buNone/>
            </a:pPr>
            <a:endParaRPr lang="en-US" sz="1600" dirty="0"/>
          </a:p>
          <a:p>
            <a:pPr marL="0" indent="0">
              <a:buNone/>
            </a:pPr>
            <a:r>
              <a:rPr lang="en-US" sz="1600" dirty="0" smtClean="0"/>
              <a:t>But my main focus is on LOGO design:</a:t>
            </a:r>
          </a:p>
          <a:p>
            <a:pPr marL="0" indent="0">
              <a:buNone/>
            </a:pPr>
            <a:endParaRPr lang="en-US" sz="1600" dirty="0"/>
          </a:p>
          <a:p>
            <a:r>
              <a:rPr lang="en-US" sz="2000" b="1" dirty="0" smtClean="0"/>
              <a:t>Shape, Space around and Positioning</a:t>
            </a:r>
          </a:p>
          <a:p>
            <a:r>
              <a:rPr lang="en-US" sz="2000" b="1" dirty="0" smtClean="0"/>
              <a:t>Text, Text size, Legibility</a:t>
            </a:r>
          </a:p>
          <a:p>
            <a:r>
              <a:rPr lang="en-US" sz="2000" b="1" dirty="0" smtClean="0"/>
              <a:t>Color, Contrast</a:t>
            </a:r>
          </a:p>
          <a:p>
            <a:r>
              <a:rPr lang="en-US" sz="2000" b="1" dirty="0" smtClean="0"/>
              <a:t>Size</a:t>
            </a:r>
          </a:p>
          <a:p>
            <a:r>
              <a:rPr lang="en-US" sz="2000" b="1" dirty="0" smtClean="0"/>
              <a:t>Cultural Differences</a:t>
            </a:r>
          </a:p>
          <a:p>
            <a:r>
              <a:rPr lang="en-US" sz="2000" b="1" dirty="0" smtClean="0"/>
              <a:t>And…</a:t>
            </a:r>
          </a:p>
        </p:txBody>
      </p:sp>
      <p:sp>
        <p:nvSpPr>
          <p:cNvPr id="6" name="Title 1"/>
          <p:cNvSpPr>
            <a:spLocks noGrp="1"/>
          </p:cNvSpPr>
          <p:nvPr>
            <p:ph type="title"/>
          </p:nvPr>
        </p:nvSpPr>
        <p:spPr>
          <a:xfrm>
            <a:off x="457200" y="274638"/>
            <a:ext cx="8229600" cy="1143000"/>
          </a:xfrm>
        </p:spPr>
        <p:txBody>
          <a:bodyPr>
            <a:normAutofit/>
          </a:bodyPr>
          <a:lstStyle/>
          <a:p>
            <a:pPr algn="l"/>
            <a:r>
              <a:rPr lang="en-US" sz="3200" b="1" dirty="0" smtClean="0"/>
              <a:t>Main Focus:</a:t>
            </a:r>
            <a:endParaRPr lang="en-US" sz="3200" b="1" dirty="0"/>
          </a:p>
        </p:txBody>
      </p:sp>
    </p:spTree>
    <p:extLst>
      <p:ext uri="{BB962C8B-B14F-4D97-AF65-F5344CB8AC3E}">
        <p14:creationId xmlns:p14="http://schemas.microsoft.com/office/powerpoint/2010/main" val="204747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90773"/>
          </a:xfrm>
        </p:spPr>
        <p:txBody>
          <a:bodyPr>
            <a:normAutofit/>
          </a:bodyPr>
          <a:lstStyle/>
          <a:p>
            <a:pPr lvl="0"/>
            <a:r>
              <a:rPr lang="en-US" sz="1600" dirty="0"/>
              <a:t>The key </a:t>
            </a:r>
            <a:r>
              <a:rPr lang="en-US" sz="2000" b="1" dirty="0"/>
              <a:t>to ensuring readability for users with low vision is contrast</a:t>
            </a:r>
            <a:r>
              <a:rPr lang="en-US" sz="1600" dirty="0"/>
              <a:t>, which is determined by text size and how easily letterforms can be distinguished in a particular font. </a:t>
            </a:r>
            <a:endParaRPr lang="en-US" sz="1600" dirty="0" smtClean="0"/>
          </a:p>
          <a:p>
            <a:pPr lvl="0"/>
            <a:endParaRPr lang="en-US" sz="1600" dirty="0"/>
          </a:p>
          <a:p>
            <a:r>
              <a:rPr lang="en-US" sz="2000" b="1" dirty="0" err="1"/>
              <a:t>Colour</a:t>
            </a:r>
            <a:r>
              <a:rPr lang="en-US" sz="2000" b="1" dirty="0"/>
              <a:t> is also an important factor in accessibility</a:t>
            </a:r>
            <a:r>
              <a:rPr lang="en-US" sz="1600" dirty="0"/>
              <a:t>. Many people find that black text on a tan background offers the best readability; others </a:t>
            </a:r>
            <a:r>
              <a:rPr lang="en-US" sz="1600" dirty="0" err="1"/>
              <a:t>favour</a:t>
            </a:r>
            <a:r>
              <a:rPr lang="en-US" sz="1600" dirty="0"/>
              <a:t> off-white text reversed out of black. </a:t>
            </a:r>
            <a:endParaRPr lang="en-US" sz="1600" dirty="0" smtClean="0"/>
          </a:p>
          <a:p>
            <a:pPr marL="0" indent="0">
              <a:buNone/>
            </a:pPr>
            <a:endParaRPr lang="en-US" sz="1600" dirty="0" smtClean="0"/>
          </a:p>
          <a:p>
            <a:r>
              <a:rPr lang="en-US" sz="1600" dirty="0"/>
              <a:t>Some users </a:t>
            </a:r>
            <a:r>
              <a:rPr lang="en-US" sz="2000" b="1" dirty="0"/>
              <a:t>with </a:t>
            </a:r>
            <a:r>
              <a:rPr lang="en-US" sz="2000" b="1" dirty="0" err="1"/>
              <a:t>colour</a:t>
            </a:r>
            <a:r>
              <a:rPr lang="en-US" sz="2000" b="1" dirty="0"/>
              <a:t> blindness have difficulty distinguishing between red and green, others between yellow and blue </a:t>
            </a:r>
            <a:r>
              <a:rPr lang="en-US" sz="1600" dirty="0"/>
              <a:t>– and some cannot see </a:t>
            </a:r>
            <a:r>
              <a:rPr lang="en-US" sz="1600" dirty="0" err="1"/>
              <a:t>colours</a:t>
            </a:r>
            <a:r>
              <a:rPr lang="en-US" sz="1600" dirty="0"/>
              <a:t> at all. </a:t>
            </a:r>
          </a:p>
          <a:p>
            <a:endParaRPr lang="en-US" sz="1600" dirty="0"/>
          </a:p>
          <a:p>
            <a:pPr lvl="0"/>
            <a:endParaRPr lang="en-US" sz="1600" dirty="0" smtClean="0"/>
          </a:p>
          <a:p>
            <a:pPr lvl="0"/>
            <a:endParaRPr lang="en-US" sz="1600" dirty="0"/>
          </a:p>
        </p:txBody>
      </p:sp>
      <p:sp>
        <p:nvSpPr>
          <p:cNvPr id="4" name="Title 1"/>
          <p:cNvSpPr>
            <a:spLocks noGrp="1"/>
          </p:cNvSpPr>
          <p:nvPr>
            <p:ph type="title"/>
          </p:nvPr>
        </p:nvSpPr>
        <p:spPr>
          <a:xfrm>
            <a:off x="457200" y="274638"/>
            <a:ext cx="8229600" cy="1143000"/>
          </a:xfrm>
        </p:spPr>
        <p:txBody>
          <a:bodyPr>
            <a:normAutofit/>
          </a:bodyPr>
          <a:lstStyle/>
          <a:p>
            <a:pPr algn="l"/>
            <a:r>
              <a:rPr lang="en-US" sz="3200" b="1" dirty="0" smtClean="0"/>
              <a:t>Some Examples: </a:t>
            </a:r>
            <a:endParaRPr lang="en-US" sz="3200" b="1" dirty="0"/>
          </a:p>
        </p:txBody>
      </p:sp>
    </p:spTree>
    <p:extLst>
      <p:ext uri="{BB962C8B-B14F-4D97-AF65-F5344CB8AC3E}">
        <p14:creationId xmlns:p14="http://schemas.microsoft.com/office/powerpoint/2010/main" val="260290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90773"/>
          </a:xfrm>
        </p:spPr>
        <p:txBody>
          <a:bodyPr>
            <a:normAutofit lnSpcReduction="10000"/>
          </a:bodyPr>
          <a:lstStyle/>
          <a:p>
            <a:r>
              <a:rPr lang="en-US" sz="1600" dirty="0" smtClean="0"/>
              <a:t>For this, first a set of fundamental </a:t>
            </a:r>
            <a:r>
              <a:rPr lang="en-US" sz="2000" b="1" dirty="0" smtClean="0"/>
              <a:t>branding principles will be selected from books </a:t>
            </a:r>
            <a:r>
              <a:rPr lang="en-US" sz="1600" dirty="0" smtClean="0"/>
              <a:t>such as “</a:t>
            </a:r>
            <a:r>
              <a:rPr lang="en-US" sz="1600" b="1" dirty="0" smtClean="0"/>
              <a:t>Designing brand identity: an essential guide for the whole branding team” by </a:t>
            </a:r>
            <a:r>
              <a:rPr lang="en-US" sz="1600" b="1" dirty="0" err="1" smtClean="0"/>
              <a:t>Aalina</a:t>
            </a:r>
            <a:r>
              <a:rPr lang="en-US" sz="1600" b="1" dirty="0" smtClean="0"/>
              <a:t> Wheeler </a:t>
            </a:r>
            <a:r>
              <a:rPr lang="en-US" sz="1600" dirty="0" smtClean="0"/>
              <a:t>and </a:t>
            </a:r>
            <a:r>
              <a:rPr lang="en-US" sz="1600" b="1" dirty="0" smtClean="0"/>
              <a:t>“</a:t>
            </a:r>
            <a:r>
              <a:rPr lang="en-US" sz="1600" b="1" dirty="0" err="1" smtClean="0"/>
              <a:t>Aaker</a:t>
            </a:r>
            <a:r>
              <a:rPr lang="en-US" sz="1600" b="1" dirty="0" smtClean="0"/>
              <a:t> on branding: 20 principles that drive success” by David </a:t>
            </a:r>
            <a:r>
              <a:rPr lang="en-US" sz="1600" b="1" dirty="0" err="1" smtClean="0"/>
              <a:t>Aaker</a:t>
            </a:r>
            <a:r>
              <a:rPr lang="en-US" sz="1600" b="1" dirty="0" smtClean="0"/>
              <a:t>. </a:t>
            </a:r>
          </a:p>
          <a:p>
            <a:endParaRPr lang="en-US" sz="1600" b="1" dirty="0" smtClean="0"/>
          </a:p>
          <a:p>
            <a:r>
              <a:rPr lang="en-US" sz="1600" dirty="0" smtClean="0"/>
              <a:t>Then, </a:t>
            </a:r>
            <a:r>
              <a:rPr lang="en-US" sz="2000" b="1" dirty="0" smtClean="0"/>
              <a:t>established accessibility guidelines</a:t>
            </a:r>
            <a:r>
              <a:rPr lang="en-US" sz="1600" dirty="0" smtClean="0"/>
              <a:t> such as </a:t>
            </a:r>
            <a:r>
              <a:rPr lang="en-US" sz="1600" b="1" dirty="0" smtClean="0"/>
              <a:t>WCAG 2.0 and various ISO accessibility standards</a:t>
            </a:r>
            <a:r>
              <a:rPr lang="en-US" sz="1600" dirty="0" smtClean="0"/>
              <a:t> would be applied on them to arrive at a set of inclusive branding guidelines. </a:t>
            </a:r>
          </a:p>
          <a:p>
            <a:endParaRPr lang="en-US" sz="1600" dirty="0"/>
          </a:p>
          <a:p>
            <a:r>
              <a:rPr lang="en-US" sz="1600" b="1" dirty="0"/>
              <a:t>V</a:t>
            </a:r>
            <a:r>
              <a:rPr lang="en-US" sz="1600" b="1" dirty="0" smtClean="0"/>
              <a:t>iews </a:t>
            </a:r>
            <a:r>
              <a:rPr lang="en-US" sz="1600" b="1" dirty="0"/>
              <a:t>of experts and practitioners in business and advertising fields</a:t>
            </a:r>
            <a:r>
              <a:rPr lang="en-US" sz="1600" dirty="0"/>
              <a:t> could be obtained on the above to refine them into a set of sustainable, inclusive branding guidelines.</a:t>
            </a:r>
            <a:r>
              <a:rPr lang="en-US" sz="1600" dirty="0" smtClean="0">
                <a:effectLst/>
              </a:rPr>
              <a:t> </a:t>
            </a:r>
          </a:p>
          <a:p>
            <a:endParaRPr lang="en-US" sz="1600" dirty="0" smtClean="0">
              <a:effectLst/>
            </a:endParaRPr>
          </a:p>
          <a:p>
            <a:r>
              <a:rPr lang="en-US" sz="1600" b="1" dirty="0"/>
              <a:t>The </a:t>
            </a:r>
            <a:r>
              <a:rPr lang="en-US" sz="1600" b="1" dirty="0" smtClean="0"/>
              <a:t>target </a:t>
            </a:r>
            <a:r>
              <a:rPr lang="en-US" sz="1600" b="1" dirty="0"/>
              <a:t>group</a:t>
            </a:r>
            <a:r>
              <a:rPr lang="en-US" sz="1600" dirty="0"/>
              <a:t> for this would comprise </a:t>
            </a:r>
            <a:r>
              <a:rPr lang="en-US" sz="2000" b="1" dirty="0"/>
              <a:t>brand designers and companies</a:t>
            </a:r>
            <a:r>
              <a:rPr lang="en-US" sz="1600" dirty="0"/>
              <a:t> who are starting to establish </a:t>
            </a:r>
            <a:r>
              <a:rPr lang="en-US" sz="1600" dirty="0" smtClean="0"/>
              <a:t>their </a:t>
            </a:r>
            <a:r>
              <a:rPr lang="en-US" sz="1600" dirty="0"/>
              <a:t>new brand, or companies looking to rebrand their image. </a:t>
            </a:r>
            <a:endParaRPr lang="en-US" sz="1600" dirty="0" smtClean="0"/>
          </a:p>
          <a:p>
            <a:endParaRPr lang="en-US" sz="1600" dirty="0"/>
          </a:p>
          <a:p>
            <a:r>
              <a:rPr lang="en-US" sz="1600" dirty="0"/>
              <a:t>Further steps could </a:t>
            </a:r>
            <a:r>
              <a:rPr lang="en-US" sz="1600" b="1" dirty="0"/>
              <a:t>be to use the guidelines in a case study </a:t>
            </a:r>
            <a:r>
              <a:rPr lang="en-US" sz="1600" dirty="0"/>
              <a:t>and </a:t>
            </a:r>
            <a:r>
              <a:rPr lang="en-US" sz="1600" b="1" dirty="0"/>
              <a:t>conduct a usability study</a:t>
            </a:r>
            <a:r>
              <a:rPr lang="en-US" sz="1600" dirty="0"/>
              <a:t> thereafter.</a:t>
            </a:r>
            <a:r>
              <a:rPr lang="en-US" sz="1600" dirty="0" smtClean="0">
                <a:effectLst/>
              </a:rPr>
              <a:t> </a:t>
            </a:r>
            <a:endParaRPr lang="en-US" sz="1600" dirty="0" smtClean="0"/>
          </a:p>
        </p:txBody>
      </p:sp>
      <p:sp>
        <p:nvSpPr>
          <p:cNvPr id="4" name="Title 1"/>
          <p:cNvSpPr>
            <a:spLocks noGrp="1"/>
          </p:cNvSpPr>
          <p:nvPr>
            <p:ph type="title"/>
          </p:nvPr>
        </p:nvSpPr>
        <p:spPr>
          <a:xfrm>
            <a:off x="457200" y="274638"/>
            <a:ext cx="8229600" cy="1143000"/>
          </a:xfrm>
        </p:spPr>
        <p:txBody>
          <a:bodyPr>
            <a:normAutofit/>
          </a:bodyPr>
          <a:lstStyle/>
          <a:p>
            <a:pPr algn="l"/>
            <a:r>
              <a:rPr lang="en-US" sz="3200" b="1" dirty="0" smtClean="0"/>
              <a:t>Process:</a:t>
            </a:r>
            <a:endParaRPr lang="en-US" sz="3200" b="1" dirty="0"/>
          </a:p>
        </p:txBody>
      </p:sp>
    </p:spTree>
    <p:extLst>
      <p:ext uri="{BB962C8B-B14F-4D97-AF65-F5344CB8AC3E}">
        <p14:creationId xmlns:p14="http://schemas.microsoft.com/office/powerpoint/2010/main" val="384599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90773"/>
          </a:xfrm>
        </p:spPr>
        <p:txBody>
          <a:bodyPr>
            <a:normAutofit/>
          </a:bodyPr>
          <a:lstStyle/>
          <a:p>
            <a:pPr marL="0" indent="0" algn="ctr">
              <a:buNone/>
            </a:pPr>
            <a:r>
              <a:rPr lang="en-US" sz="2600" i="1" dirty="0" smtClean="0"/>
              <a:t>“Frames are mental structures that shape the way we see the world. If a strongly held frame doesn’t fit the facts, the facts will be ignored and the frame will be kept.”</a:t>
            </a:r>
          </a:p>
          <a:p>
            <a:pPr marL="0" indent="0" algn="ctr">
              <a:buNone/>
            </a:pPr>
            <a:endParaRPr lang="en-US" sz="2800" i="1" dirty="0" smtClean="0"/>
          </a:p>
          <a:p>
            <a:pPr marL="0" indent="0" algn="ctr">
              <a:buNone/>
            </a:pPr>
            <a:r>
              <a:rPr lang="en-US" sz="2000" b="1" dirty="0" smtClean="0"/>
              <a:t>George </a:t>
            </a:r>
            <a:r>
              <a:rPr lang="en-US" sz="2000" b="1" dirty="0" err="1" smtClean="0"/>
              <a:t>Lakeoff</a:t>
            </a:r>
            <a:r>
              <a:rPr lang="en-US" sz="2000" b="1" dirty="0" smtClean="0"/>
              <a:t>, Professor of </a:t>
            </a:r>
            <a:r>
              <a:rPr lang="en-US" sz="2000" b="1" dirty="0"/>
              <a:t>Linguistics, UC </a:t>
            </a:r>
            <a:r>
              <a:rPr lang="en-US" sz="2000" b="1" dirty="0" smtClean="0"/>
              <a:t>Berkeley.</a:t>
            </a:r>
          </a:p>
        </p:txBody>
      </p:sp>
    </p:spTree>
    <p:extLst>
      <p:ext uri="{BB962C8B-B14F-4D97-AF65-F5344CB8AC3E}">
        <p14:creationId xmlns:p14="http://schemas.microsoft.com/office/powerpoint/2010/main" val="123008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8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98010" y="0"/>
            <a:ext cx="6858000" cy="6858000"/>
          </a:xfrm>
          <a:prstGeom prst="rect">
            <a:avLst/>
          </a:prstGeom>
        </p:spPr>
      </p:pic>
      <p:sp>
        <p:nvSpPr>
          <p:cNvPr id="3" name="TextBox 2"/>
          <p:cNvSpPr txBox="1"/>
          <p:nvPr/>
        </p:nvSpPr>
        <p:spPr>
          <a:xfrm>
            <a:off x="248773" y="6010159"/>
            <a:ext cx="2147292" cy="646331"/>
          </a:xfrm>
          <a:prstGeom prst="rect">
            <a:avLst/>
          </a:prstGeom>
          <a:noFill/>
        </p:spPr>
        <p:txBody>
          <a:bodyPr wrap="square" rtlCol="0">
            <a:spAutoFit/>
          </a:bodyPr>
          <a:lstStyle/>
          <a:p>
            <a:r>
              <a:rPr lang="en-US" dirty="0" smtClean="0"/>
              <a:t>David’s Tea</a:t>
            </a:r>
          </a:p>
          <a:p>
            <a:r>
              <a:rPr lang="en-US" dirty="0" err="1" smtClean="0"/>
              <a:t>Yonge</a:t>
            </a:r>
            <a:r>
              <a:rPr lang="en-US" dirty="0" smtClean="0"/>
              <a:t> &amp; </a:t>
            </a:r>
            <a:r>
              <a:rPr lang="en-US" dirty="0" err="1" smtClean="0"/>
              <a:t>Eglinton</a:t>
            </a:r>
            <a:endParaRPr lang="en-US" dirty="0"/>
          </a:p>
        </p:txBody>
      </p:sp>
    </p:spTree>
    <p:extLst>
      <p:ext uri="{BB962C8B-B14F-4D97-AF65-F5344CB8AC3E}">
        <p14:creationId xmlns:p14="http://schemas.microsoft.com/office/powerpoint/2010/main" val="140213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087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4" name="TextBox 3"/>
          <p:cNvSpPr txBox="1"/>
          <p:nvPr/>
        </p:nvSpPr>
        <p:spPr>
          <a:xfrm>
            <a:off x="248773" y="6010159"/>
            <a:ext cx="2147292" cy="646331"/>
          </a:xfrm>
          <a:prstGeom prst="rect">
            <a:avLst/>
          </a:prstGeom>
          <a:noFill/>
        </p:spPr>
        <p:txBody>
          <a:bodyPr wrap="square" rtlCol="0">
            <a:spAutoFit/>
          </a:bodyPr>
          <a:lstStyle/>
          <a:p>
            <a:r>
              <a:rPr lang="en-US" dirty="0" smtClean="0"/>
              <a:t>Panini to go!</a:t>
            </a:r>
          </a:p>
          <a:p>
            <a:r>
              <a:rPr lang="en-US" dirty="0" err="1" smtClean="0"/>
              <a:t>Yonge</a:t>
            </a:r>
            <a:r>
              <a:rPr lang="en-US" dirty="0" smtClean="0"/>
              <a:t> &amp; </a:t>
            </a:r>
            <a:r>
              <a:rPr lang="en-US" dirty="0" err="1" smtClean="0"/>
              <a:t>Eglinton</a:t>
            </a:r>
            <a:endParaRPr lang="en-US" dirty="0"/>
          </a:p>
        </p:txBody>
      </p:sp>
    </p:spTree>
    <p:extLst>
      <p:ext uri="{BB962C8B-B14F-4D97-AF65-F5344CB8AC3E}">
        <p14:creationId xmlns:p14="http://schemas.microsoft.com/office/powerpoint/2010/main" val="38091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le-logo-ch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53262"/>
            <a:ext cx="9177081" cy="3874430"/>
          </a:xfrm>
          <a:prstGeom prst="rect">
            <a:avLst/>
          </a:prstGeom>
        </p:spPr>
      </p:pic>
    </p:spTree>
    <p:extLst>
      <p:ext uri="{BB962C8B-B14F-4D97-AF65-F5344CB8AC3E}">
        <p14:creationId xmlns:p14="http://schemas.microsoft.com/office/powerpoint/2010/main" val="174513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crosoft_Logo_histo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342" y="0"/>
            <a:ext cx="5342162" cy="6858000"/>
          </a:xfrm>
          <a:prstGeom prst="rect">
            <a:avLst/>
          </a:prstGeom>
        </p:spPr>
      </p:pic>
    </p:spTree>
    <p:extLst>
      <p:ext uri="{BB962C8B-B14F-4D97-AF65-F5344CB8AC3E}">
        <p14:creationId xmlns:p14="http://schemas.microsoft.com/office/powerpoint/2010/main" val="323522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5681"/>
            <a:ext cx="8229600" cy="4525963"/>
          </a:xfrm>
        </p:spPr>
        <p:txBody>
          <a:bodyPr>
            <a:normAutofit lnSpcReduction="10000"/>
          </a:bodyPr>
          <a:lstStyle/>
          <a:p>
            <a:pPr marL="0" indent="0">
              <a:buNone/>
            </a:pPr>
            <a:r>
              <a:rPr lang="en-US" dirty="0" smtClean="0"/>
              <a:t>Three Main Questions:</a:t>
            </a:r>
          </a:p>
          <a:p>
            <a:pPr marL="0" indent="0">
              <a:buNone/>
            </a:pPr>
            <a:endParaRPr lang="en-US" dirty="0" smtClean="0"/>
          </a:p>
          <a:p>
            <a:pPr marL="0" indent="0">
              <a:buNone/>
            </a:pPr>
            <a:r>
              <a:rPr lang="en-US" dirty="0" smtClean="0"/>
              <a:t>Why is Branding important in terms of accessibility?</a:t>
            </a:r>
          </a:p>
          <a:p>
            <a:pPr marL="0" indent="0">
              <a:buNone/>
            </a:pPr>
            <a:endParaRPr lang="en-US" dirty="0" smtClean="0"/>
          </a:p>
          <a:p>
            <a:pPr marL="0" indent="0">
              <a:buNone/>
            </a:pPr>
            <a:r>
              <a:rPr lang="en-US" dirty="0" smtClean="0"/>
              <a:t>Who is responsible to make a brand accessible?</a:t>
            </a:r>
          </a:p>
          <a:p>
            <a:pPr marL="0" indent="0">
              <a:buNone/>
            </a:pPr>
            <a:endParaRPr lang="en-US" dirty="0"/>
          </a:p>
          <a:p>
            <a:pPr marL="0" indent="0">
              <a:buNone/>
            </a:pPr>
            <a:r>
              <a:rPr lang="en-US" dirty="0" smtClean="0"/>
              <a:t>How we can make a brand 80% accessible?</a:t>
            </a:r>
          </a:p>
          <a:p>
            <a:pPr marL="0" indent="0">
              <a:buNone/>
            </a:pPr>
            <a:endParaRPr lang="en-US" dirty="0"/>
          </a:p>
        </p:txBody>
      </p:sp>
    </p:spTree>
    <p:extLst>
      <p:ext uri="{BB962C8B-B14F-4D97-AF65-F5344CB8AC3E}">
        <p14:creationId xmlns:p14="http://schemas.microsoft.com/office/powerpoint/2010/main" val="90974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7384"/>
            <a:ext cx="8229600" cy="1831090"/>
          </a:xfrm>
        </p:spPr>
        <p:txBody>
          <a:bodyPr>
            <a:normAutofit/>
          </a:bodyPr>
          <a:lstStyle/>
          <a:p>
            <a:pPr marL="0" indent="0" algn="ctr">
              <a:buNone/>
            </a:pPr>
            <a:r>
              <a:rPr lang="en-US" sz="4800" b="1" dirty="0" smtClean="0"/>
              <a:t>Why is Branding important in terms of accessibility?</a:t>
            </a:r>
          </a:p>
          <a:p>
            <a:pPr marL="0" indent="0" algn="ctr">
              <a:buNone/>
            </a:pPr>
            <a:endParaRPr lang="en-US" sz="4800" b="1" dirty="0"/>
          </a:p>
        </p:txBody>
      </p:sp>
    </p:spTree>
    <p:extLst>
      <p:ext uri="{BB962C8B-B14F-4D97-AF65-F5344CB8AC3E}">
        <p14:creationId xmlns:p14="http://schemas.microsoft.com/office/powerpoint/2010/main" val="111812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98570" cy="1143000"/>
          </a:xfrm>
        </p:spPr>
        <p:txBody>
          <a:bodyPr>
            <a:normAutofit/>
          </a:bodyPr>
          <a:lstStyle/>
          <a:p>
            <a:r>
              <a:rPr lang="en-US" sz="3200" b="1" dirty="0" smtClean="0"/>
              <a:t>Web Accessibility guidelines and Graphic Design</a:t>
            </a:r>
            <a:endParaRPr lang="en-US" sz="3200" b="1" dirty="0"/>
          </a:p>
        </p:txBody>
      </p:sp>
      <p:sp>
        <p:nvSpPr>
          <p:cNvPr id="3" name="Content Placeholder 2"/>
          <p:cNvSpPr>
            <a:spLocks noGrp="1"/>
          </p:cNvSpPr>
          <p:nvPr>
            <p:ph idx="1"/>
          </p:nvPr>
        </p:nvSpPr>
        <p:spPr/>
        <p:txBody>
          <a:bodyPr>
            <a:normAutofit/>
          </a:bodyPr>
          <a:lstStyle/>
          <a:p>
            <a:r>
              <a:rPr lang="en-US" sz="1600" dirty="0" smtClean="0"/>
              <a:t>All public sector organizations, businesses and non-profit </a:t>
            </a:r>
            <a:r>
              <a:rPr lang="en-US" sz="2000" b="1" dirty="0" smtClean="0"/>
              <a:t>organizations with 50 or more employees</a:t>
            </a:r>
            <a:r>
              <a:rPr lang="en-US" sz="1600" dirty="0" smtClean="0"/>
              <a:t>* in Ontario have to meet </a:t>
            </a:r>
            <a:r>
              <a:rPr lang="en-US" sz="2000" b="1" dirty="0" smtClean="0"/>
              <a:t>web accessibility standards</a:t>
            </a:r>
            <a:r>
              <a:rPr lang="en-US" sz="1600" dirty="0" smtClean="0"/>
              <a:t>. </a:t>
            </a:r>
          </a:p>
          <a:p>
            <a:endParaRPr lang="en-US" sz="1600" dirty="0" smtClean="0"/>
          </a:p>
          <a:p>
            <a:r>
              <a:rPr lang="en-US" sz="1600" dirty="0"/>
              <a:t>The internationally accepted standard – World Wide Web </a:t>
            </a:r>
            <a:r>
              <a:rPr lang="en-US" sz="1600" dirty="0" smtClean="0"/>
              <a:t>Consortium’s </a:t>
            </a:r>
            <a:r>
              <a:rPr lang="en-US" sz="1600" dirty="0"/>
              <a:t>Web Content Accessibility Guidelines (</a:t>
            </a:r>
            <a:r>
              <a:rPr lang="en-US" sz="2000" b="1" dirty="0"/>
              <a:t>WCAG</a:t>
            </a:r>
            <a:r>
              <a:rPr lang="en-US" sz="1600" dirty="0"/>
              <a:t>) 2.0 </a:t>
            </a:r>
            <a:r>
              <a:rPr lang="en-US" sz="1600" dirty="0" smtClean="0"/>
              <a:t>–</a:t>
            </a:r>
          </a:p>
          <a:p>
            <a:pPr marL="0" indent="0">
              <a:buNone/>
            </a:pPr>
            <a:r>
              <a:rPr lang="en-US" sz="1600" dirty="0"/>
              <a:t> </a:t>
            </a:r>
            <a:r>
              <a:rPr lang="en-US" sz="1600" dirty="0" smtClean="0"/>
              <a:t>     </a:t>
            </a:r>
            <a:r>
              <a:rPr lang="en-US" sz="2000" b="1" dirty="0" smtClean="0"/>
              <a:t> </a:t>
            </a:r>
            <a:r>
              <a:rPr lang="en-US" sz="2000" b="1" dirty="0"/>
              <a:t>has three levels of accessibility: A, AA and AAA. </a:t>
            </a:r>
            <a:endParaRPr lang="en-US" sz="2000" b="1" dirty="0" smtClean="0"/>
          </a:p>
          <a:p>
            <a:pPr marL="0" indent="0">
              <a:buNone/>
            </a:pPr>
            <a:endParaRPr lang="en-US" sz="1600" dirty="0"/>
          </a:p>
          <a:p>
            <a:r>
              <a:rPr lang="en-US" sz="1600" dirty="0"/>
              <a:t>New websites or significant site refreshes, as well as any content published </a:t>
            </a:r>
            <a:r>
              <a:rPr lang="en-US" sz="2000" b="1" dirty="0"/>
              <a:t>after January 1, 2012, must conform to the WCAG 2.0 Level A. </a:t>
            </a:r>
            <a:endParaRPr lang="en-US" sz="2000" b="1" dirty="0" smtClean="0"/>
          </a:p>
          <a:p>
            <a:endParaRPr lang="en-US" sz="1600" dirty="0"/>
          </a:p>
          <a:p>
            <a:r>
              <a:rPr lang="en-US" sz="1600" dirty="0"/>
              <a:t>the Association of Registered Graphic Designers (RGD) has partnered with the Government of Ontario to help graphic designers and their clients meet the legal requirements of the Accessibility for Ontarians with Disabilities Act (AODA), which aims </a:t>
            </a:r>
            <a:r>
              <a:rPr lang="en-US" sz="2000" b="1" dirty="0"/>
              <a:t>to make Ontario accessible to people with disabilities in all areas of daily living by 2025. </a:t>
            </a:r>
          </a:p>
        </p:txBody>
      </p:sp>
    </p:spTree>
    <p:extLst>
      <p:ext uri="{BB962C8B-B14F-4D97-AF65-F5344CB8AC3E}">
        <p14:creationId xmlns:p14="http://schemas.microsoft.com/office/powerpoint/2010/main" val="1466003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According to David </a:t>
            </a:r>
            <a:r>
              <a:rPr lang="en-US" dirty="0" err="1" smtClean="0"/>
              <a:t>Aaker</a:t>
            </a:r>
            <a:r>
              <a:rPr lang="en-US" dirty="0" smtClean="0"/>
              <a:t> on Branding:</a:t>
            </a:r>
            <a:endParaRPr lang="en-US" dirty="0"/>
          </a:p>
        </p:txBody>
      </p:sp>
      <p:sp>
        <p:nvSpPr>
          <p:cNvPr id="3" name="Content Placeholder 2"/>
          <p:cNvSpPr>
            <a:spLocks noGrp="1"/>
          </p:cNvSpPr>
          <p:nvPr>
            <p:ph idx="1"/>
          </p:nvPr>
        </p:nvSpPr>
        <p:spPr>
          <a:xfrm>
            <a:off x="457200" y="1600201"/>
            <a:ext cx="8229600" cy="1953200"/>
          </a:xfrm>
        </p:spPr>
        <p:txBody>
          <a:bodyPr>
            <a:normAutofit/>
          </a:bodyPr>
          <a:lstStyle/>
          <a:p>
            <a:r>
              <a:rPr lang="en-US" sz="1600" dirty="0"/>
              <a:t>The three most important assets to most organization are </a:t>
            </a:r>
            <a:r>
              <a:rPr lang="en-US" sz="2000" b="1" dirty="0"/>
              <a:t>people, information and brands</a:t>
            </a:r>
            <a:r>
              <a:rPr lang="en-US" sz="1600" dirty="0"/>
              <a:t>.</a:t>
            </a:r>
          </a:p>
          <a:p>
            <a:pPr marL="0" indent="0">
              <a:buNone/>
            </a:pPr>
            <a:endParaRPr lang="en-US" sz="1600" dirty="0"/>
          </a:p>
          <a:p>
            <a:r>
              <a:rPr lang="en-US" sz="1600" dirty="0" smtClean="0"/>
              <a:t>In </a:t>
            </a:r>
            <a:r>
              <a:rPr lang="en-US" sz="1600" dirty="0"/>
              <a:t>an increasingly crowded marketplace, fools will be competing on price. Winners will find a way to create </a:t>
            </a:r>
            <a:r>
              <a:rPr lang="en-US" sz="2000" b="1" dirty="0"/>
              <a:t>lasting value in the customer’s mind</a:t>
            </a:r>
            <a:r>
              <a:rPr lang="en-US" sz="2000" b="1" dirty="0" smtClean="0"/>
              <a:t>.</a:t>
            </a:r>
          </a:p>
          <a:p>
            <a:endParaRPr lang="en-US" sz="2000" b="1" dirty="0"/>
          </a:p>
          <a:p>
            <a:endParaRPr lang="en-US" sz="2000" b="1" dirty="0"/>
          </a:p>
          <a:p>
            <a:pPr marL="0" indent="0">
              <a:buNone/>
            </a:pPr>
            <a:endParaRPr lang="en-US" sz="1600" dirty="0"/>
          </a:p>
        </p:txBody>
      </p:sp>
      <p:sp>
        <p:nvSpPr>
          <p:cNvPr id="4" name="Content Placeholder 2"/>
          <p:cNvSpPr txBox="1">
            <a:spLocks/>
          </p:cNvSpPr>
          <p:nvPr/>
        </p:nvSpPr>
        <p:spPr>
          <a:xfrm>
            <a:off x="609600" y="3694150"/>
            <a:ext cx="8229600" cy="1953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So The fact is:</a:t>
            </a:r>
            <a:endParaRPr lang="en-US" sz="2400" b="1" dirty="0"/>
          </a:p>
          <a:p>
            <a:pPr marL="0" indent="0" algn="ctr">
              <a:buNone/>
            </a:pPr>
            <a:r>
              <a:rPr lang="en-US" sz="2400" b="1" dirty="0" smtClean="0"/>
              <a:t>The more you care about your customers, the more profit you can get from your business, and who doesn’t want that?</a:t>
            </a:r>
            <a:endParaRPr lang="en-US" sz="2400" b="1" dirty="0"/>
          </a:p>
        </p:txBody>
      </p:sp>
    </p:spTree>
    <p:extLst>
      <p:ext uri="{BB962C8B-B14F-4D97-AF65-F5344CB8AC3E}">
        <p14:creationId xmlns:p14="http://schemas.microsoft.com/office/powerpoint/2010/main" val="2501766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683</Words>
  <Application>Microsoft Macintosh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Sustainable Inclusive Branding</vt:lpstr>
      <vt:lpstr>PowerPoint Presentation</vt:lpstr>
      <vt:lpstr>PowerPoint Presentation</vt:lpstr>
      <vt:lpstr>PowerPoint Presentation</vt:lpstr>
      <vt:lpstr>PowerPoint Presentation</vt:lpstr>
      <vt:lpstr>PowerPoint Presentation</vt:lpstr>
      <vt:lpstr>PowerPoint Presentation</vt:lpstr>
      <vt:lpstr>Web Accessibility guidelines and Graphic Design</vt:lpstr>
      <vt:lpstr>According to David Aaker on Branding:</vt:lpstr>
      <vt:lpstr>PowerPoint Presentation</vt:lpstr>
      <vt:lpstr>PowerPoint Presentation</vt:lpstr>
      <vt:lpstr>PowerPoint Presentation</vt:lpstr>
      <vt:lpstr>Main Focus:</vt:lpstr>
      <vt:lpstr>Some Examples: </vt:lpstr>
      <vt:lpstr>Process:</vt:lpstr>
      <vt:lpstr>PowerPoint Presentation</vt:lpstr>
    </vt:vector>
  </TitlesOfParts>
  <Company>limkokwing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Inclusive Branding</dc:title>
  <dc:creator>feriyal hallajarani</dc:creator>
  <cp:lastModifiedBy>feriyal hallajarani</cp:lastModifiedBy>
  <cp:revision>12</cp:revision>
  <dcterms:created xsi:type="dcterms:W3CDTF">2015-05-20T11:58:40Z</dcterms:created>
  <dcterms:modified xsi:type="dcterms:W3CDTF">2015-05-20T17:43:11Z</dcterms:modified>
</cp:coreProperties>
</file>