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7" r:id="rId2"/>
    <p:sldId id="302" r:id="rId3"/>
    <p:sldId id="303" r:id="rId4"/>
    <p:sldId id="313" r:id="rId5"/>
    <p:sldId id="314" r:id="rId6"/>
    <p:sldId id="315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193" autoAdjust="0"/>
    <p:restoredTop sz="94660"/>
  </p:normalViewPr>
  <p:slideViewPr>
    <p:cSldViewPr>
      <p:cViewPr>
        <p:scale>
          <a:sx n="187" d="100"/>
          <a:sy n="187" d="100"/>
        </p:scale>
        <p:origin x="-1040" y="-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69C6AE-7241-4AA0-8F75-8CDC6C185538}" type="datetimeFigureOut">
              <a:rPr lang="en-US" smtClean="0"/>
              <a:t>17-11-15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B4F026-3184-4DAC-8E60-81CDA4FE8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4091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FF3D1-9FEA-4901-B5DB-39A3095C8A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17-11-15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45510-54BE-40EB-8B03-82D5185337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780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FF3D1-9FEA-4901-B5DB-39A3095C8A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17-11-15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45510-54BE-40EB-8B03-82D5185337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366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FF3D1-9FEA-4901-B5DB-39A3095C8A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17-11-15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45510-54BE-40EB-8B03-82D5185337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957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FF3D1-9FEA-4901-B5DB-39A3095C8A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17-11-15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45510-54BE-40EB-8B03-82D5185337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483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7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FF3D1-9FEA-4901-B5DB-39A3095C8A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17-11-15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45510-54BE-40EB-8B03-82D5185337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766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FF3D1-9FEA-4901-B5DB-39A3095C8A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17-11-15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45510-54BE-40EB-8B03-82D5185337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947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FF3D1-9FEA-4901-B5DB-39A3095C8A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17-11-15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45510-54BE-40EB-8B03-82D5185337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683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FF3D1-9FEA-4901-B5DB-39A3095C8A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17-11-15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45510-54BE-40EB-8B03-82D5185337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16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FF3D1-9FEA-4901-B5DB-39A3095C8A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17-11-15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45510-54BE-40EB-8B03-82D5185337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434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FF3D1-9FEA-4901-B5DB-39A3095C8A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17-11-15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45510-54BE-40EB-8B03-82D5185337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20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3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FF3D1-9FEA-4901-B5DB-39A3095C8A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17-11-15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45510-54BE-40EB-8B03-82D5185337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702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6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FF3D1-9FEA-4901-B5DB-39A3095C8A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17-11-15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6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6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245510-54BE-40EB-8B03-82D5185337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075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6.jpg"/><Relationship Id="rId5" Type="http://schemas.openxmlformats.org/officeDocument/2006/relationships/image" Target="../media/image7.jpeg"/><Relationship Id="rId6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image" Target="../media/image10.jpg"/><Relationship Id="rId5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4" Type="http://schemas.openxmlformats.org/officeDocument/2006/relationships/image" Target="../media/image13.jpg"/><Relationship Id="rId5" Type="http://schemas.openxmlformats.org/officeDocument/2006/relationships/image" Target="../media/image14.jpg"/><Relationship Id="rId6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75856" y="233244"/>
            <a:ext cx="54726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b="1" dirty="0" smtClean="0">
              <a:solidFill>
                <a:prstClr val="white"/>
              </a:solidFill>
              <a:cs typeface="+mj-cs"/>
            </a:endParaRPr>
          </a:p>
          <a:p>
            <a:endParaRPr lang="en-US" sz="2800" b="1" dirty="0">
              <a:solidFill>
                <a:prstClr val="white"/>
              </a:solidFill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27584" y="1340768"/>
            <a:ext cx="76392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prstClr val="white"/>
                </a:solidFill>
                <a:cs typeface="+mj-cs"/>
              </a:rPr>
              <a:t>Captivating places:</a:t>
            </a:r>
            <a:endParaRPr lang="fa-IR" sz="1600" b="1" dirty="0" smtClean="0">
              <a:solidFill>
                <a:prstClr val="white"/>
              </a:solidFill>
              <a:cs typeface="+mj-cs"/>
            </a:endParaRPr>
          </a:p>
          <a:p>
            <a:r>
              <a:rPr lang="sv-SE" sz="1600" b="1" dirty="0" smtClean="0">
                <a:solidFill>
                  <a:prstClr val="white"/>
                </a:solidFill>
                <a:cs typeface="+mj-cs"/>
              </a:rPr>
              <a:t>The impact of inclusive design on inclusive place attachment</a:t>
            </a:r>
            <a:endParaRPr lang="en-US" sz="1600" b="1" dirty="0">
              <a:solidFill>
                <a:prstClr val="white"/>
              </a:solidFill>
              <a:cs typeface="+mj-cs"/>
            </a:endParaRPr>
          </a:p>
          <a:p>
            <a:endParaRPr lang="en-US" sz="1600" b="1" dirty="0">
              <a:solidFill>
                <a:prstClr val="white"/>
              </a:solidFill>
              <a:cs typeface="+mj-cs"/>
            </a:endParaRPr>
          </a:p>
        </p:txBody>
      </p:sp>
      <p:pic>
        <p:nvPicPr>
          <p:cNvPr id="4" name="Picture 3" descr="8KaxARxF_400x4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9" y="28021"/>
            <a:ext cx="808525" cy="8085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7504" y="6021288"/>
            <a:ext cx="763929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200" dirty="0" smtClean="0">
                <a:solidFill>
                  <a:prstClr val="white"/>
                </a:solidFill>
                <a:cs typeface="+mj-cs"/>
              </a:rPr>
              <a:t>November /15/2017</a:t>
            </a:r>
          </a:p>
          <a:p>
            <a:r>
              <a:rPr lang="en-CA" sz="1600" b="1" dirty="0" smtClean="0">
                <a:solidFill>
                  <a:prstClr val="white"/>
                </a:solidFill>
                <a:cs typeface="+mj-cs"/>
              </a:rPr>
              <a:t> </a:t>
            </a:r>
            <a:endParaRPr lang="en-US" sz="1600" b="1" dirty="0">
              <a:solidFill>
                <a:prstClr val="white"/>
              </a:solidFill>
              <a:cs typeface="+mj-cs"/>
            </a:endParaRPr>
          </a:p>
          <a:p>
            <a:endParaRPr lang="en-US" sz="1600" b="1" dirty="0">
              <a:solidFill>
                <a:prstClr val="white"/>
              </a:solidFill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041" y="5229200"/>
            <a:ext cx="154401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err="1">
                <a:solidFill>
                  <a:srgbClr val="FFFFFF"/>
                </a:solidFill>
              </a:rPr>
              <a:t>Jutta</a:t>
            </a:r>
            <a:r>
              <a:rPr lang="en-US" sz="1400" b="1" dirty="0">
                <a:solidFill>
                  <a:srgbClr val="FFFFFF"/>
                </a:solidFill>
              </a:rPr>
              <a:t> </a:t>
            </a:r>
            <a:r>
              <a:rPr lang="en-US" sz="1400" b="1" dirty="0" err="1" smtClean="0">
                <a:solidFill>
                  <a:srgbClr val="FFFFFF"/>
                </a:solidFill>
              </a:rPr>
              <a:t>Treviranus</a:t>
            </a:r>
            <a:r>
              <a:rPr lang="en-US" sz="1400" b="1" dirty="0" smtClean="0">
                <a:solidFill>
                  <a:srgbClr val="FFFFFF"/>
                </a:solidFill>
              </a:rPr>
              <a:t> &amp;</a:t>
            </a:r>
            <a:endParaRPr lang="en-US" sz="1400" b="1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75656" y="5229200"/>
            <a:ext cx="15835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FFFFFF"/>
                </a:solidFill>
              </a:rPr>
              <a:t>Doreen </a:t>
            </a:r>
            <a:r>
              <a:rPr lang="en-US" sz="1400" b="1" dirty="0" err="1">
                <a:solidFill>
                  <a:srgbClr val="FFFFFF"/>
                </a:solidFill>
              </a:rPr>
              <a:t>Balabanoff</a:t>
            </a:r>
            <a:endParaRPr lang="en-US" sz="1400" b="1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9512" y="5661248"/>
            <a:ext cx="13273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err="1" smtClean="0">
                <a:solidFill>
                  <a:srgbClr val="FFFFFF"/>
                </a:solidFill>
              </a:rPr>
              <a:t>Parinaz</a:t>
            </a:r>
            <a:r>
              <a:rPr lang="en-US" sz="1400" b="1" dirty="0" smtClean="0">
                <a:solidFill>
                  <a:srgbClr val="FFFFFF"/>
                </a:solidFill>
              </a:rPr>
              <a:t> </a:t>
            </a:r>
            <a:r>
              <a:rPr lang="en-US" sz="1400" b="1" dirty="0" err="1" smtClean="0">
                <a:solidFill>
                  <a:srgbClr val="FFFFFF"/>
                </a:solidFill>
              </a:rPr>
              <a:t>Mizban</a:t>
            </a:r>
            <a:r>
              <a:rPr lang="en-US" sz="1400" b="1" dirty="0" smtClean="0">
                <a:solidFill>
                  <a:srgbClr val="FFFFFF"/>
                </a:solidFill>
              </a:rPr>
              <a:t> </a:t>
            </a:r>
            <a:endParaRPr lang="en-US" sz="1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4260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75856" y="233244"/>
            <a:ext cx="54726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b="1" dirty="0" smtClean="0">
              <a:solidFill>
                <a:prstClr val="white"/>
              </a:solidFill>
              <a:cs typeface="+mj-cs"/>
            </a:endParaRPr>
          </a:p>
          <a:p>
            <a:endParaRPr lang="en-US" sz="2800" b="1" dirty="0">
              <a:solidFill>
                <a:prstClr val="white"/>
              </a:solidFill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163" y="1340768"/>
            <a:ext cx="763929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00" dirty="0">
              <a:solidFill>
                <a:prstClr val="white"/>
              </a:solidFill>
              <a:cs typeface="+mj-cs"/>
            </a:endParaRPr>
          </a:p>
          <a:p>
            <a:r>
              <a:rPr lang="en-US" sz="1400" dirty="0">
                <a:solidFill>
                  <a:prstClr val="white"/>
                </a:solidFill>
                <a:cs typeface="+mj-cs"/>
              </a:rPr>
              <a:t>Where does the journey take me?</a:t>
            </a:r>
          </a:p>
          <a:p>
            <a:r>
              <a:rPr lang="en-US" sz="1400" dirty="0">
                <a:solidFill>
                  <a:prstClr val="white"/>
                </a:solidFill>
                <a:cs typeface="+mj-cs"/>
              </a:rPr>
              <a:t>Where will the footprints remain unfinished?</a:t>
            </a:r>
          </a:p>
          <a:p>
            <a:r>
              <a:rPr lang="en-US" sz="1400" dirty="0">
                <a:solidFill>
                  <a:prstClr val="white"/>
                </a:solidFill>
                <a:cs typeface="+mj-cs"/>
              </a:rPr>
              <a:t>And the string of my shoes will open</a:t>
            </a:r>
          </a:p>
          <a:p>
            <a:r>
              <a:rPr lang="en-US" sz="1400" dirty="0">
                <a:solidFill>
                  <a:prstClr val="white"/>
                </a:solidFill>
                <a:cs typeface="+mj-cs"/>
              </a:rPr>
              <a:t>By the soft fingers of leisure</a:t>
            </a:r>
          </a:p>
          <a:p>
            <a:r>
              <a:rPr lang="en-US" sz="1400" dirty="0">
                <a:solidFill>
                  <a:prstClr val="white"/>
                </a:solidFill>
                <a:cs typeface="+mj-cs"/>
              </a:rPr>
              <a:t>Where is my destination to spread a carpet</a:t>
            </a:r>
          </a:p>
          <a:p>
            <a:r>
              <a:rPr lang="en-US" sz="1400" dirty="0">
                <a:solidFill>
                  <a:prstClr val="white"/>
                </a:solidFill>
                <a:cs typeface="+mj-cs"/>
              </a:rPr>
              <a:t>To sit carefree</a:t>
            </a:r>
          </a:p>
          <a:p>
            <a:r>
              <a:rPr lang="en-US" sz="1400" dirty="0">
                <a:solidFill>
                  <a:prstClr val="white"/>
                </a:solidFill>
                <a:cs typeface="+mj-cs"/>
              </a:rPr>
              <a:t>And listen</a:t>
            </a:r>
          </a:p>
          <a:p>
            <a:r>
              <a:rPr lang="en-US" sz="1400" dirty="0">
                <a:solidFill>
                  <a:prstClr val="white"/>
                </a:solidFill>
                <a:cs typeface="+mj-cs"/>
              </a:rPr>
              <a:t>To the sound of the washing of a dish under the neighboring water </a:t>
            </a:r>
            <a:r>
              <a:rPr lang="en-US" sz="1400" dirty="0" smtClean="0">
                <a:solidFill>
                  <a:prstClr val="white"/>
                </a:solidFill>
                <a:cs typeface="+mj-cs"/>
              </a:rPr>
              <a:t>tap</a:t>
            </a:r>
            <a:r>
              <a:rPr lang="en-US" sz="1400" baseline="30000" dirty="0" smtClean="0">
                <a:solidFill>
                  <a:prstClr val="white"/>
                </a:solidFill>
                <a:cs typeface="+mj-cs"/>
              </a:rPr>
              <a:t>1</a:t>
            </a:r>
            <a:r>
              <a:rPr lang="en-US" sz="1600" b="1" dirty="0" smtClean="0">
                <a:solidFill>
                  <a:prstClr val="white"/>
                </a:solidFill>
                <a:cs typeface="+mj-cs"/>
              </a:rPr>
              <a:t>?</a:t>
            </a:r>
            <a:endParaRPr lang="en-US" sz="1600" b="1" dirty="0">
              <a:solidFill>
                <a:prstClr val="white"/>
              </a:solidFill>
              <a:cs typeface="+mj-cs"/>
            </a:endParaRPr>
          </a:p>
        </p:txBody>
      </p:sp>
      <p:pic>
        <p:nvPicPr>
          <p:cNvPr id="4" name="Picture 3" descr="8KaxARxF_400x4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9" y="28021"/>
            <a:ext cx="808525" cy="8085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76033" y="3664528"/>
            <a:ext cx="2415269" cy="25202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7914" y="3789040"/>
            <a:ext cx="2936047" cy="23042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8184" y="3789040"/>
            <a:ext cx="2520280" cy="230425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5528" y="908720"/>
            <a:ext cx="2373513" cy="2975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aseline="30000" dirty="0" smtClean="0">
                <a:solidFill>
                  <a:schemeClr val="bg1"/>
                </a:solidFill>
              </a:rPr>
              <a:t>Streams </a:t>
            </a:r>
            <a:r>
              <a:rPr lang="en-US" sz="2000" baseline="30000" dirty="0">
                <a:solidFill>
                  <a:schemeClr val="bg1"/>
                </a:solidFill>
              </a:rPr>
              <a:t>of Personal Experience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3528" y="6309320"/>
            <a:ext cx="1228787" cy="2975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aseline="30000" dirty="0" smtClean="0">
                <a:solidFill>
                  <a:srgbClr val="FFFFFF"/>
                </a:solidFill>
              </a:rPr>
              <a:t>Sohrab sepehri </a:t>
            </a:r>
            <a:endParaRPr lang="en-US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702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8KaxARxF_400x4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9" y="28021"/>
            <a:ext cx="808525" cy="80852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5528" y="908720"/>
            <a:ext cx="2373513" cy="2975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aseline="30000" dirty="0" smtClean="0">
                <a:solidFill>
                  <a:srgbClr val="FFFFFF"/>
                </a:solidFill>
              </a:rPr>
              <a:t>Streams of Personal Experience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7504" y="2636912"/>
            <a:ext cx="1872208" cy="36004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prstClr val="white"/>
              </a:solidFill>
              <a:cs typeface="B Nazanin" panose="00000400000000000000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2636912"/>
            <a:ext cx="19442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n-US" sz="1200" dirty="0">
                <a:solidFill>
                  <a:srgbClr val="FFFFFF"/>
                </a:solidFill>
                <a:cs typeface="B Nazanin" panose="00000400000000000000" pitchFamily="2" charset="-78"/>
              </a:rPr>
              <a:t>Environmental </a:t>
            </a:r>
            <a:r>
              <a:rPr lang="en-US" sz="1200" dirty="0">
                <a:solidFill>
                  <a:srgbClr val="FFFFFF"/>
                </a:solidFill>
              </a:rPr>
              <a:t>psychology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07504" y="3140968"/>
            <a:ext cx="6264696" cy="4968551"/>
            <a:chOff x="683568" y="2783947"/>
            <a:chExt cx="5707989" cy="6389467"/>
          </a:xfrm>
        </p:grpSpPr>
        <p:sp>
          <p:nvSpPr>
            <p:cNvPr id="16" name="Rectangle 15"/>
            <p:cNvSpPr/>
            <p:nvPr/>
          </p:nvSpPr>
          <p:spPr>
            <a:xfrm>
              <a:off x="6150785" y="8804083"/>
              <a:ext cx="240772" cy="369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a-IR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+mj-cs"/>
                </a:rPr>
                <a:t> </a:t>
              </a:r>
              <a:endParaRPr lang="en-US" dirty="0">
                <a:solidFill>
                  <a:schemeClr val="bg1"/>
                </a:solidFill>
                <a:cs typeface="+mj-cs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83568" y="2783947"/>
              <a:ext cx="1512168" cy="347510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1200" dirty="0">
                  <a:solidFill>
                    <a:schemeClr val="bg1"/>
                  </a:solidFill>
                  <a:cs typeface="+mj-cs"/>
                </a:rPr>
                <a:t>S</a:t>
              </a:r>
              <a:r>
                <a:rPr lang="en-US" sz="1200" dirty="0" smtClean="0">
                  <a:solidFill>
                    <a:schemeClr val="bg1"/>
                  </a:solidFill>
                  <a:cs typeface="+mj-cs"/>
                </a:rPr>
                <a:t>humaker 1983</a:t>
              </a:r>
              <a:endParaRPr lang="en-US" sz="1200" dirty="0">
                <a:solidFill>
                  <a:schemeClr val="bg1"/>
                </a:solidFill>
                <a:cs typeface="+mj-cs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83568" y="3132494"/>
              <a:ext cx="1512168" cy="265927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1200" dirty="0" smtClean="0">
                  <a:solidFill>
                    <a:schemeClr val="bg1"/>
                  </a:solidFill>
                  <a:cs typeface="+mj-cs"/>
                </a:rPr>
                <a:t>Hummon 1992</a:t>
              </a:r>
              <a:endParaRPr lang="fa-IR" sz="1200" dirty="0">
                <a:solidFill>
                  <a:schemeClr val="bg1"/>
                </a:solidFill>
                <a:cs typeface="+mj-cs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83568" y="3383896"/>
              <a:ext cx="1512168" cy="337268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fa-IR" sz="1200" dirty="0" smtClean="0">
                  <a:solidFill>
                    <a:schemeClr val="bg1"/>
                  </a:solidFill>
                  <a:cs typeface="+mj-cs"/>
                </a:rPr>
                <a:t> </a:t>
              </a:r>
              <a:r>
                <a:rPr lang="en-US" sz="1200" dirty="0" smtClean="0">
                  <a:solidFill>
                    <a:schemeClr val="bg1"/>
                  </a:solidFill>
                  <a:cs typeface="+mj-cs"/>
                </a:rPr>
                <a:t>Low-Altman </a:t>
              </a:r>
              <a:r>
                <a:rPr lang="en-US" sz="1400" dirty="0" smtClean="0">
                  <a:solidFill>
                    <a:schemeClr val="bg1"/>
                  </a:solidFill>
                  <a:cs typeface="+mj-cs"/>
                </a:rPr>
                <a:t>1992</a:t>
              </a:r>
              <a:endParaRPr lang="en-US" sz="1400" dirty="0">
                <a:solidFill>
                  <a:schemeClr val="bg1"/>
                </a:solidFill>
                <a:cs typeface="+mj-cs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83568" y="3714902"/>
              <a:ext cx="1512168" cy="392176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fa-IR" dirty="0" smtClean="0">
                  <a:solidFill>
                    <a:schemeClr val="bg1"/>
                  </a:solidFill>
                  <a:cs typeface="+mj-cs"/>
                </a:rPr>
                <a:t> </a:t>
              </a:r>
              <a:r>
                <a:rPr lang="en-US" sz="1200" dirty="0" smtClean="0">
                  <a:solidFill>
                    <a:schemeClr val="bg1"/>
                  </a:solidFill>
                  <a:cs typeface="+mj-cs"/>
                </a:rPr>
                <a:t>Stedman 1992</a:t>
              </a:r>
              <a:endParaRPr lang="en-US" sz="1200" dirty="0">
                <a:solidFill>
                  <a:schemeClr val="bg1"/>
                </a:solidFill>
                <a:cs typeface="+mj-cs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83568" y="4101061"/>
              <a:ext cx="1512168" cy="423257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1200" dirty="0" smtClean="0">
                  <a:solidFill>
                    <a:schemeClr val="bg1"/>
                  </a:solidFill>
                  <a:cs typeface="+mj-cs"/>
                </a:rPr>
                <a:t>Rubinstein 1992   </a:t>
              </a:r>
              <a:endParaRPr lang="fa-IR" sz="1200" dirty="0">
                <a:solidFill>
                  <a:schemeClr val="bg1"/>
                </a:solidFill>
                <a:cs typeface="+mj-cs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83568" y="4519580"/>
              <a:ext cx="1512169" cy="332936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12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+mj-cs"/>
                </a:rPr>
                <a:t>Ahrentzen</a:t>
              </a:r>
              <a:r>
                <a:rPr lang="fa-IR" sz="12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+mj-cs"/>
                </a:rPr>
                <a:t> </a:t>
              </a:r>
              <a:r>
                <a:rPr lang="en-US" sz="12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+mj-cs"/>
                </a:rPr>
                <a:t>1992</a:t>
              </a:r>
              <a:endParaRPr lang="en-US" sz="1200" dirty="0">
                <a:solidFill>
                  <a:schemeClr val="bg1"/>
                </a:solidFill>
                <a:latin typeface="Times New Roman" panose="02020603050405020304" pitchFamily="18" charset="0"/>
                <a:cs typeface="+mj-cs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83568" y="4842301"/>
              <a:ext cx="1512168" cy="306320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12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+mj-cs"/>
                </a:rPr>
                <a:t>Twigger- 1996</a:t>
              </a:r>
              <a:endParaRPr lang="en-US" sz="1200" dirty="0">
                <a:solidFill>
                  <a:schemeClr val="bg1"/>
                </a:solidFill>
                <a:latin typeface="Times New Roman" panose="02020603050405020304" pitchFamily="18" charset="0"/>
                <a:cs typeface="+mj-cs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83568" y="5152329"/>
              <a:ext cx="1512168" cy="328197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12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+mj-cs"/>
                </a:rPr>
                <a:t>Klatenborn -1997</a:t>
              </a:r>
              <a:endParaRPr lang="fa-IR" sz="1200" dirty="0">
                <a:solidFill>
                  <a:schemeClr val="bg1"/>
                </a:solidFill>
                <a:latin typeface="Times New Roman" panose="02020603050405020304" pitchFamily="18" charset="0"/>
                <a:cs typeface="+mj-cs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683568" y="5487899"/>
              <a:ext cx="1512168" cy="332621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fa-IR" sz="12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+mj-cs"/>
                </a:rPr>
                <a:t> </a:t>
              </a:r>
              <a:r>
                <a:rPr lang="en-US" sz="12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+mj-cs"/>
                </a:rPr>
                <a:t>Kyle</a:t>
              </a:r>
              <a:r>
                <a:rPr lang="fa-IR" sz="1400" dirty="0" smtClean="0">
                  <a:solidFill>
                    <a:prstClr val="white"/>
                  </a:solidFill>
                  <a:cs typeface="+mj-cs"/>
                </a:rPr>
                <a:t>،</a:t>
              </a:r>
              <a:r>
                <a:rPr lang="en-US" sz="1400" dirty="0" smtClean="0">
                  <a:solidFill>
                    <a:prstClr val="white"/>
                  </a:solidFill>
                  <a:cs typeface="+mj-cs"/>
                </a:rPr>
                <a:t>Graefe 2003</a:t>
              </a:r>
              <a:endPara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+mj-cs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683568" y="5817805"/>
              <a:ext cx="1512168" cy="465203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fa-IR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+mj-cs"/>
                </a:rPr>
                <a:t> </a:t>
              </a:r>
              <a:r>
                <a:rPr lang="en-US" sz="12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+mj-cs"/>
                </a:rPr>
                <a:t>Hernandez 2007</a:t>
              </a:r>
              <a:endParaRPr lang="en-US" sz="1200" dirty="0">
                <a:solidFill>
                  <a:schemeClr val="bg1"/>
                </a:solidFill>
                <a:latin typeface="Times New Roman" panose="02020603050405020304" pitchFamily="18" charset="0"/>
                <a:cs typeface="+mj-cs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683568" y="6302785"/>
              <a:ext cx="1512168" cy="356216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  <a:cs typeface="+mj-cs"/>
                </a:rPr>
                <a:t>Scannel –Gifford 2010</a:t>
              </a:r>
              <a:endParaRPr lang="fa-IR" sz="1200" dirty="0">
                <a:solidFill>
                  <a:schemeClr val="bg1"/>
                </a:solidFill>
                <a:cs typeface="+mj-cs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899592" y="1484784"/>
            <a:ext cx="1872208" cy="36004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prstClr val="white"/>
              </a:solidFill>
              <a:cs typeface="B Nazanin" panose="00000400000000000000" pitchFamily="2" charset="-78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27584" y="1484784"/>
            <a:ext cx="19442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n-US" sz="1200" dirty="0" smtClean="0">
                <a:solidFill>
                  <a:srgbClr val="FFFFFF"/>
                </a:solidFill>
                <a:cs typeface="B Nazanin" panose="00000400000000000000" pitchFamily="2" charset="-78"/>
              </a:rPr>
              <a:t>Place 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627784" y="4077072"/>
            <a:ext cx="1656184" cy="36004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prstClr val="white"/>
              </a:solidFill>
              <a:cs typeface="B Nazanin" panose="00000400000000000000" pitchFamily="2" charset="-78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555776" y="4077072"/>
            <a:ext cx="19442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n-US" sz="1200" dirty="0" smtClean="0">
                <a:solidFill>
                  <a:srgbClr val="FFFFFF"/>
                </a:solidFill>
                <a:cs typeface="B Nazanin" panose="00000400000000000000" pitchFamily="2" charset="-78"/>
              </a:rPr>
              <a:t>Meaning place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2051720" y="4005064"/>
            <a:ext cx="432048" cy="50405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5220072" y="4077072"/>
            <a:ext cx="1656184" cy="36004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prstClr val="white"/>
              </a:solidFill>
              <a:cs typeface="B Nazanin" panose="00000400000000000000" pitchFamily="2" charset="-78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076056" y="4077072"/>
            <a:ext cx="19442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n-US" sz="1200" dirty="0">
                <a:solidFill>
                  <a:srgbClr val="FFFFFF"/>
                </a:solidFill>
                <a:cs typeface="B Nazanin" panose="00000400000000000000" pitchFamily="2" charset="-78"/>
              </a:rPr>
              <a:t>Sense of places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572000" y="5229200"/>
            <a:ext cx="2808312" cy="50405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prstClr val="white"/>
              </a:solidFill>
              <a:cs typeface="B Nazanin" panose="00000400000000000000" pitchFamily="2" charset="-78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584080" y="5301208"/>
            <a:ext cx="2880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FFFF"/>
                </a:solidFill>
              </a:rPr>
              <a:t>considers the full range of human diversity</a:t>
            </a:r>
          </a:p>
        </p:txBody>
      </p:sp>
      <p:sp>
        <p:nvSpPr>
          <p:cNvPr id="57" name="Rectangle 56"/>
          <p:cNvSpPr/>
          <p:nvPr/>
        </p:nvSpPr>
        <p:spPr>
          <a:xfrm>
            <a:off x="107504" y="2132856"/>
            <a:ext cx="1656184" cy="36004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prstClr val="white"/>
              </a:solidFill>
              <a:cs typeface="B Nazanin" panose="00000400000000000000" pitchFamily="2" charset="-78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67544" y="2132856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n-US" sz="1200" dirty="0" smtClean="0">
                <a:solidFill>
                  <a:srgbClr val="FFFFFF"/>
                </a:solidFill>
                <a:cs typeface="B Nazanin" panose="00000400000000000000" pitchFamily="2" charset="-78"/>
              </a:rPr>
              <a:t>Non-physical 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1979712" y="2132856"/>
            <a:ext cx="1656184" cy="36004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prstClr val="white"/>
              </a:solidFill>
              <a:cs typeface="B Nazanin" panose="00000400000000000000" pitchFamily="2" charset="-78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339752" y="2132856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n-US" sz="1200" dirty="0" smtClean="0">
                <a:solidFill>
                  <a:srgbClr val="FFFFFF"/>
                </a:solidFill>
                <a:cs typeface="B Nazanin" panose="00000400000000000000" pitchFamily="2" charset="-78"/>
              </a:rPr>
              <a:t>physical 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61" name="Right Arrow 60"/>
          <p:cNvSpPr/>
          <p:nvPr/>
        </p:nvSpPr>
        <p:spPr>
          <a:xfrm>
            <a:off x="4499992" y="4005064"/>
            <a:ext cx="432048" cy="50405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3" name="Right Arrow 62"/>
          <p:cNvSpPr/>
          <p:nvPr/>
        </p:nvSpPr>
        <p:spPr>
          <a:xfrm rot="5400000">
            <a:off x="5904148" y="4617132"/>
            <a:ext cx="432048" cy="50405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35696" y="450912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solidFill>
                  <a:prstClr val="white"/>
                </a:solidFill>
              </a:rPr>
              <a:t>Happiness</a:t>
            </a:r>
          </a:p>
          <a:p>
            <a:r>
              <a:rPr lang="en-US" sz="1200" dirty="0">
                <a:solidFill>
                  <a:prstClr val="white"/>
                </a:solidFill>
              </a:rPr>
              <a:t>Pride</a:t>
            </a:r>
          </a:p>
          <a:p>
            <a:r>
              <a:rPr lang="en-US" sz="1200" dirty="0">
                <a:solidFill>
                  <a:prstClr val="white"/>
                </a:solidFill>
              </a:rPr>
              <a:t>love</a:t>
            </a:r>
          </a:p>
        </p:txBody>
      </p:sp>
      <p:sp>
        <p:nvSpPr>
          <p:cNvPr id="5" name="Rectangle 4"/>
          <p:cNvSpPr/>
          <p:nvPr/>
        </p:nvSpPr>
        <p:spPr>
          <a:xfrm>
            <a:off x="1835696" y="5013176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solidFill>
                  <a:prstClr val="white"/>
                </a:solidFill>
              </a:rPr>
              <a:t>Memory</a:t>
            </a:r>
          </a:p>
          <a:p>
            <a:r>
              <a:rPr lang="en-US" sz="1200" dirty="0" smtClean="0">
                <a:solidFill>
                  <a:prstClr val="white"/>
                </a:solidFill>
              </a:rPr>
              <a:t>Knowledge Schemas meaning  </a:t>
            </a:r>
            <a:endParaRPr lang="en-US" sz="1200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35696" y="5373216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solidFill>
                  <a:prstClr val="white"/>
                </a:solidFill>
              </a:rPr>
              <a:t>Religion</a:t>
            </a:r>
          </a:p>
          <a:p>
            <a:r>
              <a:rPr lang="en-US" sz="1200" dirty="0">
                <a:solidFill>
                  <a:prstClr val="white"/>
                </a:solidFill>
              </a:rPr>
              <a:t>historical</a:t>
            </a:r>
          </a:p>
        </p:txBody>
      </p:sp>
    </p:spTree>
    <p:extLst>
      <p:ext uri="{BB962C8B-B14F-4D97-AF65-F5344CB8AC3E}">
        <p14:creationId xmlns:p14="http://schemas.microsoft.com/office/powerpoint/2010/main" val="4141343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2" grpId="0" animBg="1"/>
      <p:bldP spid="35" grpId="0" animBg="1"/>
      <p:bldP spid="41" grpId="0" animBg="1"/>
      <p:bldP spid="45" grpId="0" animBg="1"/>
      <p:bldP spid="57" grpId="0" animBg="1"/>
      <p:bldP spid="5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19672" y="1772816"/>
            <a:ext cx="5616624" cy="968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285750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/>
              <a:buChar char="•"/>
            </a:pPr>
            <a:r>
              <a:rPr lang="en-US" sz="1400" dirty="0" smtClean="0">
                <a:solidFill>
                  <a:schemeClr val="bg1"/>
                </a:solidFill>
                <a:cs typeface="B Nazanin" panose="00000400000000000000" pitchFamily="2" charset="-78"/>
              </a:rPr>
              <a:t>Imagine( </a:t>
            </a:r>
            <a:r>
              <a:rPr lang="en-US" sz="1400" dirty="0">
                <a:solidFill>
                  <a:schemeClr val="bg1"/>
                </a:solidFill>
                <a:cs typeface="B Nazanin" panose="00000400000000000000" pitchFamily="2" charset="-78"/>
              </a:rPr>
              <a:t>home. stain of </a:t>
            </a:r>
            <a:r>
              <a:rPr lang="en-US" sz="1400" dirty="0" smtClean="0">
                <a:solidFill>
                  <a:schemeClr val="bg1"/>
                </a:solidFill>
                <a:cs typeface="B Nazanin" panose="00000400000000000000" pitchFamily="2" charset="-78"/>
              </a:rPr>
              <a:t>wine sign )</a:t>
            </a:r>
            <a:r>
              <a:rPr lang="is-IS" sz="1400" dirty="0" smtClean="0">
                <a:solidFill>
                  <a:schemeClr val="bg1"/>
                </a:solidFill>
                <a:cs typeface="B Nazanin" panose="00000400000000000000" pitchFamily="2" charset="-78"/>
              </a:rPr>
              <a:t>…</a:t>
            </a:r>
            <a:r>
              <a:rPr lang="en-US" sz="1400" dirty="0" smtClean="0">
                <a:solidFill>
                  <a:schemeClr val="bg1"/>
                </a:solidFill>
              </a:rPr>
              <a:t>Rachel Whitereadca</a:t>
            </a:r>
            <a:endParaRPr lang="en-US" sz="1400" dirty="0">
              <a:solidFill>
                <a:schemeClr val="bg1"/>
              </a:solidFill>
              <a:cs typeface="B Nazanin" panose="00000400000000000000" pitchFamily="2" charset="-78"/>
            </a:endParaRPr>
          </a:p>
          <a:p>
            <a:pPr marL="285750" lvl="1" indent="-285750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/>
              <a:buChar char="•"/>
            </a:pPr>
            <a:r>
              <a:rPr lang="en-US" sz="1400" dirty="0" smtClean="0">
                <a:solidFill>
                  <a:schemeClr val="bg1"/>
                </a:solidFill>
                <a:cs typeface="B Nazanin" panose="00000400000000000000" pitchFamily="2" charset="-78"/>
              </a:rPr>
              <a:t>Topophilia(space happiness-human space- memorial space -nostology)</a:t>
            </a:r>
            <a:endParaRPr lang="en-US" sz="1400" dirty="0">
              <a:solidFill>
                <a:schemeClr val="bg1"/>
              </a:solidFill>
              <a:cs typeface="B Nazanin" panose="00000400000000000000" pitchFamily="2" charset="-78"/>
            </a:endParaRPr>
          </a:p>
          <a:p>
            <a:pPr marL="285750" lvl="1" indent="-285750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/>
              <a:buChar char="•"/>
            </a:pPr>
            <a:r>
              <a:rPr lang="en-US" sz="1400" dirty="0" smtClean="0">
                <a:solidFill>
                  <a:schemeClr val="bg1"/>
                </a:solidFill>
                <a:cs typeface="B Nazanin" panose="00000400000000000000" pitchFamily="2" charset="-78"/>
              </a:rPr>
              <a:t>Micro-Macro(details of home-cosmologic)</a:t>
            </a:r>
          </a:p>
          <a:p>
            <a:pPr marL="285750" lvl="1" indent="-285750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/>
              <a:buChar char="•"/>
            </a:pPr>
            <a:r>
              <a:rPr lang="en-US" sz="1400" dirty="0" smtClean="0">
                <a:solidFill>
                  <a:schemeClr val="bg1"/>
                </a:solidFill>
                <a:cs typeface="B Nazanin" panose="00000400000000000000" pitchFamily="2" charset="-78"/>
              </a:rPr>
              <a:t>vacuum</a:t>
            </a:r>
            <a:r>
              <a:rPr lang="sv-SE" sz="1400" dirty="0" smtClean="0">
                <a:solidFill>
                  <a:schemeClr val="bg1"/>
                </a:solidFill>
                <a:cs typeface="B Nazanin" panose="00000400000000000000" pitchFamily="2" charset="-78"/>
              </a:rPr>
              <a:t>- </a:t>
            </a:r>
            <a:r>
              <a:rPr lang="en-US" sz="1400" dirty="0" smtClean="0">
                <a:solidFill>
                  <a:schemeClr val="bg1"/>
                </a:solidFill>
                <a:cs typeface="B Nazanin" panose="00000400000000000000" pitchFamily="2" charset="-78"/>
              </a:rPr>
              <a:t> Fullness(voice –silence ..detailed  )</a:t>
            </a:r>
            <a:endParaRPr lang="en-US" sz="14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9512" y="1988840"/>
            <a:ext cx="1482096" cy="7422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1400" dirty="0">
                <a:solidFill>
                  <a:srgbClr val="FFFFFF"/>
                </a:solidFill>
                <a:cs typeface="B Nazanin" panose="00000400000000000000" pitchFamily="2" charset="-78"/>
              </a:rPr>
              <a:t>Gaston </a:t>
            </a:r>
            <a:r>
              <a:rPr lang="en-US" sz="1400" dirty="0" smtClean="0">
                <a:solidFill>
                  <a:srgbClr val="FFFFFF"/>
                </a:solidFill>
                <a:cs typeface="B Nazanin" panose="00000400000000000000" pitchFamily="2" charset="-78"/>
              </a:rPr>
              <a:t>Bachelard</a:t>
            </a:r>
          </a:p>
          <a:p>
            <a:pPr marL="0" lvl="1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1400" dirty="0" smtClean="0">
                <a:solidFill>
                  <a:srgbClr val="FFFFFF"/>
                </a:solidFill>
                <a:cs typeface="B Nazanin" panose="00000400000000000000" pitchFamily="2" charset="-78"/>
              </a:rPr>
              <a:t>Poetics of space </a:t>
            </a:r>
            <a:endParaRPr lang="en-US" sz="1400" dirty="0">
              <a:solidFill>
                <a:srgbClr val="FFFFFF"/>
              </a:solidFill>
            </a:endParaRPr>
          </a:p>
          <a:p>
            <a:pPr marL="0" lvl="1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sz="1400" dirty="0">
              <a:solidFill>
                <a:srgbClr val="FFFFFF"/>
              </a:solidFill>
              <a:cs typeface="B Nazanin" panose="00000400000000000000" pitchFamily="2" charset="-78"/>
            </a:endParaRPr>
          </a:p>
        </p:txBody>
      </p:sp>
      <p:pic>
        <p:nvPicPr>
          <p:cNvPr id="23" name="Picture 22" descr="8KaxARxF_400x4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9" y="28021"/>
            <a:ext cx="808525" cy="808525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0" y="836712"/>
            <a:ext cx="258295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FFFFFF"/>
                </a:solidFill>
              </a:rPr>
              <a:t>Phenomenological Approach</a:t>
            </a:r>
            <a:endParaRPr lang="en-US" sz="1600" dirty="0"/>
          </a:p>
        </p:txBody>
      </p:sp>
      <p:sp>
        <p:nvSpPr>
          <p:cNvPr id="8" name="Rectangle 7"/>
          <p:cNvSpPr/>
          <p:nvPr/>
        </p:nvSpPr>
        <p:spPr>
          <a:xfrm>
            <a:off x="395536" y="3789040"/>
            <a:ext cx="1728192" cy="289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1400" dirty="0">
                <a:solidFill>
                  <a:srgbClr val="FFFFFF"/>
                </a:solidFill>
                <a:cs typeface="B Nazanin" panose="00000400000000000000" pitchFamily="2" charset="-78"/>
              </a:rPr>
              <a:t>Pierre Sansot </a:t>
            </a:r>
          </a:p>
        </p:txBody>
      </p:sp>
      <p:sp>
        <p:nvSpPr>
          <p:cNvPr id="9" name="Rectangle 8"/>
          <p:cNvSpPr/>
          <p:nvPr/>
        </p:nvSpPr>
        <p:spPr>
          <a:xfrm>
            <a:off x="1619672" y="3429000"/>
            <a:ext cx="2592288" cy="11946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285750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/>
              <a:buChar char="•"/>
            </a:pPr>
            <a:r>
              <a:rPr lang="en-US" sz="1400" dirty="0">
                <a:solidFill>
                  <a:srgbClr val="FFFFFF"/>
                </a:solidFill>
                <a:cs typeface="B Nazanin" panose="00000400000000000000" pitchFamily="2" charset="-78"/>
              </a:rPr>
              <a:t>vacuum-  Fullness</a:t>
            </a:r>
          </a:p>
          <a:p>
            <a:pPr marL="285750" lvl="1" indent="-285750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/>
              <a:buChar char="•"/>
            </a:pPr>
            <a:r>
              <a:rPr lang="en-US" sz="1400" dirty="0" smtClean="0">
                <a:solidFill>
                  <a:srgbClr val="FFFFFF"/>
                </a:solidFill>
                <a:cs typeface="B Nazanin" panose="00000400000000000000" pitchFamily="2" charset="-78"/>
              </a:rPr>
              <a:t>Identity(city and person)</a:t>
            </a:r>
            <a:endParaRPr lang="en-US" sz="1400" dirty="0">
              <a:solidFill>
                <a:srgbClr val="FFFFFF"/>
              </a:solidFill>
              <a:cs typeface="B Nazanin" panose="00000400000000000000" pitchFamily="2" charset="-78"/>
            </a:endParaRPr>
          </a:p>
          <a:p>
            <a:pPr marL="285750" lvl="1" indent="-285750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/>
              <a:buChar char="•"/>
            </a:pPr>
            <a:r>
              <a:rPr lang="en-US" sz="1400" dirty="0" smtClean="0">
                <a:solidFill>
                  <a:srgbClr val="FFFFFF"/>
                </a:solidFill>
                <a:cs typeface="B Nazanin" panose="00000400000000000000" pitchFamily="2" charset="-78"/>
              </a:rPr>
              <a:t>Feeling space </a:t>
            </a:r>
            <a:endParaRPr lang="en-US" sz="1400" dirty="0">
              <a:solidFill>
                <a:srgbClr val="FFFFFF"/>
              </a:solidFill>
              <a:cs typeface="B Nazanin" panose="00000400000000000000" pitchFamily="2" charset="-78"/>
            </a:endParaRPr>
          </a:p>
          <a:p>
            <a:pPr marL="285750" lvl="1" indent="-285750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/>
              <a:buChar char="•"/>
            </a:pPr>
            <a:r>
              <a:rPr lang="en-US" sz="1400" dirty="0">
                <a:solidFill>
                  <a:srgbClr val="FFFFFF"/>
                </a:solidFill>
                <a:cs typeface="B Nazanin" panose="00000400000000000000" pitchFamily="2" charset="-78"/>
              </a:rPr>
              <a:t>The moment</a:t>
            </a:r>
          </a:p>
          <a:p>
            <a:pPr marL="285750" lvl="1" indent="-285750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/>
              <a:buChar char="•"/>
            </a:pPr>
            <a:r>
              <a:rPr lang="en-US" sz="1400" dirty="0" smtClean="0">
                <a:solidFill>
                  <a:srgbClr val="FFFFFF"/>
                </a:solidFill>
                <a:cs typeface="B Nazanin" panose="00000400000000000000" pitchFamily="2" charset="-78"/>
              </a:rPr>
              <a:t>Rhythm(focus-micro)</a:t>
            </a:r>
            <a:endParaRPr lang="en-US" sz="1400" dirty="0">
              <a:solidFill>
                <a:srgbClr val="FFFFFF"/>
              </a:solidFill>
              <a:cs typeface="B Nazanin" panose="00000400000000000000" pitchFamily="2" charset="-78"/>
            </a:endParaRPr>
          </a:p>
        </p:txBody>
      </p:sp>
      <p:pic>
        <p:nvPicPr>
          <p:cNvPr id="11" name="Picture 10" descr="depositphotos_81748260-stock-photo-businessman-reading-a-newspaper-whil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57192"/>
            <a:ext cx="2442644" cy="1628429"/>
          </a:xfrm>
          <a:prstGeom prst="rect">
            <a:avLst/>
          </a:prstGeom>
        </p:spPr>
      </p:pic>
      <p:pic>
        <p:nvPicPr>
          <p:cNvPr id="12" name="Picture 11" descr="young-man-reading-lequipe-in-cafe-france-student-france-afyfg9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5157192"/>
            <a:ext cx="2391759" cy="1700807"/>
          </a:xfrm>
          <a:prstGeom prst="rect">
            <a:avLst/>
          </a:prstGeom>
        </p:spPr>
      </p:pic>
      <p:pic>
        <p:nvPicPr>
          <p:cNvPr id="13" name="Picture 12" descr="684ece3c3b5f33d1ea9cedc0fcc5c788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9088" y="5157192"/>
            <a:ext cx="2264276" cy="1668016"/>
          </a:xfrm>
          <a:prstGeom prst="rect">
            <a:avLst/>
          </a:prstGeom>
        </p:spPr>
      </p:pic>
      <p:pic>
        <p:nvPicPr>
          <p:cNvPr id="14" name="Picture 13" descr="fa3716fcc1b689227c41b2bf56e04163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5157192"/>
            <a:ext cx="1691680" cy="1700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964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8KaxARxF_400x4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9" y="28021"/>
            <a:ext cx="808525" cy="808525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0" y="836712"/>
            <a:ext cx="258295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FFFFFF"/>
                </a:solidFill>
              </a:rPr>
              <a:t>Phenomenological Approach</a:t>
            </a:r>
            <a:endParaRPr lang="en-US" sz="1600" dirty="0"/>
          </a:p>
        </p:txBody>
      </p:sp>
      <p:sp>
        <p:nvSpPr>
          <p:cNvPr id="15" name="Rectangle 14"/>
          <p:cNvSpPr/>
          <p:nvPr/>
        </p:nvSpPr>
        <p:spPr>
          <a:xfrm>
            <a:off x="179512" y="2132856"/>
            <a:ext cx="1440160" cy="289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1400" dirty="0">
                <a:solidFill>
                  <a:srgbClr val="FFFFFF"/>
                </a:solidFill>
                <a:cs typeface="B Nazanin" panose="00000400000000000000" pitchFamily="2" charset="-78"/>
              </a:rPr>
              <a:t>Roland </a:t>
            </a:r>
            <a:r>
              <a:rPr lang="en-US" sz="1400" dirty="0" smtClean="0">
                <a:solidFill>
                  <a:srgbClr val="FFFFFF"/>
                </a:solidFill>
                <a:cs typeface="B Nazanin" panose="00000400000000000000" pitchFamily="2" charset="-78"/>
              </a:rPr>
              <a:t>Barthes  </a:t>
            </a:r>
            <a:endParaRPr lang="en-US" sz="1400" dirty="0">
              <a:solidFill>
                <a:srgbClr val="FFFFFF"/>
              </a:solidFill>
              <a:cs typeface="B Nazanin" panose="00000400000000000000" pitchFamily="2" charset="-78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403648" y="1988840"/>
            <a:ext cx="1440160" cy="516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285750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/>
              <a:buChar char="•"/>
            </a:pPr>
            <a:r>
              <a:rPr lang="en-US" sz="1400" dirty="0">
                <a:solidFill>
                  <a:srgbClr val="FFFFFF"/>
                </a:solidFill>
                <a:cs typeface="B Nazanin" panose="00000400000000000000" pitchFamily="2" charset="-78"/>
              </a:rPr>
              <a:t>Emic-  </a:t>
            </a:r>
            <a:r>
              <a:rPr lang="en-US" sz="1400" dirty="0" smtClean="0">
                <a:solidFill>
                  <a:srgbClr val="FFFFFF"/>
                </a:solidFill>
                <a:cs typeface="B Nazanin" panose="00000400000000000000" pitchFamily="2" charset="-78"/>
              </a:rPr>
              <a:t>Etic(</a:t>
            </a:r>
            <a:endParaRPr lang="en-US" sz="1400" dirty="0">
              <a:solidFill>
                <a:srgbClr val="FFFFFF"/>
              </a:solidFill>
              <a:cs typeface="B Nazanin" panose="00000400000000000000" pitchFamily="2" charset="-78"/>
            </a:endParaRPr>
          </a:p>
          <a:p>
            <a:pPr marL="285750" lvl="1" indent="-285750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/>
              <a:buChar char="•"/>
            </a:pPr>
            <a:r>
              <a:rPr lang="en-US" sz="1400" dirty="0">
                <a:solidFill>
                  <a:srgbClr val="FFFFFF"/>
                </a:solidFill>
                <a:cs typeface="B Nazanin" panose="00000400000000000000" pitchFamily="2" charset="-78"/>
              </a:rPr>
              <a:t>Semiotics</a:t>
            </a:r>
          </a:p>
        </p:txBody>
      </p:sp>
      <p:pic>
        <p:nvPicPr>
          <p:cNvPr id="4" name="Picture 3" descr="84097b535efc02a76c4ea737e597fb8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44062" y="4134950"/>
            <a:ext cx="2099938" cy="270892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55776" y="1988840"/>
            <a:ext cx="47365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FFFFFF"/>
                </a:solidFill>
              </a:rPr>
              <a:t>Bunraku theater- hidden)</a:t>
            </a:r>
          </a:p>
          <a:p>
            <a:r>
              <a:rPr lang="en-US" sz="1400" dirty="0" smtClean="0">
                <a:solidFill>
                  <a:srgbClr val="FFFFFF"/>
                </a:solidFill>
              </a:rPr>
              <a:t>(it Is the people that make city or city make the people? Inner-  </a:t>
            </a:r>
            <a:endParaRPr lang="en-US" sz="1400" dirty="0">
              <a:solidFill>
                <a:srgbClr val="FFFFFF"/>
              </a:solidFill>
            </a:endParaRPr>
          </a:p>
        </p:txBody>
      </p:sp>
      <p:pic>
        <p:nvPicPr>
          <p:cNvPr id="7" name="Picture 6" descr="Unknow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4867619"/>
            <a:ext cx="2786066" cy="199038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164288" y="2204864"/>
            <a:ext cx="6283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FFFFFF"/>
                </a:solidFill>
              </a:rPr>
              <a:t>Myth)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67544" y="2564904"/>
            <a:ext cx="1152128" cy="5806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>
              <a:solidFill>
                <a:schemeClr val="accent1"/>
              </a:solidFill>
              <a:cs typeface="B Nazanin" panose="00000400000000000000" pitchFamily="2" charset="-78"/>
            </a:endParaRPr>
          </a:p>
          <a:p>
            <a:pPr marL="0" lvl="1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1400" dirty="0" smtClean="0">
                <a:solidFill>
                  <a:srgbClr val="FFFFFF"/>
                </a:solidFill>
                <a:cs typeface="B Nazanin" panose="00000400000000000000" pitchFamily="2" charset="-78"/>
              </a:rPr>
              <a:t>Pallasmaa</a:t>
            </a:r>
            <a:endParaRPr lang="en-US" sz="1400" dirty="0">
              <a:solidFill>
                <a:srgbClr val="FFFFFF"/>
              </a:solidFill>
              <a:cs typeface="B Nazanin" panose="00000400000000000000" pitchFamily="2" charset="-7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259632" y="2852936"/>
            <a:ext cx="6186309" cy="16471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lvl="1" indent="-285750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/>
              <a:buChar char="•"/>
            </a:pPr>
            <a:r>
              <a:rPr lang="en-US" sz="1400" dirty="0">
                <a:solidFill>
                  <a:srgbClr val="FFFFFF"/>
                </a:solidFill>
                <a:cs typeface="B Nazanin" panose="00000400000000000000" pitchFamily="2" charset="-78"/>
              </a:rPr>
              <a:t>Sensory relationship  </a:t>
            </a:r>
            <a:endParaRPr lang="en-US" sz="1400" dirty="0" smtClean="0">
              <a:solidFill>
                <a:srgbClr val="FFFFFF"/>
              </a:solidFill>
              <a:cs typeface="B Nazanin" panose="00000400000000000000" pitchFamily="2" charset="-78"/>
            </a:endParaRPr>
          </a:p>
          <a:p>
            <a:pPr marL="285750" lvl="1" indent="-285750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/>
              <a:buChar char="•"/>
            </a:pPr>
            <a:r>
              <a:rPr lang="en-US" sz="1400" dirty="0" smtClean="0">
                <a:solidFill>
                  <a:srgbClr val="FFFFFF"/>
                </a:solidFill>
                <a:cs typeface="B Nazanin" panose="00000400000000000000" pitchFamily="2" charset="-78"/>
              </a:rPr>
              <a:t>Auditory: </a:t>
            </a:r>
            <a:r>
              <a:rPr lang="en-US" sz="1400" dirty="0">
                <a:solidFill>
                  <a:srgbClr val="FFFFFF"/>
                </a:solidFill>
                <a:cs typeface="B Nazanin" panose="00000400000000000000" pitchFamily="2" charset="-78"/>
              </a:rPr>
              <a:t>Space Dimensions-The train beeps-church </a:t>
            </a:r>
            <a:r>
              <a:rPr lang="en-US" sz="1400" dirty="0" smtClean="0">
                <a:solidFill>
                  <a:srgbClr val="FFFFFF"/>
                </a:solidFill>
                <a:cs typeface="B Nazanin" panose="00000400000000000000" pitchFamily="2" charset="-78"/>
              </a:rPr>
              <a:t>bell</a:t>
            </a:r>
            <a:r>
              <a:rPr lang="en-US" sz="1400" dirty="0">
                <a:solidFill>
                  <a:srgbClr val="FFFFFF"/>
                </a:solidFill>
                <a:cs typeface="B Nazanin" panose="00000400000000000000" pitchFamily="2" charset="-78"/>
              </a:rPr>
              <a:t>-Silence-Gothic </a:t>
            </a:r>
            <a:r>
              <a:rPr lang="en-US" sz="1400" dirty="0" smtClean="0">
                <a:solidFill>
                  <a:srgbClr val="FFFFFF"/>
                </a:solidFill>
                <a:cs typeface="B Nazanin" panose="00000400000000000000" pitchFamily="2" charset="-78"/>
              </a:rPr>
              <a:t>church)</a:t>
            </a:r>
          </a:p>
          <a:p>
            <a:pPr marL="285750" lvl="1" indent="-285750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/>
              <a:buChar char="•"/>
            </a:pPr>
            <a:r>
              <a:rPr lang="en-US" sz="1400" dirty="0" smtClean="0">
                <a:solidFill>
                  <a:srgbClr val="FFFFFF"/>
                </a:solidFill>
                <a:cs typeface="B Nazanin" panose="00000400000000000000" pitchFamily="2" charset="-78"/>
              </a:rPr>
              <a:t>Tactile ways</a:t>
            </a:r>
            <a:r>
              <a:rPr lang="en-US" sz="1400" dirty="0">
                <a:solidFill>
                  <a:srgbClr val="FFFFFF"/>
                </a:solidFill>
                <a:cs typeface="B Nazanin" panose="00000400000000000000" pitchFamily="2" charset="-78"/>
              </a:rPr>
              <a:t>:(Home-Sense of </a:t>
            </a:r>
            <a:r>
              <a:rPr lang="en-US" sz="1400" dirty="0" smtClean="0">
                <a:solidFill>
                  <a:srgbClr val="FFFFFF"/>
                </a:solidFill>
                <a:cs typeface="B Nazanin" panose="00000400000000000000" pitchFamily="2" charset="-78"/>
              </a:rPr>
              <a:t>intimacy-</a:t>
            </a:r>
          </a:p>
          <a:p>
            <a:pPr marL="285750" lvl="1" indent="-285750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/>
              <a:buChar char="•"/>
            </a:pPr>
            <a:r>
              <a:rPr lang="en-US" sz="1400" dirty="0" smtClean="0">
                <a:solidFill>
                  <a:srgbClr val="FFFFFF"/>
                </a:solidFill>
                <a:cs typeface="B Nazanin" panose="00000400000000000000" pitchFamily="2" charset="-78"/>
              </a:rPr>
              <a:t>Discursively:</a:t>
            </a:r>
          </a:p>
          <a:p>
            <a:pPr marL="285750" lvl="1" indent="-285750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/>
              <a:buChar char="•"/>
            </a:pPr>
            <a:r>
              <a:rPr lang="en-US" sz="1400" dirty="0" smtClean="0">
                <a:solidFill>
                  <a:srgbClr val="FFFFFF"/>
                </a:solidFill>
                <a:cs typeface="B Nazanin" panose="00000400000000000000" pitchFamily="2" charset="-78"/>
              </a:rPr>
              <a:t>Visual :</a:t>
            </a:r>
          </a:p>
          <a:p>
            <a:pPr marL="285750" lvl="1" indent="-285750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/>
              <a:buChar char="•"/>
            </a:pPr>
            <a:r>
              <a:rPr lang="en-US" sz="1400" dirty="0" smtClean="0">
                <a:solidFill>
                  <a:srgbClr val="FFFFFF"/>
                </a:solidFill>
                <a:cs typeface="B Nazanin" panose="00000400000000000000" pitchFamily="2" charset="-78"/>
              </a:rPr>
              <a:t>Olfaction</a:t>
            </a:r>
            <a:r>
              <a:rPr lang="en-US" sz="1400" dirty="0">
                <a:solidFill>
                  <a:srgbClr val="FFFFFF"/>
                </a:solidFill>
                <a:cs typeface="B Nazanin" panose="00000400000000000000" pitchFamily="2" charset="-78"/>
              </a:rPr>
              <a:t>:(Abandoned </a:t>
            </a:r>
            <a:r>
              <a:rPr lang="en-US" sz="1400" dirty="0" smtClean="0">
                <a:solidFill>
                  <a:srgbClr val="FFFFFF"/>
                </a:solidFill>
                <a:cs typeface="B Nazanin" panose="00000400000000000000" pitchFamily="2" charset="-78"/>
              </a:rPr>
              <a:t>house- </a:t>
            </a:r>
            <a:r>
              <a:rPr lang="en-US" sz="1400" dirty="0">
                <a:solidFill>
                  <a:srgbClr val="FFFFFF"/>
                </a:solidFill>
                <a:cs typeface="B Nazanin" panose="00000400000000000000" pitchFamily="2" charset="-78"/>
              </a:rPr>
              <a:t>Bakery </a:t>
            </a:r>
            <a:r>
              <a:rPr lang="en-US" sz="1400" dirty="0" smtClean="0">
                <a:solidFill>
                  <a:srgbClr val="FFFFFF"/>
                </a:solidFill>
                <a:cs typeface="B Nazanin" panose="00000400000000000000" pitchFamily="2" charset="-78"/>
              </a:rPr>
              <a:t>shop-old narrow street)</a:t>
            </a:r>
          </a:p>
          <a:p>
            <a:pPr marL="285750" lvl="1" indent="-285750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/>
              <a:buChar char="•"/>
            </a:pPr>
            <a:endParaRPr lang="en-US" sz="1400" dirty="0" smtClean="0">
              <a:solidFill>
                <a:srgbClr val="FFFFFF"/>
              </a:solidFill>
              <a:cs typeface="B Nazanin" panose="00000400000000000000" pitchFamily="2" charset="-78"/>
            </a:endParaRPr>
          </a:p>
        </p:txBody>
      </p:sp>
      <p:pic>
        <p:nvPicPr>
          <p:cNvPr id="18" name="Picture 17" descr="616126816565675665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862245"/>
            <a:ext cx="3024336" cy="1995755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24873" y="3140968"/>
            <a:ext cx="132778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srgbClr val="FFFFFF"/>
                </a:solidFill>
              </a:rPr>
              <a:t>The Eyes of the </a:t>
            </a:r>
            <a:r>
              <a:rPr lang="en-US" sz="1100" dirty="0" smtClean="0">
                <a:solidFill>
                  <a:srgbClr val="FFFFFF"/>
                </a:solidFill>
              </a:rPr>
              <a:t>Skin</a:t>
            </a:r>
            <a:endParaRPr lang="en-US" sz="11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969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8KaxARxF_400x4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9" y="28021"/>
            <a:ext cx="808525" cy="808525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0" y="836712"/>
            <a:ext cx="258295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FFFFFF"/>
                </a:solidFill>
              </a:rPr>
              <a:t>Phenomenological Approach</a:t>
            </a:r>
            <a:endParaRPr lang="en-US" sz="1600" dirty="0"/>
          </a:p>
        </p:txBody>
      </p:sp>
      <p:sp>
        <p:nvSpPr>
          <p:cNvPr id="15" name="Rectangle 14"/>
          <p:cNvSpPr/>
          <p:nvPr/>
        </p:nvSpPr>
        <p:spPr>
          <a:xfrm>
            <a:off x="323528" y="1916832"/>
            <a:ext cx="4572000" cy="51603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1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sz="1400" dirty="0">
              <a:solidFill>
                <a:srgbClr val="FFFFFF"/>
              </a:solidFill>
              <a:cs typeface="B Nazanin" panose="00000400000000000000" pitchFamily="2" charset="-78"/>
            </a:endParaRPr>
          </a:p>
          <a:p>
            <a:pPr marL="0" lvl="1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1400" dirty="0">
                <a:solidFill>
                  <a:srgbClr val="FFFFFF"/>
                </a:solidFill>
                <a:cs typeface="B Nazanin" panose="00000400000000000000" pitchFamily="2" charset="-78"/>
              </a:rPr>
              <a:t>Pitter </a:t>
            </a:r>
            <a:r>
              <a:rPr lang="en-US" sz="1400" dirty="0" smtClean="0">
                <a:solidFill>
                  <a:srgbClr val="FFFFFF"/>
                </a:solidFill>
                <a:cs typeface="B Nazanin" panose="00000400000000000000" pitchFamily="2" charset="-78"/>
              </a:rPr>
              <a:t>Zomtor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475656" y="1988840"/>
            <a:ext cx="3960440" cy="7422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285750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/>
              <a:buChar char="•"/>
            </a:pPr>
            <a:r>
              <a:rPr lang="en-US" sz="1400" dirty="0">
                <a:solidFill>
                  <a:srgbClr val="FFFFFF"/>
                </a:solidFill>
                <a:cs typeface="B Nazanin" panose="00000400000000000000" pitchFamily="2" charset="-78"/>
              </a:rPr>
              <a:t>Sensory relationship</a:t>
            </a:r>
          </a:p>
          <a:p>
            <a:pPr marL="285750" lvl="1" indent="-285750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/>
              <a:buChar char="•"/>
            </a:pPr>
            <a:r>
              <a:rPr lang="en-US" sz="1400" dirty="0">
                <a:solidFill>
                  <a:srgbClr val="FFFFFF"/>
                </a:solidFill>
                <a:cs typeface="B Nazanin" panose="00000400000000000000" pitchFamily="2" charset="-78"/>
              </a:rPr>
              <a:t>Common sense</a:t>
            </a:r>
          </a:p>
          <a:p>
            <a:pPr marL="285750" lvl="1" indent="-285750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/>
              <a:buChar char="•"/>
            </a:pPr>
            <a:r>
              <a:rPr lang="en-US" sz="1400" dirty="0" smtClean="0">
                <a:solidFill>
                  <a:srgbClr val="FFFFFF"/>
                </a:solidFill>
                <a:cs typeface="B Nazanin" panose="00000400000000000000" pitchFamily="2" charset="-78"/>
              </a:rPr>
              <a:t>Archetype(</a:t>
            </a:r>
            <a:r>
              <a:rPr lang="en-US" sz="1200" dirty="0">
                <a:solidFill>
                  <a:srgbClr val="FFFFFF"/>
                </a:solidFill>
                <a:cs typeface="B Nazanin" panose="00000400000000000000" pitchFamily="2" charset="-78"/>
              </a:rPr>
              <a:t>Collective </a:t>
            </a:r>
            <a:r>
              <a:rPr lang="en-US" sz="1200" dirty="0" smtClean="0">
                <a:solidFill>
                  <a:srgbClr val="FFFFFF"/>
                </a:solidFill>
                <a:cs typeface="B Nazanin" panose="00000400000000000000" pitchFamily="2" charset="-78"/>
              </a:rPr>
              <a:t>memories </a:t>
            </a:r>
            <a:r>
              <a:rPr lang="en-US" sz="1200" dirty="0">
                <a:solidFill>
                  <a:srgbClr val="FFFFFF"/>
                </a:solidFill>
              </a:rPr>
              <a:t>Egyptian </a:t>
            </a:r>
            <a:r>
              <a:rPr lang="en-US" sz="1200" dirty="0" smtClean="0">
                <a:solidFill>
                  <a:srgbClr val="FFFFFF"/>
                </a:solidFill>
              </a:rPr>
              <a:t>pyramids)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51520" y="3789040"/>
            <a:ext cx="2232248" cy="289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1400" dirty="0">
                <a:solidFill>
                  <a:srgbClr val="FFFFFF"/>
                </a:solidFill>
                <a:cs typeface="B Nazanin" panose="00000400000000000000" pitchFamily="2" charset="-78"/>
              </a:rPr>
              <a:t>Maurice Merleau-</a:t>
            </a:r>
            <a:r>
              <a:rPr lang="en-US" sz="1400" dirty="0" smtClean="0">
                <a:solidFill>
                  <a:srgbClr val="FFFFFF"/>
                </a:solidFill>
                <a:cs typeface="B Nazanin" panose="00000400000000000000" pitchFamily="2" charset="-78"/>
              </a:rPr>
              <a:t>Ponty</a:t>
            </a:r>
            <a:endParaRPr lang="en-US" sz="1400" dirty="0">
              <a:solidFill>
                <a:srgbClr val="FFFFFF"/>
              </a:solidFill>
              <a:cs typeface="B Nazanin" panose="00000400000000000000" pitchFamily="2" charset="-78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195736" y="3501008"/>
            <a:ext cx="4572000" cy="96847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1" indent="-285750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/>
              <a:buChar char="•"/>
            </a:pPr>
            <a:r>
              <a:rPr lang="en-US" sz="1400" dirty="0">
                <a:solidFill>
                  <a:srgbClr val="FFFFFF"/>
                </a:solidFill>
                <a:cs typeface="B Nazanin" panose="00000400000000000000" pitchFamily="2" charset="-78"/>
              </a:rPr>
              <a:t>Depth</a:t>
            </a:r>
          </a:p>
          <a:p>
            <a:pPr marL="285750" lvl="1" indent="-285750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/>
              <a:buChar char="•"/>
            </a:pPr>
            <a:r>
              <a:rPr lang="en-US" sz="1400" dirty="0">
                <a:solidFill>
                  <a:srgbClr val="FFFFFF"/>
                </a:solidFill>
                <a:cs typeface="B Nazanin" panose="00000400000000000000" pitchFamily="2" charset="-78"/>
              </a:rPr>
              <a:t>Speed(integration of people)</a:t>
            </a:r>
          </a:p>
          <a:p>
            <a:pPr marL="285750" lvl="1" indent="-285750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/>
              <a:buChar char="•"/>
            </a:pPr>
            <a:r>
              <a:rPr lang="en-US" sz="1400" dirty="0">
                <a:solidFill>
                  <a:srgbClr val="FFFFFF"/>
                </a:solidFill>
                <a:cs typeface="B Nazanin" panose="00000400000000000000" pitchFamily="2" charset="-78"/>
              </a:rPr>
              <a:t>soft-</a:t>
            </a:r>
            <a:r>
              <a:rPr lang="en-US" sz="1400" dirty="0" smtClean="0">
                <a:solidFill>
                  <a:srgbClr val="FFFFFF"/>
                </a:solidFill>
                <a:cs typeface="B Nazanin" panose="00000400000000000000" pitchFamily="2" charset="-78"/>
              </a:rPr>
              <a:t>hard(material) </a:t>
            </a:r>
            <a:endParaRPr lang="en-US" sz="1400" dirty="0">
              <a:solidFill>
                <a:srgbClr val="FFFFFF"/>
              </a:solidFill>
              <a:cs typeface="B Nazanin" panose="00000400000000000000" pitchFamily="2" charset="-78"/>
            </a:endParaRPr>
          </a:p>
          <a:p>
            <a:pPr marL="285750" lvl="1" indent="-285750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/>
              <a:buChar char="•"/>
            </a:pPr>
            <a:r>
              <a:rPr lang="en-US" sz="1400" dirty="0">
                <a:solidFill>
                  <a:srgbClr val="FFFFFF"/>
                </a:solidFill>
                <a:cs typeface="B Nazanin" panose="00000400000000000000" pitchFamily="2" charset="-78"/>
              </a:rPr>
              <a:t>Having unity-unique </a:t>
            </a:r>
            <a:r>
              <a:rPr lang="en-US" sz="1400" dirty="0" smtClean="0">
                <a:solidFill>
                  <a:srgbClr val="FFFFFF"/>
                </a:solidFill>
                <a:cs typeface="B Nazanin" panose="00000400000000000000" pitchFamily="2" charset="-78"/>
              </a:rPr>
              <a:t>diversity(modern life )</a:t>
            </a:r>
            <a:endParaRPr lang="en-US" sz="1400" dirty="0">
              <a:solidFill>
                <a:srgbClr val="FFFFFF"/>
              </a:solidFill>
              <a:cs typeface="B Nazanin" panose="00000400000000000000" pitchFamily="2" charset="-78"/>
            </a:endParaRPr>
          </a:p>
        </p:txBody>
      </p:sp>
      <p:pic>
        <p:nvPicPr>
          <p:cNvPr id="4" name="Picture 3" descr="siniself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5157192"/>
            <a:ext cx="2149595" cy="1524927"/>
          </a:xfrm>
          <a:prstGeom prst="rect">
            <a:avLst/>
          </a:prstGeom>
        </p:spPr>
      </p:pic>
      <p:pic>
        <p:nvPicPr>
          <p:cNvPr id="6" name="Picture 5" descr="NW_Haeftlingsnummer_W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157192"/>
            <a:ext cx="1907704" cy="1512168"/>
          </a:xfrm>
          <a:prstGeom prst="rect">
            <a:avLst/>
          </a:prstGeom>
        </p:spPr>
      </p:pic>
      <p:pic>
        <p:nvPicPr>
          <p:cNvPr id="2" name="Picture 1" descr="saraye-ameriha-boutique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573" y="5085184"/>
            <a:ext cx="2654427" cy="1628483"/>
          </a:xfrm>
          <a:prstGeom prst="rect">
            <a:avLst/>
          </a:prstGeom>
        </p:spPr>
      </p:pic>
      <p:pic>
        <p:nvPicPr>
          <p:cNvPr id="3" name="Picture 2" descr="000_9735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5157192"/>
            <a:ext cx="2304256" cy="1527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377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13483</TotalTime>
  <Words>353</Words>
  <Application>Microsoft Macintosh PowerPoint</Application>
  <PresentationFormat>On-screen Show (4:3)</PresentationFormat>
  <Paragraphs>85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parinaz mizban</dc:creator>
  <cp:lastModifiedBy>Fluid</cp:lastModifiedBy>
  <cp:revision>424</cp:revision>
  <cp:lastPrinted>2017-11-15T01:31:31Z</cp:lastPrinted>
  <dcterms:created xsi:type="dcterms:W3CDTF">2016-12-08T08:41:28Z</dcterms:created>
  <dcterms:modified xsi:type="dcterms:W3CDTF">2017-11-15T21:52:31Z</dcterms:modified>
</cp:coreProperties>
</file>