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79" r:id="rId4"/>
    <p:sldId id="262" r:id="rId5"/>
    <p:sldId id="264" r:id="rId6"/>
    <p:sldId id="265" r:id="rId7"/>
    <p:sldId id="266" r:id="rId8"/>
    <p:sldId id="267" r:id="rId9"/>
    <p:sldId id="268" r:id="rId10"/>
    <p:sldId id="391" r:id="rId11"/>
    <p:sldId id="269" r:id="rId12"/>
    <p:sldId id="270" r:id="rId13"/>
    <p:sldId id="39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07" r:id="rId22"/>
    <p:sldId id="305" r:id="rId23"/>
    <p:sldId id="306" r:id="rId24"/>
    <p:sldId id="311" r:id="rId25"/>
    <p:sldId id="308" r:id="rId26"/>
    <p:sldId id="309" r:id="rId27"/>
    <p:sldId id="380" r:id="rId28"/>
    <p:sldId id="382" r:id="rId29"/>
    <p:sldId id="384" r:id="rId30"/>
    <p:sldId id="381" r:id="rId31"/>
    <p:sldId id="378" r:id="rId32"/>
    <p:sldId id="385" r:id="rId33"/>
    <p:sldId id="375" r:id="rId34"/>
    <p:sldId id="376" r:id="rId35"/>
    <p:sldId id="377" r:id="rId36"/>
    <p:sldId id="386" r:id="rId37"/>
    <p:sldId id="383" r:id="rId38"/>
    <p:sldId id="387" r:id="rId39"/>
    <p:sldId id="389" r:id="rId40"/>
    <p:sldId id="388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82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8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85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08/31/2005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C3381FF1-67DB-4D25-9068-34B95BF3B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61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3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7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7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6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52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45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94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09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1634-477E-4998-B448-D566F75F0E74}" type="datetimeFigureOut">
              <a:rPr lang="en-CA" smtClean="0"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CAC2-2FBA-406B-B3F9-C9FC7B208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3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Inclusive Statistics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Dr. Kevin Stolarick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0879EA20-63D6-4FDE-9157-48C5658BEA8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Concepts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Sample</a:t>
            </a:r>
            <a:endParaRPr lang="en-US" altLang="en-US" dirty="0"/>
          </a:p>
          <a:p>
            <a:pPr lvl="1"/>
            <a:r>
              <a:rPr lang="en-US" altLang="en-US" dirty="0"/>
              <a:t>Subset of the population</a:t>
            </a:r>
          </a:p>
          <a:p>
            <a:pPr lvl="1"/>
            <a:r>
              <a:rPr lang="en-US" altLang="en-US" dirty="0"/>
              <a:t>Any subset is a sample</a:t>
            </a:r>
          </a:p>
          <a:p>
            <a:pPr lvl="2"/>
            <a:r>
              <a:rPr lang="en-US" altLang="en-US" dirty="0"/>
              <a:t>200 HS students in my data </a:t>
            </a:r>
            <a:r>
              <a:rPr lang="en-US" altLang="en-US" dirty="0" smtClean="0"/>
              <a:t>set</a:t>
            </a:r>
          </a:p>
          <a:p>
            <a:pPr lvl="1"/>
            <a:r>
              <a:rPr lang="en-US" altLang="en-US" dirty="0" smtClean="0"/>
              <a:t>Not all samples are equally good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7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B4E59FB0-3B85-4B3A-9AC3-8CB138B7A69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Concepts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Representative Sample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Any sample whose characteristics are “typical” of the population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Random Sample (of n observations)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possible sample of size n has an equal chance of being selected from the population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member of the population has an equal chance of being </a:t>
            </a:r>
            <a:r>
              <a:rPr lang="en-US" altLang="en-US" dirty="0" smtClean="0"/>
              <a:t>included</a:t>
            </a:r>
            <a:endParaRPr lang="en-CA" altLang="en-US" dirty="0" smtClean="0"/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Only as good as ability to identify and list </a:t>
            </a:r>
            <a:r>
              <a:rPr lang="en-CA" altLang="en-US" smtClean="0"/>
              <a:t>the population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95980AC2-E36C-468A-B3B6-5368D106D77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Methods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Random – generated or tables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Stratified – random within classifications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Systematic – ordered population, every k</a:t>
            </a:r>
            <a:r>
              <a:rPr lang="en-US" altLang="en-US" baseline="30000" dirty="0"/>
              <a:t>th</a:t>
            </a:r>
            <a:r>
              <a:rPr lang="en-US" altLang="en-US" dirty="0"/>
              <a:t> observation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Cluster – divide population into sections, census (all) random sections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Convenience – easy to get; “man on the street</a:t>
            </a:r>
            <a:r>
              <a:rPr lang="en-US" altLang="en-US" dirty="0" smtClean="0"/>
              <a:t>”; person on the Internet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9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Sampling and Inclusion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should all be sufficiently uncomfortable by now</a:t>
            </a:r>
          </a:p>
          <a:p>
            <a:r>
              <a:rPr lang="en-CA" dirty="0" smtClean="0"/>
              <a:t>Any sampling, by its very nature, tends to exclude:</a:t>
            </a:r>
          </a:p>
          <a:p>
            <a:pPr lvl="1"/>
            <a:r>
              <a:rPr lang="en-CA" dirty="0" smtClean="0"/>
              <a:t>Those on the “edges”</a:t>
            </a:r>
          </a:p>
          <a:p>
            <a:pPr lvl="1"/>
            <a:r>
              <a:rPr lang="en-CA" dirty="0" smtClean="0"/>
              <a:t>The non-typical</a:t>
            </a:r>
          </a:p>
          <a:p>
            <a:pPr lvl="1"/>
            <a:r>
              <a:rPr lang="en-CA" dirty="0" smtClean="0"/>
              <a:t>Those not identified as part of the original population</a:t>
            </a:r>
          </a:p>
          <a:p>
            <a:pPr lvl="1"/>
            <a:r>
              <a:rPr lang="en-CA" dirty="0" smtClean="0"/>
              <a:t>Often, those with disabilities</a:t>
            </a:r>
          </a:p>
          <a:p>
            <a:r>
              <a:rPr lang="en-CA" dirty="0" smtClean="0"/>
              <a:t>If included, the result is:</a:t>
            </a:r>
          </a:p>
          <a:p>
            <a:pPr lvl="1"/>
            <a:r>
              <a:rPr lang="en-CA" dirty="0" smtClean="0"/>
              <a:t>A “token” person</a:t>
            </a:r>
          </a:p>
          <a:p>
            <a:pPr lvl="1"/>
            <a:r>
              <a:rPr lang="en-CA" dirty="0" smtClean="0"/>
              <a:t>A single person’s disabilities used to represent all those with disabilities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94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02EDD5EE-C729-4B5B-9E53-9CEF0B63F3F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 - Variables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Qualitative</a:t>
            </a:r>
          </a:p>
          <a:p>
            <a:pPr lvl="1"/>
            <a:r>
              <a:rPr lang="en-US" altLang="en-US"/>
              <a:t>Classification information; not meaningful numbers</a:t>
            </a:r>
          </a:p>
          <a:p>
            <a:r>
              <a:rPr lang="en-US" altLang="en-US"/>
              <a:t>Quantitative</a:t>
            </a:r>
          </a:p>
          <a:p>
            <a:pPr lvl="1"/>
            <a:r>
              <a:rPr lang="en-US" altLang="en-US"/>
              <a:t>Numeric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2087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17506AD7-40C3-4309-91EC-E208E811956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Measurement Levels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Nominal – Name only</a:t>
            </a:r>
          </a:p>
          <a:p>
            <a:pPr lvl="1"/>
            <a:r>
              <a:rPr lang="en-US" altLang="en-US" sz="2400"/>
              <a:t>Gender, public/private high school</a:t>
            </a:r>
          </a:p>
          <a:p>
            <a:r>
              <a:rPr lang="en-US" altLang="en-US" sz="2800"/>
              <a:t>Ordinal – Order only</a:t>
            </a:r>
          </a:p>
          <a:p>
            <a:pPr lvl="1"/>
            <a:r>
              <a:rPr lang="en-US" altLang="en-US" sz="2400"/>
              <a:t>HS Rank, good/better/best, Likert (1-5)</a:t>
            </a:r>
          </a:p>
          <a:p>
            <a:r>
              <a:rPr lang="en-US" altLang="en-US" sz="2800"/>
              <a:t>Interval – Order and differences; not ratios</a:t>
            </a:r>
          </a:p>
          <a:p>
            <a:pPr lvl="1"/>
            <a:r>
              <a:rPr lang="en-US" altLang="en-US" sz="2400"/>
              <a:t>Year in college, temperatures, calendar time</a:t>
            </a:r>
          </a:p>
          <a:p>
            <a:r>
              <a:rPr lang="en-US" altLang="en-US" sz="2800"/>
              <a:t>Ratio – Order, differences, and ratios</a:t>
            </a:r>
          </a:p>
          <a:p>
            <a:pPr lvl="1"/>
            <a:r>
              <a:rPr lang="en-US" altLang="en-US" sz="2400"/>
              <a:t>Age, SAT score, measurements, clock time</a:t>
            </a:r>
          </a:p>
        </p:txBody>
      </p:sp>
    </p:spTree>
    <p:extLst>
      <p:ext uri="{BB962C8B-B14F-4D97-AF65-F5344CB8AC3E}">
        <p14:creationId xmlns:p14="http://schemas.microsoft.com/office/powerpoint/2010/main" val="35333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B0EF971B-8B63-407D-9BB2-71616BEB6BA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Collection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Secondary – someone else collected</a:t>
            </a:r>
            <a:endParaRPr lang="en-US" altLang="en-US" dirty="0"/>
          </a:p>
          <a:p>
            <a:pPr lvl="1"/>
            <a:r>
              <a:rPr lang="en-US" altLang="en-US" dirty="0"/>
              <a:t>Published data, known source</a:t>
            </a:r>
          </a:p>
          <a:p>
            <a:r>
              <a:rPr lang="en-US" altLang="en-US" dirty="0" smtClean="0"/>
              <a:t>Primary – you collect</a:t>
            </a:r>
            <a:endParaRPr lang="en-US" altLang="en-US" dirty="0"/>
          </a:p>
          <a:p>
            <a:pPr lvl="1"/>
            <a:r>
              <a:rPr lang="en-US" altLang="en-US" dirty="0"/>
              <a:t>Experiment</a:t>
            </a:r>
          </a:p>
          <a:p>
            <a:pPr lvl="1"/>
            <a:r>
              <a:rPr lang="en-US" altLang="en-US" dirty="0"/>
              <a:t>Survey</a:t>
            </a:r>
          </a:p>
          <a:p>
            <a:pPr lvl="1"/>
            <a:r>
              <a:rPr lang="en-US" altLang="en-US" dirty="0"/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27573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4FFB080-ECB0-41DE-895D-8E2B0A5C7AD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Statistics Wisely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Asking the right (kind of) questions</a:t>
            </a:r>
          </a:p>
          <a:p>
            <a:r>
              <a:rPr lang="en-US" altLang="en-US"/>
              <a:t>Allowing for problems/issues</a:t>
            </a:r>
          </a:p>
          <a:p>
            <a:pPr lvl="1"/>
            <a:r>
              <a:rPr lang="en-US" altLang="en-US"/>
              <a:t>Measure of reliability</a:t>
            </a:r>
          </a:p>
          <a:p>
            <a:pPr lvl="1"/>
            <a:r>
              <a:rPr lang="en-US" altLang="en-US"/>
              <a:t>Nonrandom samples</a:t>
            </a:r>
          </a:p>
          <a:p>
            <a:pPr lvl="1"/>
            <a:r>
              <a:rPr lang="en-US" altLang="en-US"/>
              <a:t>Selection bias – incorrect population</a:t>
            </a:r>
          </a:p>
          <a:p>
            <a:pPr lvl="1"/>
            <a:r>
              <a:rPr lang="en-US" altLang="en-US"/>
              <a:t>Non-response bias – unanswered question</a:t>
            </a:r>
          </a:p>
          <a:p>
            <a:pPr lvl="1"/>
            <a:r>
              <a:rPr lang="en-US" altLang="en-US"/>
              <a:t>Measurement error – variables are “off”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E01633A-821B-4CCC-96C1-F201C691F76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Describing Data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Qualitative Data</a:t>
            </a:r>
          </a:p>
          <a:p>
            <a:pPr lvl="1"/>
            <a:r>
              <a:rPr lang="en-US" altLang="en-US" dirty="0"/>
              <a:t>Class – classification </a:t>
            </a:r>
            <a:r>
              <a:rPr lang="en-US" altLang="en-US" dirty="0" smtClean="0"/>
              <a:t>category</a:t>
            </a:r>
          </a:p>
          <a:p>
            <a:pPr lvl="1"/>
            <a:r>
              <a:rPr lang="en-US" altLang="en-US" dirty="0" smtClean="0"/>
              <a:t>Counts</a:t>
            </a:r>
            <a:endParaRPr lang="en-US" altLang="en-US" dirty="0"/>
          </a:p>
          <a:p>
            <a:r>
              <a:rPr lang="en-US" altLang="en-US" dirty="0"/>
              <a:t>Quantitative Data</a:t>
            </a:r>
          </a:p>
          <a:p>
            <a:pPr lvl="1"/>
            <a:r>
              <a:rPr lang="en-US" altLang="en-US" dirty="0"/>
              <a:t>Value – dealing with unique numbers</a:t>
            </a:r>
          </a:p>
        </p:txBody>
      </p:sp>
    </p:spTree>
    <p:extLst>
      <p:ext uri="{BB962C8B-B14F-4D97-AF65-F5344CB8AC3E}">
        <p14:creationId xmlns:p14="http://schemas.microsoft.com/office/powerpoint/2010/main" val="2337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5D85CF47-E832-4479-A5AC-DEFEEDDCA35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Qualitative Data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Class Frequency</a:t>
            </a:r>
          </a:p>
          <a:p>
            <a:pPr lvl="1"/>
            <a:r>
              <a:rPr lang="en-US" altLang="en-US"/>
              <a:t>Count of observations in each class</a:t>
            </a:r>
          </a:p>
          <a:p>
            <a:r>
              <a:rPr lang="en-US" altLang="en-US"/>
              <a:t>Class Relative Frequency</a:t>
            </a:r>
          </a:p>
          <a:p>
            <a:pPr lvl="1"/>
            <a:r>
              <a:rPr lang="en-US" altLang="en-US"/>
              <a:t>Observations in each class divided by total number of observations</a:t>
            </a:r>
          </a:p>
          <a:p>
            <a:r>
              <a:rPr lang="en-US" altLang="en-US"/>
              <a:t>Class Percentage</a:t>
            </a:r>
          </a:p>
          <a:p>
            <a:pPr lvl="1"/>
            <a:r>
              <a:rPr lang="en-US" altLang="en-US"/>
              <a:t>Class Relative Frequency times 100</a:t>
            </a:r>
          </a:p>
        </p:txBody>
      </p:sp>
    </p:spTree>
    <p:extLst>
      <p:ext uri="{BB962C8B-B14F-4D97-AF65-F5344CB8AC3E}">
        <p14:creationId xmlns:p14="http://schemas.microsoft.com/office/powerpoint/2010/main" val="81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99DC3431-CE67-4B3C-AA6B-8FA09FF20C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Statistics Overview</a:t>
            </a:r>
          </a:p>
          <a:p>
            <a:r>
              <a:rPr lang="en-US" altLang="en-US" dirty="0" smtClean="0"/>
              <a:t>How &amp; Why Statistics Fail</a:t>
            </a:r>
          </a:p>
          <a:p>
            <a:pPr lvl="1"/>
            <a:r>
              <a:rPr lang="en-US" altLang="en-US" dirty="0" smtClean="0"/>
              <a:t>On Being “Normal”</a:t>
            </a:r>
          </a:p>
          <a:p>
            <a:pPr lvl="1"/>
            <a:r>
              <a:rPr lang="en-US" altLang="en-US" dirty="0" smtClean="0"/>
              <a:t>Definitions/Models of Disability</a:t>
            </a:r>
          </a:p>
          <a:p>
            <a:r>
              <a:rPr lang="en-US" altLang="en-US" dirty="0" smtClean="0"/>
              <a:t>Alternatives?</a:t>
            </a:r>
          </a:p>
          <a:p>
            <a:pPr lvl="1"/>
            <a:r>
              <a:rPr lang="en-US" altLang="en-US" dirty="0"/>
              <a:t>User States and Contexts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Impossibility of Universality</a:t>
            </a:r>
          </a:p>
          <a:p>
            <a:pPr lvl="1"/>
            <a:r>
              <a:rPr lang="en-US" altLang="en-US" dirty="0" smtClean="0"/>
              <a:t>Accessibility vs. Inclusion</a:t>
            </a:r>
          </a:p>
          <a:p>
            <a:pPr lvl="1"/>
            <a:r>
              <a:rPr lang="en-US" altLang="en-US" dirty="0" smtClean="0"/>
              <a:t>Tails &amp; The Tails of the Tails</a:t>
            </a:r>
          </a:p>
          <a:p>
            <a:pPr lvl="1"/>
            <a:r>
              <a:rPr lang="en-US" altLang="en-US" dirty="0" smtClean="0"/>
              <a:t>Sample of One</a:t>
            </a:r>
          </a:p>
          <a:p>
            <a:pPr lvl="1"/>
            <a:r>
              <a:rPr lang="en-US" altLang="en-US" dirty="0" smtClean="0"/>
              <a:t>“Small” Data</a:t>
            </a:r>
          </a:p>
        </p:txBody>
      </p:sp>
    </p:spTree>
    <p:extLst>
      <p:ext uri="{BB962C8B-B14F-4D97-AF65-F5344CB8AC3E}">
        <p14:creationId xmlns:p14="http://schemas.microsoft.com/office/powerpoint/2010/main" val="19839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B67BEDD-4979-48F4-9A6B-021BB6698B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Qualitative Data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Text/Table</a:t>
            </a:r>
          </a:p>
          <a:p>
            <a:r>
              <a:rPr lang="en-US" altLang="en-US"/>
              <a:t>Bar Chart</a:t>
            </a:r>
          </a:p>
          <a:p>
            <a:r>
              <a:rPr lang="en-US" altLang="en-US"/>
              <a:t>Pie Chart</a:t>
            </a:r>
          </a:p>
          <a:p>
            <a:r>
              <a:rPr lang="en-US" altLang="en-US"/>
              <a:t>Pareto Diagram</a:t>
            </a:r>
          </a:p>
          <a:p>
            <a:pPr lvl="1"/>
            <a:r>
              <a:rPr lang="en-US" altLang="en-US"/>
              <a:t>Bar Chart (%) – show highest values first</a:t>
            </a:r>
          </a:p>
        </p:txBody>
      </p:sp>
    </p:spTree>
    <p:extLst>
      <p:ext uri="{BB962C8B-B14F-4D97-AF65-F5344CB8AC3E}">
        <p14:creationId xmlns:p14="http://schemas.microsoft.com/office/powerpoint/2010/main" val="7583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2273E91-A208-4D34-8370-02016D52C12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Lies, Damn Lies &amp; Statistics</a:t>
            </a:r>
          </a:p>
        </p:txBody>
      </p:sp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Impact of data/variable choice</a:t>
            </a:r>
          </a:p>
          <a:p>
            <a:pPr lvl="1"/>
            <a:r>
              <a:rPr lang="en-US" altLang="en-US"/>
              <a:t>Total number vs. percentage</a:t>
            </a:r>
          </a:p>
          <a:p>
            <a:r>
              <a:rPr lang="en-US" altLang="en-US"/>
              <a:t>Impact of presentation</a:t>
            </a:r>
          </a:p>
          <a:p>
            <a:pPr lvl="1"/>
            <a:r>
              <a:rPr lang="en-US" altLang="en-US"/>
              <a:t>Scale, color, size</a:t>
            </a:r>
          </a:p>
          <a:p>
            <a:r>
              <a:rPr lang="en-US" altLang="en-US"/>
              <a:t>Impact of text/description</a:t>
            </a:r>
          </a:p>
        </p:txBody>
      </p:sp>
    </p:spTree>
    <p:extLst>
      <p:ext uri="{BB962C8B-B14F-4D97-AF65-F5344CB8AC3E}">
        <p14:creationId xmlns:p14="http://schemas.microsoft.com/office/powerpoint/2010/main" val="4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CFC4FDFE-DB9F-4430-BCDB-A1A8F2F6896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Time Series Plot – Voter Turnout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1800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1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5EAC69DF-756A-48A2-BB4B-F9265D2E823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Time Series Plot – Voter Turnout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1800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45F002E-B695-42EB-B45C-35FFC719C31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Description</a:t>
            </a:r>
          </a:p>
        </p:txBody>
      </p:sp>
      <p:sp>
        <p:nvSpPr>
          <p:cNvPr id="128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“For the third presidential election in a row, voter turn out continued to rise at unprecedented levels.”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i="1"/>
              <a:t>versus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“The historic trend of voter apathy continues with turnout for the presidential election well below levels of even 30 years ago.”</a:t>
            </a:r>
          </a:p>
        </p:txBody>
      </p:sp>
    </p:spTree>
    <p:extLst>
      <p:ext uri="{BB962C8B-B14F-4D97-AF65-F5344CB8AC3E}">
        <p14:creationId xmlns:p14="http://schemas.microsoft.com/office/powerpoint/2010/main" val="16750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9CF9FAC-E269-4DF3-9BED-9487B14C59B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Scale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5600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52E1A093-4C13-4D72-8B13-5D9C99D2DC3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Size, Color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990600" y="1600200"/>
            <a:ext cx="7010400" cy="4267200"/>
            <a:chOff x="624" y="1392"/>
            <a:chExt cx="3456" cy="2304"/>
          </a:xfrm>
        </p:grpSpPr>
        <p:sp>
          <p:nvSpPr>
            <p:cNvPr id="1259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24" y="1392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57" name="Freeform 5"/>
            <p:cNvSpPr>
              <a:spLocks/>
            </p:cNvSpPr>
            <p:nvPr/>
          </p:nvSpPr>
          <p:spPr bwMode="auto">
            <a:xfrm>
              <a:off x="624" y="1392"/>
              <a:ext cx="3450" cy="2298"/>
            </a:xfrm>
            <a:custGeom>
              <a:avLst/>
              <a:gdLst>
                <a:gd name="T0" fmla="*/ 0 w 3450"/>
                <a:gd name="T1" fmla="*/ 0 h 2298"/>
                <a:gd name="T2" fmla="*/ 3450 w 3450"/>
                <a:gd name="T3" fmla="*/ 0 h 2298"/>
                <a:gd name="T4" fmla="*/ 0 w 3450"/>
                <a:gd name="T5" fmla="*/ 2298 h 2298"/>
                <a:gd name="T6" fmla="*/ 0 w 3450"/>
                <a:gd name="T7" fmla="*/ 0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0" h="2298">
                  <a:moveTo>
                    <a:pt x="0" y="0"/>
                  </a:moveTo>
                  <a:lnTo>
                    <a:pt x="3450" y="0"/>
                  </a:lnTo>
                  <a:lnTo>
                    <a:pt x="0" y="2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CE2"/>
            </a:solidFill>
            <a:ln w="9525">
              <a:solidFill>
                <a:srgbClr val="F1EC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958" name="Freeform 6"/>
            <p:cNvSpPr>
              <a:spLocks/>
            </p:cNvSpPr>
            <p:nvPr/>
          </p:nvSpPr>
          <p:spPr bwMode="auto">
            <a:xfrm>
              <a:off x="624" y="1392"/>
              <a:ext cx="3450" cy="2298"/>
            </a:xfrm>
            <a:custGeom>
              <a:avLst/>
              <a:gdLst>
                <a:gd name="T0" fmla="*/ 0 w 3450"/>
                <a:gd name="T1" fmla="*/ 2298 h 2298"/>
                <a:gd name="T2" fmla="*/ 3450 w 3450"/>
                <a:gd name="T3" fmla="*/ 2298 h 2298"/>
                <a:gd name="T4" fmla="*/ 3450 w 3450"/>
                <a:gd name="T5" fmla="*/ 0 h 2298"/>
                <a:gd name="T6" fmla="*/ 0 w 3450"/>
                <a:gd name="T7" fmla="*/ 2298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0" h="2298">
                  <a:moveTo>
                    <a:pt x="0" y="2298"/>
                  </a:moveTo>
                  <a:lnTo>
                    <a:pt x="3450" y="2298"/>
                  </a:lnTo>
                  <a:lnTo>
                    <a:pt x="3450" y="0"/>
                  </a:lnTo>
                  <a:lnTo>
                    <a:pt x="0" y="2298"/>
                  </a:lnTo>
                  <a:close/>
                </a:path>
              </a:pathLst>
            </a:custGeom>
            <a:solidFill>
              <a:srgbClr val="F1ECE2"/>
            </a:solidFill>
            <a:ln w="9525">
              <a:solidFill>
                <a:srgbClr val="F1EC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624" y="1392"/>
              <a:ext cx="3450" cy="22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60" name="Freeform 8"/>
            <p:cNvSpPr>
              <a:spLocks/>
            </p:cNvSpPr>
            <p:nvPr/>
          </p:nvSpPr>
          <p:spPr bwMode="auto">
            <a:xfrm>
              <a:off x="1038" y="1674"/>
              <a:ext cx="2874" cy="1698"/>
            </a:xfrm>
            <a:custGeom>
              <a:avLst/>
              <a:gdLst>
                <a:gd name="T0" fmla="*/ 0 w 2874"/>
                <a:gd name="T1" fmla="*/ 0 h 1698"/>
                <a:gd name="T2" fmla="*/ 2874 w 2874"/>
                <a:gd name="T3" fmla="*/ 0 h 1698"/>
                <a:gd name="T4" fmla="*/ 0 w 2874"/>
                <a:gd name="T5" fmla="*/ 1698 h 1698"/>
                <a:gd name="T6" fmla="*/ 0 w 2874"/>
                <a:gd name="T7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4" h="1698">
                  <a:moveTo>
                    <a:pt x="0" y="0"/>
                  </a:moveTo>
                  <a:lnTo>
                    <a:pt x="2874" y="0"/>
                  </a:lnTo>
                  <a:lnTo>
                    <a:pt x="0" y="1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961" name="Freeform 9"/>
            <p:cNvSpPr>
              <a:spLocks/>
            </p:cNvSpPr>
            <p:nvPr/>
          </p:nvSpPr>
          <p:spPr bwMode="auto">
            <a:xfrm>
              <a:off x="1038" y="1674"/>
              <a:ext cx="2874" cy="1698"/>
            </a:xfrm>
            <a:custGeom>
              <a:avLst/>
              <a:gdLst>
                <a:gd name="T0" fmla="*/ 0 w 2874"/>
                <a:gd name="T1" fmla="*/ 1698 h 1698"/>
                <a:gd name="T2" fmla="*/ 2874 w 2874"/>
                <a:gd name="T3" fmla="*/ 1698 h 1698"/>
                <a:gd name="T4" fmla="*/ 2874 w 2874"/>
                <a:gd name="T5" fmla="*/ 0 h 1698"/>
                <a:gd name="T6" fmla="*/ 0 w 2874"/>
                <a:gd name="T7" fmla="*/ 1698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4" h="1698">
                  <a:moveTo>
                    <a:pt x="0" y="1698"/>
                  </a:moveTo>
                  <a:lnTo>
                    <a:pt x="2874" y="1698"/>
                  </a:lnTo>
                  <a:lnTo>
                    <a:pt x="2874" y="0"/>
                  </a:lnTo>
                  <a:lnTo>
                    <a:pt x="0" y="16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2355" y="3504"/>
              <a:ext cx="4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G</a:t>
              </a:r>
              <a:endParaRPr lang="en-US" alt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>
              <a:off x="2408" y="3504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2455" y="3504"/>
              <a:ext cx="3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>
              <a:off x="2503" y="3504"/>
              <a:ext cx="3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</a:t>
              </a:r>
              <a:endParaRPr lang="en-US" altLang="en-US"/>
            </a:p>
          </p:txBody>
        </p:sp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2552" y="3504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2599" y="3504"/>
              <a:ext cx="2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r</a:t>
              </a:r>
              <a:endParaRPr lang="en-US" altLang="en-US"/>
            </a:p>
          </p:txBody>
        </p:sp>
        <p:sp>
          <p:nvSpPr>
            <p:cNvPr id="125968" name="Rectangle 16"/>
            <p:cNvSpPr>
              <a:spLocks noChangeArrowheads="1"/>
            </p:cNvSpPr>
            <p:nvPr/>
          </p:nvSpPr>
          <p:spPr bwMode="auto">
            <a:xfrm rot="16200000">
              <a:off x="727" y="2558"/>
              <a:ext cx="4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25969" name="Rectangle 17"/>
            <p:cNvSpPr>
              <a:spLocks noChangeArrowheads="1"/>
            </p:cNvSpPr>
            <p:nvPr/>
          </p:nvSpPr>
          <p:spPr bwMode="auto">
            <a:xfrm rot="16200000">
              <a:off x="729" y="2510"/>
              <a:ext cx="4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125970" name="Rectangle 18"/>
            <p:cNvSpPr>
              <a:spLocks noChangeArrowheads="1"/>
            </p:cNvSpPr>
            <p:nvPr/>
          </p:nvSpPr>
          <p:spPr bwMode="auto">
            <a:xfrm rot="16200000">
              <a:off x="728" y="2462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</a:t>
              </a:r>
              <a:endParaRPr lang="en-US" altLang="en-US"/>
            </a:p>
          </p:txBody>
        </p:sp>
        <p:sp>
          <p:nvSpPr>
            <p:cNvPr id="125971" name="Rectangle 19"/>
            <p:cNvSpPr>
              <a:spLocks noChangeArrowheads="1"/>
            </p:cNvSpPr>
            <p:nvPr/>
          </p:nvSpPr>
          <p:spPr bwMode="auto">
            <a:xfrm rot="16200000">
              <a:off x="728" y="2414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 rot="16200000">
              <a:off x="736" y="2372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125973" name="Line 21"/>
            <p:cNvSpPr>
              <a:spLocks noChangeShapeType="1"/>
            </p:cNvSpPr>
            <p:nvPr/>
          </p:nvSpPr>
          <p:spPr bwMode="auto">
            <a:xfrm>
              <a:off x="3192" y="337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4" name="Line 22"/>
            <p:cNvSpPr>
              <a:spLocks noChangeShapeType="1"/>
            </p:cNvSpPr>
            <p:nvPr/>
          </p:nvSpPr>
          <p:spPr bwMode="auto">
            <a:xfrm>
              <a:off x="1758" y="337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5" name="Line 23"/>
            <p:cNvSpPr>
              <a:spLocks noChangeShapeType="1"/>
            </p:cNvSpPr>
            <p:nvPr/>
          </p:nvSpPr>
          <p:spPr bwMode="auto">
            <a:xfrm>
              <a:off x="1038" y="1674"/>
              <a:ext cx="28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6" name="Line 24"/>
            <p:cNvSpPr>
              <a:spLocks noChangeShapeType="1"/>
            </p:cNvSpPr>
            <p:nvPr/>
          </p:nvSpPr>
          <p:spPr bwMode="auto">
            <a:xfrm>
              <a:off x="1038" y="3372"/>
              <a:ext cx="28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7" name="Rectangle 25"/>
            <p:cNvSpPr>
              <a:spLocks noChangeArrowheads="1"/>
            </p:cNvSpPr>
            <p:nvPr/>
          </p:nvSpPr>
          <p:spPr bwMode="auto">
            <a:xfrm>
              <a:off x="3185" y="3402"/>
              <a:ext cx="4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M</a:t>
              </a:r>
              <a:endParaRPr lang="en-US" altLang="en-US"/>
            </a:p>
          </p:txBody>
        </p:sp>
        <p:sp>
          <p:nvSpPr>
            <p:cNvPr id="125978" name="Rectangle 26"/>
            <p:cNvSpPr>
              <a:spLocks noChangeArrowheads="1"/>
            </p:cNvSpPr>
            <p:nvPr/>
          </p:nvSpPr>
          <p:spPr bwMode="auto">
            <a:xfrm>
              <a:off x="1756" y="3402"/>
              <a:ext cx="3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125979" name="Line 27"/>
            <p:cNvSpPr>
              <a:spLocks noChangeShapeType="1"/>
            </p:cNvSpPr>
            <p:nvPr/>
          </p:nvSpPr>
          <p:spPr bwMode="auto">
            <a:xfrm flipH="1">
              <a:off x="1014" y="170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0" name="Line 28"/>
            <p:cNvSpPr>
              <a:spLocks noChangeShapeType="1"/>
            </p:cNvSpPr>
            <p:nvPr/>
          </p:nvSpPr>
          <p:spPr bwMode="auto">
            <a:xfrm flipH="1">
              <a:off x="1014" y="19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1" name="Line 29"/>
            <p:cNvSpPr>
              <a:spLocks noChangeShapeType="1"/>
            </p:cNvSpPr>
            <p:nvPr/>
          </p:nvSpPr>
          <p:spPr bwMode="auto">
            <a:xfrm flipH="1">
              <a:off x="1014" y="22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2" name="Line 30"/>
            <p:cNvSpPr>
              <a:spLocks noChangeShapeType="1"/>
            </p:cNvSpPr>
            <p:nvPr/>
          </p:nvSpPr>
          <p:spPr bwMode="auto">
            <a:xfrm flipH="1">
              <a:off x="1014" y="253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3" name="Line 31"/>
            <p:cNvSpPr>
              <a:spLocks noChangeShapeType="1"/>
            </p:cNvSpPr>
            <p:nvPr/>
          </p:nvSpPr>
          <p:spPr bwMode="auto">
            <a:xfrm flipH="1">
              <a:off x="1014" y="28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H="1">
              <a:off x="1014" y="30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 flipH="1">
              <a:off x="1014" y="337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3912" y="1674"/>
              <a:ext cx="1" cy="1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 flipV="1">
              <a:off x="1038" y="1674"/>
              <a:ext cx="1" cy="1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892" y="1650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934" y="1650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975" y="1650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5991" name="Rectangle 39"/>
            <p:cNvSpPr>
              <a:spLocks noChangeArrowheads="1"/>
            </p:cNvSpPr>
            <p:nvPr/>
          </p:nvSpPr>
          <p:spPr bwMode="auto">
            <a:xfrm>
              <a:off x="892" y="1932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125992" name="Rectangle 40"/>
            <p:cNvSpPr>
              <a:spLocks noChangeArrowheads="1"/>
            </p:cNvSpPr>
            <p:nvPr/>
          </p:nvSpPr>
          <p:spPr bwMode="auto">
            <a:xfrm>
              <a:off x="934" y="1932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5993" name="Rectangle 41"/>
            <p:cNvSpPr>
              <a:spLocks noChangeArrowheads="1"/>
            </p:cNvSpPr>
            <p:nvPr/>
          </p:nvSpPr>
          <p:spPr bwMode="auto">
            <a:xfrm>
              <a:off x="975" y="1932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5994" name="Rectangle 42"/>
            <p:cNvSpPr>
              <a:spLocks noChangeArrowheads="1"/>
            </p:cNvSpPr>
            <p:nvPr/>
          </p:nvSpPr>
          <p:spPr bwMode="auto">
            <a:xfrm>
              <a:off x="934" y="2208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125995" name="Rectangle 43"/>
            <p:cNvSpPr>
              <a:spLocks noChangeArrowheads="1"/>
            </p:cNvSpPr>
            <p:nvPr/>
          </p:nvSpPr>
          <p:spPr bwMode="auto">
            <a:xfrm>
              <a:off x="975" y="2208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5996" name="Rectangle 44"/>
            <p:cNvSpPr>
              <a:spLocks noChangeArrowheads="1"/>
            </p:cNvSpPr>
            <p:nvPr/>
          </p:nvSpPr>
          <p:spPr bwMode="auto">
            <a:xfrm>
              <a:off x="934" y="2484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125997" name="Rectangle 45"/>
            <p:cNvSpPr>
              <a:spLocks noChangeArrowheads="1"/>
            </p:cNvSpPr>
            <p:nvPr/>
          </p:nvSpPr>
          <p:spPr bwMode="auto">
            <a:xfrm>
              <a:off x="975" y="2484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934" y="2766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975" y="2766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934" y="3042"/>
              <a:ext cx="3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26001" name="Rectangle 49"/>
            <p:cNvSpPr>
              <a:spLocks noChangeArrowheads="1"/>
            </p:cNvSpPr>
            <p:nvPr/>
          </p:nvSpPr>
          <p:spPr bwMode="auto">
            <a:xfrm>
              <a:off x="975" y="3042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6002" name="Rectangle 50"/>
            <p:cNvSpPr>
              <a:spLocks noChangeArrowheads="1"/>
            </p:cNvSpPr>
            <p:nvPr/>
          </p:nvSpPr>
          <p:spPr bwMode="auto">
            <a:xfrm>
              <a:off x="975" y="3324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26003" name="Freeform 51"/>
            <p:cNvSpPr>
              <a:spLocks/>
            </p:cNvSpPr>
            <p:nvPr/>
          </p:nvSpPr>
          <p:spPr bwMode="auto">
            <a:xfrm>
              <a:off x="2640" y="1872"/>
              <a:ext cx="1104" cy="1488"/>
            </a:xfrm>
            <a:custGeom>
              <a:avLst/>
              <a:gdLst>
                <a:gd name="T0" fmla="*/ 0 w 576"/>
                <a:gd name="T1" fmla="*/ 0 h 1500"/>
                <a:gd name="T2" fmla="*/ 576 w 576"/>
                <a:gd name="T3" fmla="*/ 1500 h 1500"/>
                <a:gd name="T4" fmla="*/ 0 w 576"/>
                <a:gd name="T5" fmla="*/ 1500 h 1500"/>
                <a:gd name="T6" fmla="*/ 0 w 576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500">
                  <a:moveTo>
                    <a:pt x="0" y="0"/>
                  </a:moveTo>
                  <a:lnTo>
                    <a:pt x="576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004" name="Freeform 52"/>
            <p:cNvSpPr>
              <a:spLocks/>
            </p:cNvSpPr>
            <p:nvPr/>
          </p:nvSpPr>
          <p:spPr bwMode="auto">
            <a:xfrm>
              <a:off x="2640" y="1872"/>
              <a:ext cx="1104" cy="1500"/>
            </a:xfrm>
            <a:custGeom>
              <a:avLst/>
              <a:gdLst>
                <a:gd name="T0" fmla="*/ 0 w 576"/>
                <a:gd name="T1" fmla="*/ 0 h 1500"/>
                <a:gd name="T2" fmla="*/ 576 w 576"/>
                <a:gd name="T3" fmla="*/ 0 h 1500"/>
                <a:gd name="T4" fmla="*/ 576 w 576"/>
                <a:gd name="T5" fmla="*/ 1500 h 1500"/>
                <a:gd name="T6" fmla="*/ 0 w 576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500">
                  <a:moveTo>
                    <a:pt x="0" y="0"/>
                  </a:moveTo>
                  <a:lnTo>
                    <a:pt x="576" y="0"/>
                  </a:lnTo>
                  <a:lnTo>
                    <a:pt x="576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005" name="Rectangle 53"/>
            <p:cNvSpPr>
              <a:spLocks noChangeArrowheads="1"/>
            </p:cNvSpPr>
            <p:nvPr/>
          </p:nvSpPr>
          <p:spPr bwMode="auto">
            <a:xfrm>
              <a:off x="2640" y="1872"/>
              <a:ext cx="1104" cy="1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06" name="Freeform 54"/>
            <p:cNvSpPr>
              <a:spLocks/>
            </p:cNvSpPr>
            <p:nvPr/>
          </p:nvSpPr>
          <p:spPr bwMode="auto">
            <a:xfrm>
              <a:off x="1470" y="2094"/>
              <a:ext cx="576" cy="1278"/>
            </a:xfrm>
            <a:custGeom>
              <a:avLst/>
              <a:gdLst>
                <a:gd name="T0" fmla="*/ 0 w 576"/>
                <a:gd name="T1" fmla="*/ 1278 h 1278"/>
                <a:gd name="T2" fmla="*/ 576 w 576"/>
                <a:gd name="T3" fmla="*/ 1278 h 1278"/>
                <a:gd name="T4" fmla="*/ 0 w 576"/>
                <a:gd name="T5" fmla="*/ 0 h 1278"/>
                <a:gd name="T6" fmla="*/ 0 w 576"/>
                <a:gd name="T7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278">
                  <a:moveTo>
                    <a:pt x="0" y="1278"/>
                  </a:moveTo>
                  <a:lnTo>
                    <a:pt x="576" y="1278"/>
                  </a:lnTo>
                  <a:lnTo>
                    <a:pt x="0" y="0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007" name="Freeform 55"/>
            <p:cNvSpPr>
              <a:spLocks/>
            </p:cNvSpPr>
            <p:nvPr/>
          </p:nvSpPr>
          <p:spPr bwMode="auto">
            <a:xfrm>
              <a:off x="1470" y="2094"/>
              <a:ext cx="576" cy="1278"/>
            </a:xfrm>
            <a:custGeom>
              <a:avLst/>
              <a:gdLst>
                <a:gd name="T0" fmla="*/ 0 w 576"/>
                <a:gd name="T1" fmla="*/ 0 h 1278"/>
                <a:gd name="T2" fmla="*/ 576 w 576"/>
                <a:gd name="T3" fmla="*/ 0 h 1278"/>
                <a:gd name="T4" fmla="*/ 576 w 576"/>
                <a:gd name="T5" fmla="*/ 1278 h 1278"/>
                <a:gd name="T6" fmla="*/ 0 w 576"/>
                <a:gd name="T7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278">
                  <a:moveTo>
                    <a:pt x="0" y="0"/>
                  </a:moveTo>
                  <a:lnTo>
                    <a:pt x="576" y="0"/>
                  </a:lnTo>
                  <a:lnTo>
                    <a:pt x="576" y="1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008" name="Rectangle 56"/>
            <p:cNvSpPr>
              <a:spLocks noChangeArrowheads="1"/>
            </p:cNvSpPr>
            <p:nvPr/>
          </p:nvSpPr>
          <p:spPr bwMode="auto">
            <a:xfrm>
              <a:off x="1470" y="2094"/>
              <a:ext cx="576" cy="12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09" name="Rectangle 57"/>
            <p:cNvSpPr>
              <a:spLocks noChangeArrowheads="1"/>
            </p:cNvSpPr>
            <p:nvPr/>
          </p:nvSpPr>
          <p:spPr bwMode="auto">
            <a:xfrm>
              <a:off x="2026" y="1500"/>
              <a:ext cx="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26010" name="Rectangle 58"/>
            <p:cNvSpPr>
              <a:spLocks noChangeArrowheads="1"/>
            </p:cNvSpPr>
            <p:nvPr/>
          </p:nvSpPr>
          <p:spPr bwMode="auto">
            <a:xfrm>
              <a:off x="2084" y="1500"/>
              <a:ext cx="4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126011" name="Rectangle 59"/>
            <p:cNvSpPr>
              <a:spLocks noChangeArrowheads="1"/>
            </p:cNvSpPr>
            <p:nvPr/>
          </p:nvSpPr>
          <p:spPr bwMode="auto">
            <a:xfrm>
              <a:off x="2138" y="1500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126012" name="Rectangle 60"/>
            <p:cNvSpPr>
              <a:spLocks noChangeArrowheads="1"/>
            </p:cNvSpPr>
            <p:nvPr/>
          </p:nvSpPr>
          <p:spPr bwMode="auto">
            <a:xfrm>
              <a:off x="2190" y="1500"/>
              <a:ext cx="3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r</a:t>
              </a:r>
              <a:endParaRPr lang="en-US" altLang="en-US"/>
            </a:p>
          </p:txBody>
        </p:sp>
        <p:sp>
          <p:nvSpPr>
            <p:cNvPr id="126013" name="Rectangle 61"/>
            <p:cNvSpPr>
              <a:spLocks noChangeArrowheads="1"/>
            </p:cNvSpPr>
            <p:nvPr/>
          </p:nvSpPr>
          <p:spPr bwMode="auto">
            <a:xfrm>
              <a:off x="2232" y="1500"/>
              <a:ext cx="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126014" name="Rectangle 62"/>
            <p:cNvSpPr>
              <a:spLocks noChangeArrowheads="1"/>
            </p:cNvSpPr>
            <p:nvPr/>
          </p:nvSpPr>
          <p:spPr bwMode="auto">
            <a:xfrm>
              <a:off x="2267" y="1500"/>
              <a:ext cx="2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26015" name="Rectangle 63"/>
            <p:cNvSpPr>
              <a:spLocks noChangeArrowheads="1"/>
            </p:cNvSpPr>
            <p:nvPr/>
          </p:nvSpPr>
          <p:spPr bwMode="auto">
            <a:xfrm>
              <a:off x="2295" y="1500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126016" name="Rectangle 64"/>
            <p:cNvSpPr>
              <a:spLocks noChangeArrowheads="1"/>
            </p:cNvSpPr>
            <p:nvPr/>
          </p:nvSpPr>
          <p:spPr bwMode="auto">
            <a:xfrm>
              <a:off x="2344" y="1500"/>
              <a:ext cx="2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126017" name="Rectangle 65"/>
            <p:cNvSpPr>
              <a:spLocks noChangeArrowheads="1"/>
            </p:cNvSpPr>
            <p:nvPr/>
          </p:nvSpPr>
          <p:spPr bwMode="auto">
            <a:xfrm>
              <a:off x="2380" y="1500"/>
              <a:ext cx="2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26018" name="Rectangle 66"/>
            <p:cNvSpPr>
              <a:spLocks noChangeArrowheads="1"/>
            </p:cNvSpPr>
            <p:nvPr/>
          </p:nvSpPr>
          <p:spPr bwMode="auto">
            <a:xfrm>
              <a:off x="2410" y="1500"/>
              <a:ext cx="5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/>
            </a:p>
          </p:txBody>
        </p:sp>
        <p:sp>
          <p:nvSpPr>
            <p:cNvPr id="126019" name="Rectangle 67"/>
            <p:cNvSpPr>
              <a:spLocks noChangeArrowheads="1"/>
            </p:cNvSpPr>
            <p:nvPr/>
          </p:nvSpPr>
          <p:spPr bwMode="auto">
            <a:xfrm>
              <a:off x="2476" y="1500"/>
              <a:ext cx="4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26020" name="Rectangle 68"/>
            <p:cNvSpPr>
              <a:spLocks noChangeArrowheads="1"/>
            </p:cNvSpPr>
            <p:nvPr/>
          </p:nvSpPr>
          <p:spPr bwMode="auto">
            <a:xfrm>
              <a:off x="2528" y="1500"/>
              <a:ext cx="4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126021" name="Rectangle 69"/>
            <p:cNvSpPr>
              <a:spLocks noChangeArrowheads="1"/>
            </p:cNvSpPr>
            <p:nvPr/>
          </p:nvSpPr>
          <p:spPr bwMode="auto">
            <a:xfrm>
              <a:off x="2582" y="1500"/>
              <a:ext cx="4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d</a:t>
              </a:r>
              <a:endParaRPr lang="en-US" altLang="en-US"/>
            </a:p>
          </p:txBody>
        </p:sp>
        <p:sp>
          <p:nvSpPr>
            <p:cNvPr id="126022" name="Rectangle 70"/>
            <p:cNvSpPr>
              <a:spLocks noChangeArrowheads="1"/>
            </p:cNvSpPr>
            <p:nvPr/>
          </p:nvSpPr>
          <p:spPr bwMode="auto">
            <a:xfrm>
              <a:off x="2638" y="1500"/>
              <a:ext cx="4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26023" name="Rectangle 71"/>
            <p:cNvSpPr>
              <a:spLocks noChangeArrowheads="1"/>
            </p:cNvSpPr>
            <p:nvPr/>
          </p:nvSpPr>
          <p:spPr bwMode="auto">
            <a:xfrm>
              <a:off x="2688" y="1500"/>
              <a:ext cx="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b="1">
                  <a:solidFill>
                    <a:srgbClr val="000000"/>
                  </a:solidFill>
                </a:rPr>
                <a:t>r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7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and Why Statistics Fail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Being “Normal”</a:t>
            </a:r>
          </a:p>
          <a:p>
            <a:r>
              <a:rPr lang="en-CA" dirty="0"/>
              <a:t>Definitions/Models of </a:t>
            </a:r>
            <a:r>
              <a:rPr lang="en-CA" dirty="0" smtClean="0"/>
              <a:t>Disability</a:t>
            </a:r>
          </a:p>
          <a:p>
            <a:pPr lvl="1"/>
            <a:r>
              <a:rPr lang="en-CA" dirty="0" smtClean="0"/>
              <a:t>Medical</a:t>
            </a:r>
          </a:p>
          <a:p>
            <a:pPr lvl="1"/>
            <a:r>
              <a:rPr lang="en-CA" dirty="0" smtClean="0"/>
              <a:t>Functional</a:t>
            </a:r>
          </a:p>
          <a:p>
            <a:pPr lvl="1"/>
            <a:r>
              <a:rPr lang="en-CA" dirty="0" err="1" smtClean="0"/>
              <a:t>Psychosocialeconomic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dr282zn36sxxg.cloudfront.net/datastreams/f-d%3Acf3cdff3ebfa27603029eaad1f94c17cd66bf018adbf38c82001b13e%2BIMAGE%2BIMAGE.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13" y="836482"/>
            <a:ext cx="64519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tatisticshowto.com/wp-content/uploads/2013/09/normal-distribution-prob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873217"/>
            <a:ext cx="5010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cademic.kellogg.edu/mckayg/buad112/web/pres/normal%20curve%202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12967" b="15090"/>
          <a:stretch/>
        </p:blipFill>
        <p:spPr bwMode="auto">
          <a:xfrm>
            <a:off x="87660" y="214699"/>
            <a:ext cx="3867325" cy="29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762000"/>
          </a:xfrm>
        </p:spPr>
        <p:txBody>
          <a:bodyPr/>
          <a:lstStyle/>
          <a:p>
            <a:pPr algn="r"/>
            <a:r>
              <a:rPr lang="en-CA" dirty="0" smtClean="0"/>
              <a:t>Being “Normal”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45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and Why Statistics Fail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On Being “Normal”</a:t>
            </a:r>
          </a:p>
          <a:p>
            <a:r>
              <a:rPr lang="en-CA" dirty="0"/>
              <a:t>Definitions/Models of </a:t>
            </a:r>
            <a:r>
              <a:rPr lang="en-CA" dirty="0" smtClean="0"/>
              <a:t>Disability</a:t>
            </a:r>
          </a:p>
          <a:p>
            <a:pPr lvl="1"/>
            <a:r>
              <a:rPr lang="en-CA" dirty="0" smtClean="0"/>
              <a:t>Medical</a:t>
            </a:r>
          </a:p>
          <a:p>
            <a:pPr lvl="1"/>
            <a:r>
              <a:rPr lang="en-CA" dirty="0" smtClean="0"/>
              <a:t>Functional</a:t>
            </a:r>
          </a:p>
          <a:p>
            <a:pPr lvl="1"/>
            <a:r>
              <a:rPr lang="en-CA" dirty="0" err="1" smtClean="0"/>
              <a:t>Psychosocialeconomic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Statistics Overview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User States and Contexts</a:t>
            </a:r>
          </a:p>
          <a:p>
            <a:r>
              <a:rPr lang="en-CA" dirty="0" smtClean="0"/>
              <a:t>The Impossibility of Universality</a:t>
            </a:r>
          </a:p>
          <a:p>
            <a:r>
              <a:rPr lang="en-CA" dirty="0" smtClean="0"/>
              <a:t>Accessibility </a:t>
            </a:r>
            <a:r>
              <a:rPr lang="en-CA" dirty="0"/>
              <a:t>vs. Inclusion</a:t>
            </a:r>
          </a:p>
          <a:p>
            <a:r>
              <a:rPr lang="en-CA" dirty="0"/>
              <a:t>Tails &amp; The Tails of the Tails</a:t>
            </a:r>
          </a:p>
          <a:p>
            <a:r>
              <a:rPr lang="en-CA" dirty="0"/>
              <a:t>Sample of One</a:t>
            </a:r>
          </a:p>
          <a:p>
            <a:r>
              <a:rPr lang="en-CA" dirty="0"/>
              <a:t>“Small”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78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95" y="0"/>
            <a:ext cx="945659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User States and Contexts</a:t>
            </a:r>
          </a:p>
          <a:p>
            <a:r>
              <a:rPr lang="en-CA" dirty="0" smtClean="0"/>
              <a:t>The Impossibility of Universality</a:t>
            </a:r>
          </a:p>
          <a:p>
            <a:r>
              <a:rPr lang="en-CA" dirty="0" smtClean="0"/>
              <a:t>Accessibility </a:t>
            </a:r>
            <a:r>
              <a:rPr lang="en-CA" dirty="0"/>
              <a:t>vs. Inclusion</a:t>
            </a:r>
          </a:p>
          <a:p>
            <a:r>
              <a:rPr lang="en-CA" dirty="0"/>
              <a:t>Tails &amp; The Tails of the Tails</a:t>
            </a:r>
          </a:p>
          <a:p>
            <a:r>
              <a:rPr lang="en-CA" dirty="0"/>
              <a:t>Sample of One</a:t>
            </a:r>
          </a:p>
          <a:p>
            <a:r>
              <a:rPr lang="en-CA" dirty="0"/>
              <a:t>“Small”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7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Accessibility</a:t>
            </a:r>
            <a:endParaRPr lang="en-CA" dirty="0"/>
          </a:p>
        </p:txBody>
      </p:sp>
      <p:pic>
        <p:nvPicPr>
          <p:cNvPr id="1026" name="Picture 2" descr="http://www.aclaworks.com/documents/aclaworks%20hall%20of%20justice%20r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09" y="2132856"/>
            <a:ext cx="6858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Inclusion (Inclusive Design)</a:t>
            </a:r>
            <a:endParaRPr lang="en-CA" dirty="0"/>
          </a:p>
        </p:txBody>
      </p:sp>
      <p:pic>
        <p:nvPicPr>
          <p:cNvPr id="1030" name="Picture 6" descr="http://www.bustler.net/images/news2/ja_studio_tadj-farzin_studio_kaohsiung_pop_music_cente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09" y="2164954"/>
            <a:ext cx="6400800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920" y="499533"/>
            <a:ext cx="2834580" cy="1658198"/>
          </a:xfrm>
        </p:spPr>
        <p:txBody>
          <a:bodyPr/>
          <a:lstStyle/>
          <a:p>
            <a:pPr algn="r"/>
            <a:r>
              <a:rPr lang="en-CA" dirty="0" smtClean="0"/>
              <a:t>The Difference</a:t>
            </a:r>
            <a:endParaRPr lang="en-CA" dirty="0"/>
          </a:p>
        </p:txBody>
      </p:sp>
      <p:pic>
        <p:nvPicPr>
          <p:cNvPr id="1026" name="Picture 2" descr="http://www.aclaworks.com/documents/aclaworks%20hall%20of%20justice%20r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486400" cy="30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stler.net/images/news2/ja_studio_tadj-farzin_studio_kaohsiung_pop_music_center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67" y="3592987"/>
            <a:ext cx="548640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User States and Contexts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The Impossibility of Universality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Accessibility </a:t>
            </a: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vs. Inclusion</a:t>
            </a:r>
          </a:p>
          <a:p>
            <a:r>
              <a:rPr lang="en-CA" dirty="0"/>
              <a:t>Tails &amp; The Tails of the Tails</a:t>
            </a:r>
          </a:p>
          <a:p>
            <a:r>
              <a:rPr lang="en-CA" dirty="0"/>
              <a:t>Sample of One</a:t>
            </a:r>
          </a:p>
          <a:p>
            <a:r>
              <a:rPr lang="en-CA" dirty="0"/>
              <a:t>“Small”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05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r282zn36sxxg.cloudfront.net/datastreams/f-d%3A3355e65d135d733d363fb17f82e6766f0f76fb8ec506d442f4381459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607"/>
            <a:ext cx="9144000" cy="21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8/8c/Standard_deviation_diagram.svg/2000px-Standard_deviation_diagram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113" y="3857368"/>
            <a:ext cx="2622807" cy="30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thumb/8/8c/Standard_deviation_diagram.svg/2000px-Standard_deviation_diagram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7546" y="3857368"/>
            <a:ext cx="2866768" cy="27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75283"/>
            <a:ext cx="7886700" cy="1325563"/>
          </a:xfrm>
        </p:spPr>
        <p:txBody>
          <a:bodyPr/>
          <a:lstStyle/>
          <a:p>
            <a:r>
              <a:rPr lang="en-CA" smtClean="0"/>
              <a:t>Tails of the Tails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User States and Contexts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The Impossibility of Universality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Accessibility </a:t>
            </a: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vs. Inclusion</a:t>
            </a:r>
          </a:p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Tails &amp; The Tails of the Tails</a:t>
            </a:r>
          </a:p>
          <a:p>
            <a:r>
              <a:rPr lang="en-CA" dirty="0"/>
              <a:t>Sample of One</a:t>
            </a:r>
          </a:p>
          <a:p>
            <a:r>
              <a:rPr lang="en-CA" dirty="0"/>
              <a:t>“Small”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04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etsystatic.com/il_570xN.234232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187325"/>
            <a:ext cx="8693645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0FDB9DD-E091-4047-BF6A-F3AB01F9ECF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Statistics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Key Ideas</a:t>
            </a:r>
          </a:p>
          <a:p>
            <a:r>
              <a:rPr lang="en-US" altLang="en-US"/>
              <a:t>Data Types</a:t>
            </a:r>
          </a:p>
          <a:p>
            <a:r>
              <a:rPr lang="en-US" altLang="en-US"/>
              <a:t>Data Sources</a:t>
            </a:r>
          </a:p>
          <a:p>
            <a:r>
              <a:rPr lang="en-US" altLang="en-US"/>
              <a:t>Describing Data</a:t>
            </a:r>
          </a:p>
        </p:txBody>
      </p:sp>
    </p:spTree>
    <p:extLst>
      <p:ext uri="{BB962C8B-B14F-4D97-AF65-F5344CB8AC3E}">
        <p14:creationId xmlns:p14="http://schemas.microsoft.com/office/powerpoint/2010/main" val="3976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4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Additional Information and Examples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609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6D224B3-484B-4CA7-B13A-B174D0CAC9A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Text/Table</a:t>
            </a: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772400" cy="4114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Gender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Percent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46.00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54.00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5F04595-DED6-44D9-B441-16ED5EDDAC2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Text/Table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idx="1"/>
          </p:nvPr>
        </p:nvGraphicFramePr>
        <p:xfrm>
          <a:off x="838200" y="1752600"/>
          <a:ext cx="7772400" cy="4267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HSType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Percent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Priv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Pub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75.00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Pub/Priv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1D380910-A943-4D22-85E2-721263CABA6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Text/Table – Better Order</a:t>
            </a: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ph idx="1"/>
          </p:nvPr>
        </p:nvGraphicFramePr>
        <p:xfrm>
          <a:off x="838200" y="1752600"/>
          <a:ext cx="7772400" cy="4267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HSType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Percent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Pub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75.00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Priv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Pub/Priv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5.00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ahoma" panose="020B0604030504040204" pitchFamily="34" charset="0"/>
                        </a:rPr>
                        <a:t>100.00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288E463A-1F9A-4582-9CBB-ED2F417E9D9B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altLang="en-US" sz="4000"/>
              <a:t>Cross-Tabulation (Cross-Tab)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724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latin typeface="SAS Monospac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Rows: Gender   Columns: HSType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latin typeface="SAS Monospac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 N/A    Priv     Pub  Pub/Priv     All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latin typeface="SAS Monospac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F           4      14      69         5      92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4.35   15.22   75.00      5.43  100.00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40.00   46.67   46.00     50.00   46.00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2.00    7.00   34.50      2.50   46.00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latin typeface="SAS Monospac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M           6      16      81         5     108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5.56   14.81   75.00      4.63  100.00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60.00   53.33   54.00     50.00   54.00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3.00    8.00   40.50      2.50   54.00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latin typeface="SAS Monospac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All        10      30     150        10     200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5.00   15.00   75.00      5.00  100.00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100.00  100.00  100.00    100.00  100.00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SAS Monospace" pitchFamily="49" charset="0"/>
              </a:rPr>
              <a:t>         5.00   15.00   75.00      5.00  100.00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781800" y="2971800"/>
            <a:ext cx="2362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u="sng">
                <a:latin typeface="SAS Monospace" pitchFamily="49" charset="0"/>
              </a:rPr>
              <a:t>Cell Contents: </a:t>
            </a:r>
            <a:r>
              <a:rPr lang="en-US" altLang="en-US" sz="1600" b="1">
                <a:latin typeface="SAS Monospace" pitchFamily="49" charset="0"/>
              </a:rPr>
              <a:t>Count                    % of Row                  % of Column                % of Total</a:t>
            </a:r>
          </a:p>
        </p:txBody>
      </p:sp>
    </p:spTree>
    <p:extLst>
      <p:ext uri="{BB962C8B-B14F-4D97-AF65-F5344CB8AC3E}">
        <p14:creationId xmlns:p14="http://schemas.microsoft.com/office/powerpoint/2010/main" val="4285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48FB1ECA-B94D-4828-A46F-731F1F81689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 Chart - Gender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B46E5408-A225-4B8F-9748-F909B85B67C6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 Chart - State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DF5D4E99-5E0A-47E1-8B04-ED2E45B89DDA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 Chart – State &amp; Gender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4800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3877EE9-96BB-4684-A493-311D6487906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Pie Chart - Gender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532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F2D743D-328F-4B8F-80C9-C4F04A8A5B2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Statistics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4114800"/>
          </a:xfrm>
        </p:spPr>
        <p:txBody>
          <a:bodyPr/>
          <a:lstStyle/>
          <a:p>
            <a:r>
              <a:rPr lang="en-US" altLang="en-US" i="1" dirty="0"/>
              <a:t>“The study of how to collect, organize, analyze, and interpret numerical information from data.”</a:t>
            </a:r>
            <a:endParaRPr lang="en-US" altLang="en-US" dirty="0"/>
          </a:p>
          <a:p>
            <a:r>
              <a:rPr lang="en-US" altLang="en-US" dirty="0" smtClean="0"/>
              <a:t>Information </a:t>
            </a:r>
            <a:r>
              <a:rPr lang="en-US" altLang="en-US" dirty="0"/>
              <a:t>Hierarchy</a:t>
            </a:r>
          </a:p>
          <a:p>
            <a:pPr lvl="1"/>
            <a:r>
              <a:rPr lang="en-US" altLang="en-US" sz="2400" i="1" dirty="0">
                <a:solidFill>
                  <a:srgbClr val="FF3300"/>
                </a:solidFill>
              </a:rPr>
              <a:t>Data</a:t>
            </a:r>
            <a:r>
              <a:rPr lang="en-US" altLang="en-US" sz="2400" i="1" dirty="0"/>
              <a:t> </a:t>
            </a:r>
            <a:r>
              <a:rPr lang="en-US" altLang="en-US" sz="3200" i="1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i="1" dirty="0">
                <a:sym typeface="Wingdings" panose="05000000000000000000" pitchFamily="2" charset="2"/>
              </a:rPr>
              <a:t> </a:t>
            </a:r>
            <a:r>
              <a:rPr lang="en-US" altLang="en-US" sz="2400" i="1" dirty="0">
                <a:solidFill>
                  <a:srgbClr val="FF5D5D"/>
                </a:solidFill>
                <a:sym typeface="Wingdings" panose="05000000000000000000" pitchFamily="2" charset="2"/>
              </a:rPr>
              <a:t>Information</a:t>
            </a:r>
            <a:r>
              <a:rPr lang="en-US" altLang="en-US" sz="2400" i="1" dirty="0">
                <a:sym typeface="Wingdings" panose="05000000000000000000" pitchFamily="2" charset="2"/>
              </a:rPr>
              <a:t>  Knowledge  Wisdom</a:t>
            </a:r>
            <a:endParaRPr lang="en-US" alt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60" y="3691286"/>
            <a:ext cx="6222080" cy="26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9D219BA6-6DEC-4564-B094-F11A0DA242B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Pie Chart - State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B57C8C5-E87A-4FBD-9785-8716B4635F4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Pareto Diagram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4800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275ED21A-2D47-4912-80FC-132B3D2A2D44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Quantitative Data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Dot Plot</a:t>
            </a:r>
          </a:p>
          <a:p>
            <a:r>
              <a:rPr lang="en-US" altLang="en-US"/>
              <a:t>Histogram</a:t>
            </a:r>
          </a:p>
          <a:p>
            <a:pPr lvl="1"/>
            <a:r>
              <a:rPr lang="en-US" altLang="en-US"/>
              <a:t>Total</a:t>
            </a:r>
          </a:p>
          <a:p>
            <a:pPr lvl="1"/>
            <a:r>
              <a:rPr lang="en-US" altLang="en-US"/>
              <a:t>Relative Frequencies</a:t>
            </a:r>
          </a:p>
          <a:p>
            <a:r>
              <a:rPr lang="en-US" altLang="en-US"/>
              <a:t>Stem and Leaf</a:t>
            </a:r>
          </a:p>
          <a:p>
            <a:r>
              <a:rPr lang="en-US" altLang="en-US"/>
              <a:t>Ogive (o-jive)</a:t>
            </a:r>
          </a:p>
          <a:p>
            <a:r>
              <a:rPr lang="en-US" altLang="en-US"/>
              <a:t>Time Plot</a:t>
            </a:r>
          </a:p>
        </p:txBody>
      </p:sp>
    </p:spTree>
    <p:extLst>
      <p:ext uri="{BB962C8B-B14F-4D97-AF65-F5344CB8AC3E}">
        <p14:creationId xmlns:p14="http://schemas.microsoft.com/office/powerpoint/2010/main" val="29999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B7E70B5E-E821-4AD7-BCA3-1DBB931727C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Dot Plot – Total SAT Score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745379EC-3365-4B6B-8CC7-2ED6E4224AA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– Total SAT Score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5600"/>
            <a:ext cx="69342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CED3CB10-37DD-4B73-9B08-491A108B05A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Histogram – Total SAT Score (%)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4800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53473FF4-922A-49BC-B614-C789C915B37F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Histogram – Total SAT Score (%)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5600"/>
            <a:ext cx="69342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7F4993E1-3CE4-48C3-A78F-B95F3A007DE0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Histogram – Selecting Bins/Classes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Number of Observations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Number of Bins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Less than 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25-50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7-14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More than 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D1CC5BCF-ECC2-4D50-8C2D-F881EF6D8732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– Bin/Class Width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bins must have the same width</a:t>
            </a:r>
          </a:p>
          <a:p>
            <a:r>
              <a:rPr lang="en-US" altLang="en-US"/>
              <a:t>Bin Width =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u="sng"/>
              <a:t>Largest – Smallest</a:t>
            </a:r>
            <a:endParaRPr lang="en-US" altLang="en-US"/>
          </a:p>
          <a:p>
            <a:pPr>
              <a:buFontTx/>
              <a:buNone/>
            </a:pPr>
            <a:r>
              <a:rPr lang="en-US" altLang="en-US"/>
              <a:t>			# Bins</a:t>
            </a:r>
          </a:p>
        </p:txBody>
      </p:sp>
    </p:spTree>
    <p:extLst>
      <p:ext uri="{BB962C8B-B14F-4D97-AF65-F5344CB8AC3E}">
        <p14:creationId xmlns:p14="http://schemas.microsoft.com/office/powerpoint/2010/main" val="142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C7FE1221-259E-4BB6-A1B0-EFAEE71D2C4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Histogram – Total SAT Score (%)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5600"/>
            <a:ext cx="69342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9D19E59-6935-47ED-AA83-160DC48CCAF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 The S.A.T.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200 college Freshmen, have</a:t>
            </a:r>
          </a:p>
          <a:p>
            <a:pPr lvl="1"/>
            <a:r>
              <a:rPr lang="en-US" altLang="en-US"/>
              <a:t>S.A.T. scores</a:t>
            </a:r>
          </a:p>
          <a:p>
            <a:pPr lvl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Year college GPA</a:t>
            </a:r>
          </a:p>
          <a:p>
            <a:pPr lvl="1"/>
            <a:r>
              <a:rPr lang="en-US" altLang="en-US"/>
              <a:t>Public/Private High School</a:t>
            </a:r>
          </a:p>
          <a:p>
            <a:pPr lvl="1"/>
            <a:r>
              <a:rPr lang="en-US" altLang="en-US"/>
              <a:t>Gender</a:t>
            </a:r>
          </a:p>
          <a:p>
            <a:r>
              <a:rPr lang="en-US" altLang="en-US"/>
              <a:t>Use statistics to learn about …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58903EFC-205D-4EAD-9BFB-4299407D363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altLang="en-US" sz="4000"/>
              <a:t>Stem and Leaf – Total SAT Score</a:t>
            </a:r>
          </a:p>
        </p:txBody>
      </p:sp>
      <p:sp>
        <p:nvSpPr>
          <p:cNvPr id="117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/>
              <a:t>Stem-and-Leaf Display: Total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Stem-and-leaf of Total  N  = 200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Leaf Unit = 10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1    9   2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2    9   6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8    10  013344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17   10  555579999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39   11  0011122333333344444444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73   11  5555666666667777778888888999999999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(38)  12  00000111111111222223333333333344444444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89   12  555566667777778888899999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65   13  000000000111222222222333333444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35   13  55556667777888899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18   14  000112224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9    14  67788899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1    15  2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419600" y="990600"/>
            <a:ext cx="4572000" cy="2847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/>
              <a:t>Counts (left) - If the median value for the sample is included in a row, the count for that row is enclosed in parentheses. The values for rows above and below the median are cumulative. The count for a row above the median represents the total count for that row and the rows above it. The value for a row below the median represents the total count for that row and the rows below it. </a:t>
            </a:r>
          </a:p>
        </p:txBody>
      </p:sp>
    </p:spTree>
    <p:extLst>
      <p:ext uri="{BB962C8B-B14F-4D97-AF65-F5344CB8AC3E}">
        <p14:creationId xmlns:p14="http://schemas.microsoft.com/office/powerpoint/2010/main" val="16825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0F9C790E-007B-4390-96B2-1216A69F5B25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Ogive – Total SAT Score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4963"/>
            <a:ext cx="75438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17F933F-5B6D-4C8D-B5EB-80CA159FBA9B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of Central Tendency</a:t>
            </a:r>
          </a:p>
        </p:txBody>
      </p:sp>
      <p:sp>
        <p:nvSpPr>
          <p:cNvPr id="129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Mean – “average”</a:t>
            </a:r>
          </a:p>
          <a:p>
            <a:r>
              <a:rPr lang="en-US" altLang="en-US" dirty="0"/>
              <a:t>Median – middle, if </a:t>
            </a:r>
            <a:r>
              <a:rPr lang="en-US" altLang="en-US" dirty="0" smtClean="0"/>
              <a:t>sorted; 50/50</a:t>
            </a:r>
            <a:endParaRPr lang="en-US" altLang="en-US" dirty="0"/>
          </a:p>
          <a:p>
            <a:r>
              <a:rPr lang="en-US" altLang="en-US" dirty="0"/>
              <a:t>Mode – most frequent</a:t>
            </a:r>
          </a:p>
        </p:txBody>
      </p:sp>
    </p:spTree>
    <p:extLst>
      <p:ext uri="{BB962C8B-B14F-4D97-AF65-F5344CB8AC3E}">
        <p14:creationId xmlns:p14="http://schemas.microsoft.com/office/powerpoint/2010/main" val="4272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6017D8A-00B3-456C-BC65-55BB9159FBE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</a:t>
            </a:r>
          </a:p>
        </p:txBody>
      </p:sp>
      <p:graphicFrame>
        <p:nvGraphicFramePr>
          <p:cNvPr id="1310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703388"/>
          <a:ext cx="45720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23600" imgH="469800" progId="Equation.3">
                  <p:embed/>
                </p:oleObj>
              </mc:Choice>
              <mc:Fallback>
                <p:oleObj name="Equation" r:id="rId3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03388"/>
                        <a:ext cx="45720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572000" y="3810000"/>
            <a:ext cx="411480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/>
              <a:t>Sample Mean = </a:t>
            </a:r>
          </a:p>
          <a:p>
            <a:pPr algn="l"/>
            <a:r>
              <a:rPr lang="en-US" altLang="en-US" sz="3200"/>
              <a:t>Population Mean = </a:t>
            </a:r>
            <a:r>
              <a:rPr lang="el-GR" altLang="en-US" sz="5400">
                <a:latin typeface="Times New Roman" panose="02020603050405020304" pitchFamily="18" charset="0"/>
                <a:cs typeface="Tahoma" panose="020B0604030504040204" pitchFamily="34" charset="0"/>
              </a:rPr>
              <a:t>μ</a:t>
            </a:r>
            <a:r>
              <a:rPr lang="en-US" altLang="en-US" sz="5400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3200">
                <a:cs typeface="Tahoma" panose="020B0604030504040204" pitchFamily="34" charset="0"/>
              </a:rPr>
              <a:t>(mu)</a:t>
            </a:r>
            <a:endParaRPr lang="el-GR" altLang="en-US" sz="3200">
              <a:cs typeface="Tahoma" panose="020B0604030504040204" pitchFamily="34" charset="0"/>
            </a:endParaRPr>
          </a:p>
        </p:txBody>
      </p:sp>
      <p:graphicFrame>
        <p:nvGraphicFramePr>
          <p:cNvPr id="1310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0" y="3276600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26720" imgH="215640" progId="Equation.3">
                  <p:embed/>
                </p:oleObj>
              </mc:Choice>
              <mc:Fallback>
                <p:oleObj name="Equation" r:id="rId5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276600"/>
                        <a:ext cx="762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3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41871676-4860-4ECB-8149-8CA8E5C8259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Median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Sorted; half the values above, half below</a:t>
            </a:r>
          </a:p>
          <a:p>
            <a:r>
              <a:rPr lang="en-US" altLang="en-US"/>
              <a:t>If n is odd, the exact middle</a:t>
            </a:r>
          </a:p>
          <a:p>
            <a:r>
              <a:rPr lang="en-US" altLang="en-US"/>
              <a:t>if n is even, the mean of the 2 middle numbers</a:t>
            </a:r>
          </a:p>
        </p:txBody>
      </p:sp>
    </p:spTree>
    <p:extLst>
      <p:ext uri="{BB962C8B-B14F-4D97-AF65-F5344CB8AC3E}">
        <p14:creationId xmlns:p14="http://schemas.microsoft.com/office/powerpoint/2010/main" val="9839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D94CC70-5591-428E-BB9B-5D9C380D3518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</a:t>
            </a:r>
          </a:p>
        </p:txBody>
      </p:sp>
      <p:sp>
        <p:nvSpPr>
          <p:cNvPr id="133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frequently occurring value</a:t>
            </a:r>
          </a:p>
          <a:p>
            <a:r>
              <a:rPr lang="en-US" altLang="en-US"/>
              <a:t>If no single value, data set does not have a mode</a:t>
            </a:r>
          </a:p>
        </p:txBody>
      </p:sp>
    </p:spTree>
    <p:extLst>
      <p:ext uri="{BB962C8B-B14F-4D97-AF65-F5344CB8AC3E}">
        <p14:creationId xmlns:p14="http://schemas.microsoft.com/office/powerpoint/2010/main" val="19807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3B20D6FC-F084-4482-8FC8-71D4692F3D32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Mean, Median, Mode</a:t>
            </a:r>
          </a:p>
        </p:txBody>
      </p:sp>
      <p:sp>
        <p:nvSpPr>
          <p:cNvPr id="134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1 1 1 3 6 6 7 10 15 15 (n=10)</a:t>
            </a:r>
          </a:p>
          <a:p>
            <a:endParaRPr lang="en-US" altLang="en-US"/>
          </a:p>
          <a:p>
            <a:r>
              <a:rPr lang="en-US" altLang="en-US"/>
              <a:t>Mean = 6.5 = (1+1+1+3+5+6+6+7+10+15+15) / 10</a:t>
            </a:r>
          </a:p>
          <a:p>
            <a:r>
              <a:rPr lang="en-US" altLang="en-US"/>
              <a:t>Median = 6 = (6+6)/2</a:t>
            </a:r>
          </a:p>
          <a:p>
            <a:r>
              <a:rPr lang="en-US" altLang="en-US"/>
              <a:t>Mode = 1</a:t>
            </a:r>
          </a:p>
        </p:txBody>
      </p:sp>
    </p:spTree>
    <p:extLst>
      <p:ext uri="{BB962C8B-B14F-4D97-AF65-F5344CB8AC3E}">
        <p14:creationId xmlns:p14="http://schemas.microsoft.com/office/powerpoint/2010/main" val="27220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15C995B1-AF4D-479A-9323-00BD8117B6B6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Skew</a:t>
            </a:r>
          </a:p>
        </p:txBody>
      </p:sp>
      <p:sp>
        <p:nvSpPr>
          <p:cNvPr id="135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Distribution has more observations on one end or the other</a:t>
            </a:r>
          </a:p>
          <a:p>
            <a:pPr lvl="1"/>
            <a:r>
              <a:rPr lang="en-US" altLang="en-US"/>
              <a:t>Right skew (more higher numbers)</a:t>
            </a:r>
          </a:p>
          <a:p>
            <a:pPr lvl="1"/>
            <a:r>
              <a:rPr lang="en-US" altLang="en-US"/>
              <a:t>Left skew (more lower numbers)</a:t>
            </a:r>
          </a:p>
        </p:txBody>
      </p:sp>
    </p:spTree>
    <p:extLst>
      <p:ext uri="{BB962C8B-B14F-4D97-AF65-F5344CB8AC3E}">
        <p14:creationId xmlns:p14="http://schemas.microsoft.com/office/powerpoint/2010/main" val="39315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1E8667C-B7B7-492C-A327-6B91ED062C9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Mean/Median &amp; Skew</a:t>
            </a:r>
          </a:p>
        </p:txBody>
      </p:sp>
      <p:sp>
        <p:nvSpPr>
          <p:cNvPr id="136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467600" cy="4114800"/>
          </a:xfrm>
        </p:spPr>
        <p:txBody>
          <a:bodyPr/>
          <a:lstStyle/>
          <a:p>
            <a:r>
              <a:rPr lang="en-US" altLang="en-US" sz="2800">
                <a:solidFill>
                  <a:srgbClr val="FFCC00"/>
                </a:solidFill>
              </a:rPr>
              <a:t>Median</a:t>
            </a:r>
            <a:r>
              <a:rPr lang="en-US" altLang="en-US" sz="2800"/>
              <a:t> &lt; </a:t>
            </a:r>
            <a:r>
              <a:rPr lang="en-US" altLang="en-US" sz="2800">
                <a:solidFill>
                  <a:srgbClr val="FF3300"/>
                </a:solidFill>
              </a:rPr>
              <a:t>Mean</a:t>
            </a:r>
            <a:r>
              <a:rPr lang="en-US" altLang="en-US" sz="2800"/>
              <a:t> – left skew</a:t>
            </a:r>
          </a:p>
          <a:p>
            <a:r>
              <a:rPr lang="en-US" altLang="en-US" sz="2800">
                <a:solidFill>
                  <a:srgbClr val="FFCC00"/>
                </a:solidFill>
              </a:rPr>
              <a:t>Median</a:t>
            </a:r>
            <a:r>
              <a:rPr lang="en-US" altLang="en-US" sz="2800"/>
              <a:t> &gt; </a:t>
            </a:r>
            <a:r>
              <a:rPr lang="en-US" altLang="en-US" sz="2800">
                <a:solidFill>
                  <a:srgbClr val="FF3300"/>
                </a:solidFill>
              </a:rPr>
              <a:t>Mean</a:t>
            </a:r>
            <a:r>
              <a:rPr lang="en-US" altLang="en-US" sz="2800"/>
              <a:t> – right skew</a:t>
            </a:r>
          </a:p>
          <a:p>
            <a:r>
              <a:rPr lang="en-US" altLang="en-US" sz="2800">
                <a:solidFill>
                  <a:srgbClr val="FFCC00"/>
                </a:solidFill>
              </a:rPr>
              <a:t>Median</a:t>
            </a:r>
            <a:r>
              <a:rPr lang="en-US" altLang="en-US" sz="2800"/>
              <a:t> = </a:t>
            </a:r>
            <a:r>
              <a:rPr lang="en-US" altLang="en-US" sz="2800">
                <a:solidFill>
                  <a:srgbClr val="FF3300"/>
                </a:solidFill>
              </a:rPr>
              <a:t>Mean</a:t>
            </a:r>
            <a:r>
              <a:rPr lang="en-US" altLang="en-US" sz="2800"/>
              <a:t> – no skew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74161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74161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74161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9" name="Line 7"/>
          <p:cNvSpPr>
            <a:spLocks noChangeShapeType="1"/>
          </p:cNvSpPr>
          <p:nvPr/>
        </p:nvSpPr>
        <p:spPr bwMode="auto">
          <a:xfrm flipV="1">
            <a:off x="7696200" y="3810000"/>
            <a:ext cx="0" cy="23622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V="1">
            <a:off x="990600" y="3810000"/>
            <a:ext cx="0" cy="23622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V="1">
            <a:off x="5029200" y="3810000"/>
            <a:ext cx="0" cy="23622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 flipV="1">
            <a:off x="7745413" y="3810000"/>
            <a:ext cx="0" cy="236220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V="1">
            <a:off x="838200" y="3810000"/>
            <a:ext cx="0" cy="236220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flipV="1">
            <a:off x="5181600" y="3810000"/>
            <a:ext cx="0" cy="236220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9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9416EC94-1C00-44E3-9297-509837C00B4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of Variability</a:t>
            </a:r>
          </a:p>
        </p:txBody>
      </p: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Range</a:t>
            </a:r>
          </a:p>
          <a:p>
            <a:pPr lvl="1"/>
            <a:r>
              <a:rPr lang="en-US" altLang="en-US"/>
              <a:t>largest value – smallest value</a:t>
            </a:r>
          </a:p>
          <a:p>
            <a:r>
              <a:rPr lang="en-US" altLang="en-US"/>
              <a:t>Sample Variance (s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Population variance (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  <a:endParaRPr lang="el-GR" altLang="en-US"/>
          </a:p>
          <a:p>
            <a:r>
              <a:rPr lang="en-US" altLang="en-US"/>
              <a:t>Sample Standard Deviation (s)</a:t>
            </a:r>
          </a:p>
          <a:p>
            <a:pPr lvl="1"/>
            <a:r>
              <a:rPr lang="en-US" altLang="en-US"/>
              <a:t>Population standard deviation (</a:t>
            </a:r>
            <a:r>
              <a:rPr lang="el-GR" altLang="en-US"/>
              <a:t>σ</a:t>
            </a:r>
            <a:r>
              <a:rPr lang="en-US" altLang="en-US"/>
              <a:t> - sigma)</a:t>
            </a:r>
          </a:p>
          <a:p>
            <a:r>
              <a:rPr lang="en-US" altLang="en-US"/>
              <a:t>Coefficient of Variation</a:t>
            </a:r>
          </a:p>
        </p:txBody>
      </p:sp>
    </p:spTree>
    <p:extLst>
      <p:ext uri="{BB962C8B-B14F-4D97-AF65-F5344CB8AC3E}">
        <p14:creationId xmlns:p14="http://schemas.microsoft.com/office/powerpoint/2010/main" val="11566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0CA8D48-147E-4876-B214-80B8DBB614B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Statistics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Descriptive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numbers and graphs to look for patterns and summarize information in the data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How many of 200 went to private schools?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Inferential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data to make estimates, decisions, predictions, or generalizations about a larger set of data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How many HS students go to private schools?</a:t>
            </a:r>
          </a:p>
        </p:txBody>
      </p:sp>
    </p:spTree>
    <p:extLst>
      <p:ext uri="{BB962C8B-B14F-4D97-AF65-F5344CB8AC3E}">
        <p14:creationId xmlns:p14="http://schemas.microsoft.com/office/powerpoint/2010/main" val="2350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17ED75B-32F8-440A-9C97-B74EBCC06AB5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Standard Deviation</a:t>
            </a:r>
          </a:p>
        </p:txBody>
      </p:sp>
      <p:sp>
        <p:nvSpPr>
          <p:cNvPr id="149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2743200"/>
          </a:xfrm>
        </p:spPr>
        <p:txBody>
          <a:bodyPr/>
          <a:lstStyle/>
          <a:p>
            <a:r>
              <a:rPr lang="en-US" altLang="en-US"/>
              <a:t>Standard deviation is measure of the “variability” of the data</a:t>
            </a:r>
          </a:p>
          <a:p>
            <a:pPr lvl="1"/>
            <a:r>
              <a:rPr lang="en-US" altLang="en-US"/>
              <a:t>Small s – little variation</a:t>
            </a:r>
          </a:p>
          <a:p>
            <a:pPr lvl="1"/>
            <a:r>
              <a:rPr lang="en-US" altLang="en-US"/>
              <a:t>Larger s – greater variation</a:t>
            </a:r>
          </a:p>
          <a:p>
            <a:r>
              <a:rPr lang="en-US" altLang="en-US"/>
              <a:t>Both:  Mean ~10; Median ~10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95375" y="4038600"/>
            <a:ext cx="685800" cy="2317751"/>
          </a:xfrm>
          <a:prstGeom prst="ellipse">
            <a:avLst/>
          </a:prstGeom>
          <a:solidFill>
            <a:srgbClr val="B4C7E7">
              <a:alpha val="34118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705350" y="4022724"/>
            <a:ext cx="685800" cy="2317751"/>
          </a:xfrm>
          <a:prstGeom prst="ellipse">
            <a:avLst/>
          </a:prstGeom>
          <a:solidFill>
            <a:srgbClr val="B4C7E7">
              <a:alpha val="34118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C59855D0-415A-4BDE-8AEB-50DA3B7C37C8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Standard Deviation</a:t>
            </a:r>
          </a:p>
        </p:txBody>
      </p:sp>
      <p:sp>
        <p:nvSpPr>
          <p:cNvPr id="150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Chebyshev’s Rule</a:t>
            </a:r>
          </a:p>
          <a:p>
            <a:pPr lvl="1"/>
            <a:r>
              <a:rPr lang="en-US" altLang="en-US" dirty="0"/>
              <a:t>any distribution</a:t>
            </a:r>
          </a:p>
          <a:p>
            <a:r>
              <a:rPr lang="en-US" altLang="en-US" dirty="0"/>
              <a:t>Empirical Rule</a:t>
            </a:r>
          </a:p>
          <a:p>
            <a:pPr lvl="1"/>
            <a:r>
              <a:rPr lang="en-US" altLang="en-US" dirty="0"/>
              <a:t>standard, mound-shaped, symmetric </a:t>
            </a:r>
            <a:r>
              <a:rPr lang="en-US" altLang="en-US" dirty="0" smtClean="0"/>
              <a:t>only</a:t>
            </a:r>
          </a:p>
          <a:p>
            <a:pPr lvl="1"/>
            <a:r>
              <a:rPr lang="en-US" altLang="en-US" dirty="0" smtClean="0"/>
              <a:t>“normal” or normal-like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921A032-50CE-4748-A5EA-0343685B4C4E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Chebyshev’s Rule</a:t>
            </a:r>
          </a:p>
        </p:txBody>
      </p:sp>
      <p:sp>
        <p:nvSpPr>
          <p:cNvPr id="151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743200" y="1828800"/>
            <a:ext cx="6172200" cy="4343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/>
              <a:t>no useful information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/>
              <a:t>at least 75% of data (3/4)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/>
              <a:t>at least 89% of data (8/9)</a:t>
            </a:r>
          </a:p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r>
              <a:rPr lang="en-US" altLang="en-US" sz="2800"/>
              <a:t>For k&gt;1, 1-1/k</a:t>
            </a:r>
            <a:r>
              <a:rPr lang="en-US" altLang="en-US" sz="2800" baseline="30000"/>
              <a:t>2</a:t>
            </a:r>
            <a:r>
              <a:rPr lang="en-US" altLang="en-US" sz="2800"/>
              <a:t> observations</a:t>
            </a:r>
          </a:p>
          <a:p>
            <a:pPr>
              <a:buFontTx/>
              <a:buNone/>
            </a:pPr>
            <a:r>
              <a:rPr lang="en-US" altLang="en-US" sz="2800"/>
              <a:t>in the range:  mean ± ks</a:t>
            </a:r>
            <a:endParaRPr lang="en-US" altLang="en-US" sz="2800" baseline="30000"/>
          </a:p>
        </p:txBody>
      </p:sp>
      <p:graphicFrame>
        <p:nvGraphicFramePr>
          <p:cNvPr id="1515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66800" y="1828800"/>
          <a:ext cx="13700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330120" imgH="215640" progId="Equation.3">
                  <p:embed/>
                </p:oleObj>
              </mc:Choice>
              <mc:Fallback>
                <p:oleObj name="Equation" r:id="rId3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13700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66800" y="2743200"/>
          <a:ext cx="1371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1371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66800" y="3581400"/>
          <a:ext cx="13716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7" imgW="393480" imgH="215640" progId="Equation.3">
                  <p:embed/>
                </p:oleObj>
              </mc:Choice>
              <mc:Fallback>
                <p:oleObj name="Equation" r:id="rId7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13716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0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08/31/2005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2FD6611-D9CE-4221-9B0D-CC1020C09A6F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Empirical Rule</a:t>
            </a:r>
          </a:p>
        </p:txBody>
      </p:sp>
      <p:sp>
        <p:nvSpPr>
          <p:cNvPr id="146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5791200" cy="4343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/>
              <a:t>at least 68% of data</a:t>
            </a:r>
          </a:p>
          <a:p>
            <a:pPr>
              <a:buFontTx/>
              <a:buNone/>
            </a:pPr>
            <a:r>
              <a:rPr lang="en-US" altLang="en-US" sz="4400"/>
              <a:t>at least 95% of data</a:t>
            </a:r>
          </a:p>
          <a:p>
            <a:pPr>
              <a:buFontTx/>
              <a:buNone/>
            </a:pPr>
            <a:r>
              <a:rPr lang="en-US" altLang="en-US" sz="4400"/>
              <a:t>at least 99.7% of data</a:t>
            </a:r>
          </a:p>
          <a:p>
            <a:pPr>
              <a:buFontTx/>
              <a:buNone/>
            </a:pPr>
            <a:endParaRPr lang="en-US" altLang="en-US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066800" y="1828800"/>
          <a:ext cx="13700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330120" imgH="215640" progId="Equation.3">
                  <p:embed/>
                </p:oleObj>
              </mc:Choice>
              <mc:Fallback>
                <p:oleObj name="Equation" r:id="rId3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13700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1066800" y="2743200"/>
          <a:ext cx="1371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1371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1066800" y="3581400"/>
          <a:ext cx="13716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393480" imgH="215640" progId="Equation.3">
                  <p:embed/>
                </p:oleObj>
              </mc:Choice>
              <mc:Fallback>
                <p:oleObj name="Equation" r:id="rId7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13716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68A23E99-2CF6-491B-91D3-76CF4E36B1D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Percentile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percentile, p, for an observation is such that p% of the observations are at or below and (100-p)% are above</a:t>
            </a:r>
          </a:p>
          <a:p>
            <a:endParaRPr lang="en-US" altLang="en-US"/>
          </a:p>
          <a:p>
            <a:r>
              <a:rPr lang="en-US" altLang="en-US"/>
              <a:t>Median is 50</a:t>
            </a:r>
            <a:r>
              <a:rPr lang="en-US" altLang="en-US" baseline="30000"/>
              <a:t>th</a:t>
            </a:r>
            <a:r>
              <a:rPr lang="en-US" altLang="en-US"/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26921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4BADD03-991B-4F88-AD7B-649567CE8681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Quartiles</a:t>
            </a:r>
          </a:p>
        </p:txBody>
      </p:sp>
      <p:sp>
        <p:nvSpPr>
          <p:cNvPr id="153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1143000"/>
          </a:xfrm>
        </p:spPr>
        <p:txBody>
          <a:bodyPr/>
          <a:lstStyle/>
          <a:p>
            <a:r>
              <a:rPr lang="en-US" altLang="en-US"/>
              <a:t>Split the data into 4 equal (in number) ranges</a:t>
            </a: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1219200" y="4114800"/>
            <a:ext cx="7319963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48768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67056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V="1">
            <a:off x="30480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12192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85344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685800" y="45720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lowest value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7924800" y="46482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highest value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4343400" y="45720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median Q2 50%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371600" y="3200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first quartile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32766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second quartile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5029200" y="32766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third quartile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6858000" y="32766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fourth quartile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2514600" y="45720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Q1 25%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6172200" y="45720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Q3 75%</a:t>
            </a:r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3048000" y="5257800"/>
            <a:ext cx="0" cy="9906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6705600" y="5257800"/>
            <a:ext cx="0" cy="9906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21" name="Line 21"/>
          <p:cNvSpPr>
            <a:spLocks noChangeShapeType="1"/>
          </p:cNvSpPr>
          <p:nvPr/>
        </p:nvSpPr>
        <p:spPr bwMode="auto">
          <a:xfrm>
            <a:off x="3048000" y="5791200"/>
            <a:ext cx="36576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3200400" y="5867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accent1"/>
                </a:solidFill>
              </a:rPr>
              <a:t>interquartile range</a:t>
            </a:r>
          </a:p>
        </p:txBody>
      </p:sp>
    </p:spTree>
    <p:extLst>
      <p:ext uri="{BB962C8B-B14F-4D97-AF65-F5344CB8AC3E}">
        <p14:creationId xmlns:p14="http://schemas.microsoft.com/office/powerpoint/2010/main" val="1424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DF3EBD2E-DFD0-428C-ADE3-22153E338911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Others Possible</a:t>
            </a:r>
          </a:p>
        </p:txBody>
      </p:sp>
      <p:sp>
        <p:nvSpPr>
          <p:cNvPr id="154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Deciles (10%)</a:t>
            </a:r>
          </a:p>
          <a:p>
            <a:r>
              <a:rPr lang="en-US" altLang="en-US"/>
              <a:t>Quintiles (20%)</a:t>
            </a:r>
          </a:p>
          <a:p>
            <a:r>
              <a:rPr lang="en-US" altLang="en-US"/>
              <a:t>Percentiles (1%)</a:t>
            </a:r>
          </a:p>
          <a:p>
            <a:endParaRPr lang="en-US" altLang="en-US"/>
          </a:p>
          <a:p>
            <a:r>
              <a:rPr lang="en-US" altLang="en-US"/>
              <a:t>Less frequently used</a:t>
            </a:r>
          </a:p>
        </p:txBody>
      </p:sp>
    </p:spTree>
    <p:extLst>
      <p:ext uri="{BB962C8B-B14F-4D97-AF65-F5344CB8AC3E}">
        <p14:creationId xmlns:p14="http://schemas.microsoft.com/office/powerpoint/2010/main" val="3932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74B3C1C-8903-4537-95ED-0AC37E3FE320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Box-and-Whisker</a:t>
            </a:r>
          </a:p>
        </p:txBody>
      </p:sp>
      <p:sp>
        <p:nvSpPr>
          <p:cNvPr id="155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Summarize data into 5 numbers:</a:t>
            </a:r>
          </a:p>
          <a:p>
            <a:pPr lvl="1"/>
            <a:r>
              <a:rPr lang="en-US" altLang="en-US"/>
              <a:t>Lowest value</a:t>
            </a:r>
          </a:p>
          <a:p>
            <a:pPr lvl="1"/>
            <a:r>
              <a:rPr lang="en-US" altLang="en-US"/>
              <a:t>Q1 (25%)</a:t>
            </a:r>
          </a:p>
          <a:p>
            <a:pPr lvl="1"/>
            <a:r>
              <a:rPr lang="en-US" altLang="en-US"/>
              <a:t>Median (Q2)</a:t>
            </a:r>
          </a:p>
          <a:p>
            <a:pPr lvl="1"/>
            <a:r>
              <a:rPr lang="en-US" altLang="en-US"/>
              <a:t>Q3 (75%)</a:t>
            </a:r>
          </a:p>
          <a:p>
            <a:pPr lvl="1"/>
            <a:r>
              <a:rPr lang="en-US" altLang="en-US"/>
              <a:t>Highest value</a:t>
            </a:r>
          </a:p>
        </p:txBody>
      </p:sp>
    </p:spTree>
    <p:extLst>
      <p:ext uri="{BB962C8B-B14F-4D97-AF65-F5344CB8AC3E}">
        <p14:creationId xmlns:p14="http://schemas.microsoft.com/office/powerpoint/2010/main" val="13055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9E8D372-5B00-4616-87FC-4B35D7763671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Box-and-Whisker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3048000" y="16764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267200" y="2743200"/>
            <a:ext cx="914400" cy="1828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V="1">
            <a:off x="4724400" y="1905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4267200" y="3505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 rot="16200000">
            <a:off x="15240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Range of Values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5715000" y="1676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Highest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715000" y="4953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Lowest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5715000" y="259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Q3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5715000" y="3200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Median (Q2)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5715000" y="4343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5903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5C4FCBE-BCDB-4E1F-B6DC-1C2861DACC8A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Total SAT Score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7106C2A-54E9-4AF8-A634-2C9C0ADA7BD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Concepts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Unit of Analysis/Experimental Unit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Observation (person, object, event) for which data is collected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Sample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HS students, took SAT, finished 1 </a:t>
            </a:r>
            <a:r>
              <a:rPr lang="en-US" altLang="en-US" dirty="0" err="1"/>
              <a:t>yr</a:t>
            </a:r>
            <a:r>
              <a:rPr lang="en-US" altLang="en-US" dirty="0"/>
              <a:t> college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Population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Complete</a:t>
            </a:r>
            <a:r>
              <a:rPr lang="en-US" altLang="en-US" dirty="0"/>
              <a:t> set of units of interest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Census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All HS students who go on to </a:t>
            </a:r>
            <a:r>
              <a:rPr lang="en-US" altLang="en-US" dirty="0" smtClean="0"/>
              <a:t>college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Everyone who took the SAT in a given year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7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2E3884CB-20B0-4E41-BAD9-A1CE9FF32C79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Math &amp; Verbal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324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37970244-723A-4E5B-B506-48CABFA07FC9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Box-and-Whisker?</a:t>
            </a:r>
          </a:p>
        </p:txBody>
      </p:sp>
      <p:sp>
        <p:nvSpPr>
          <p:cNvPr id="157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Compare different data sets</a:t>
            </a:r>
          </a:p>
          <a:p>
            <a:r>
              <a:rPr lang="en-US" altLang="en-US"/>
              <a:t>Compare data from different categories</a:t>
            </a:r>
          </a:p>
          <a:p>
            <a:r>
              <a:rPr lang="en-US" altLang="en-US"/>
              <a:t>Beyond 5 numbers on 1 picture</a:t>
            </a:r>
          </a:p>
          <a:p>
            <a:pPr lvl="1"/>
            <a:r>
              <a:rPr lang="en-US" altLang="en-US"/>
              <a:t>Symmetry</a:t>
            </a:r>
          </a:p>
          <a:p>
            <a:pPr lvl="1"/>
            <a:r>
              <a:rPr lang="en-US" altLang="en-US"/>
              <a:t>Variance/Standard Deviation</a:t>
            </a:r>
          </a:p>
          <a:p>
            <a:pPr lvl="1"/>
            <a:r>
              <a:rPr lang="en-US" altLang="en-US"/>
              <a:t>“Shape” of distribution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8B142809-8480-4B0D-9B61-86D1460F1248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Total by High School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324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3" name="AutoShape 5"/>
          <p:cNvSpPr>
            <a:spLocks/>
          </p:cNvSpPr>
          <p:nvPr/>
        </p:nvSpPr>
        <p:spPr bwMode="auto">
          <a:xfrm>
            <a:off x="7467600" y="5410200"/>
            <a:ext cx="1295400" cy="406400"/>
          </a:xfrm>
          <a:prstGeom prst="borderCallout2">
            <a:avLst>
              <a:gd name="adj1" fmla="val 15000"/>
              <a:gd name="adj2" fmla="val -5884"/>
              <a:gd name="adj3" fmla="val 15000"/>
              <a:gd name="adj4" fmla="val -99389"/>
              <a:gd name="adj5" fmla="val -67083"/>
              <a:gd name="adj6" fmla="val -19007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Outlier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71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09/07/2005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1791DAD6-8284-4450-927C-D4DED661D1C9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Total by State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08/29/2005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0879EA20-63D6-4FDE-9157-48C5658BEA8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Concepts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Variable</a:t>
            </a:r>
          </a:p>
          <a:p>
            <a:pPr lvl="1"/>
            <a:r>
              <a:rPr lang="en-US" altLang="en-US" dirty="0"/>
              <a:t>Characteristic, attribute or property about an observation (need not be numeric)</a:t>
            </a:r>
          </a:p>
          <a:p>
            <a:pPr lvl="2"/>
            <a:r>
              <a:rPr lang="en-US" altLang="en-US" dirty="0"/>
              <a:t>SAT verbal score, gender, GPA</a:t>
            </a:r>
          </a:p>
          <a:p>
            <a:r>
              <a:rPr lang="en-US" altLang="en-US" dirty="0"/>
              <a:t>Statistical Inference</a:t>
            </a:r>
          </a:p>
          <a:p>
            <a:pPr lvl="1"/>
            <a:r>
              <a:rPr lang="en-US" altLang="en-US" dirty="0"/>
              <a:t>Estimate or prediction about a population based on a sample</a:t>
            </a:r>
          </a:p>
          <a:p>
            <a:pPr lvl="2"/>
            <a:r>
              <a:rPr lang="en-US" altLang="en-US" dirty="0"/>
              <a:t>25% attended private high school</a:t>
            </a:r>
          </a:p>
          <a:p>
            <a:r>
              <a:rPr lang="en-US" altLang="en-US" dirty="0"/>
              <a:t>Reliability (Measure of)</a:t>
            </a:r>
          </a:p>
          <a:p>
            <a:pPr lvl="1"/>
            <a:r>
              <a:rPr lang="en-US" altLang="en-US" dirty="0"/>
              <a:t>Degree of uncertainty associated with a statistical inference</a:t>
            </a:r>
          </a:p>
          <a:p>
            <a:pPr lvl="2"/>
            <a:r>
              <a:rPr lang="en-US" altLang="en-US" dirty="0"/>
              <a:t>+/- 5%</a:t>
            </a:r>
          </a:p>
        </p:txBody>
      </p:sp>
    </p:spTree>
    <p:extLst>
      <p:ext uri="{BB962C8B-B14F-4D97-AF65-F5344CB8AC3E}">
        <p14:creationId xmlns:p14="http://schemas.microsoft.com/office/powerpoint/2010/main" val="730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2065</Words>
  <Application>Microsoft Office PowerPoint</Application>
  <PresentationFormat>On-screen Show (4:3)</PresentationFormat>
  <Paragraphs>604</Paragraphs>
  <Slides>83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Calibri Light</vt:lpstr>
      <vt:lpstr>Courier New</vt:lpstr>
      <vt:lpstr>SAS Monospace</vt:lpstr>
      <vt:lpstr>Tahoma</vt:lpstr>
      <vt:lpstr>Times New Roman</vt:lpstr>
      <vt:lpstr>Wingdings</vt:lpstr>
      <vt:lpstr>Office Theme</vt:lpstr>
      <vt:lpstr>Equation</vt:lpstr>
      <vt:lpstr>Inclusive Statistics</vt:lpstr>
      <vt:lpstr>Agenda</vt:lpstr>
      <vt:lpstr>Statistics Overview</vt:lpstr>
      <vt:lpstr>Statistics</vt:lpstr>
      <vt:lpstr>Statistics</vt:lpstr>
      <vt:lpstr>Example:  The S.A.T.</vt:lpstr>
      <vt:lpstr>Types of Statistics</vt:lpstr>
      <vt:lpstr>Important Concepts</vt:lpstr>
      <vt:lpstr>Important Concepts</vt:lpstr>
      <vt:lpstr>Important Concepts</vt:lpstr>
      <vt:lpstr>Important Concepts</vt:lpstr>
      <vt:lpstr>Sampling Methods</vt:lpstr>
      <vt:lpstr>Sampling and Inclusion</vt:lpstr>
      <vt:lpstr>Data Types - Variables</vt:lpstr>
      <vt:lpstr>Measurement Levels</vt:lpstr>
      <vt:lpstr>Data Collection</vt:lpstr>
      <vt:lpstr>Using Statistics Wisely</vt:lpstr>
      <vt:lpstr>Describing Data</vt:lpstr>
      <vt:lpstr>Qualitative Data</vt:lpstr>
      <vt:lpstr>Qualitative Data</vt:lpstr>
      <vt:lpstr>Lies, Damn Lies &amp; Statistics</vt:lpstr>
      <vt:lpstr>Time Series Plot – Voter Turnout</vt:lpstr>
      <vt:lpstr>Time Series Plot – Voter Turnout</vt:lpstr>
      <vt:lpstr>Impact of Description</vt:lpstr>
      <vt:lpstr>Impact of Scale</vt:lpstr>
      <vt:lpstr>Impact of Size, Color</vt:lpstr>
      <vt:lpstr>How and Why Statistics Fail</vt:lpstr>
      <vt:lpstr>Being “Normal”</vt:lpstr>
      <vt:lpstr>How and Why Statistics Fail</vt:lpstr>
      <vt:lpstr>Alternatives?</vt:lpstr>
      <vt:lpstr>PowerPoint Presentation</vt:lpstr>
      <vt:lpstr>Alternatives?</vt:lpstr>
      <vt:lpstr>Accessibility</vt:lpstr>
      <vt:lpstr>Inclusion (Inclusive Design)</vt:lpstr>
      <vt:lpstr>The Difference</vt:lpstr>
      <vt:lpstr>Alternatives?</vt:lpstr>
      <vt:lpstr>Tails of the Tails</vt:lpstr>
      <vt:lpstr>Alternatives?</vt:lpstr>
      <vt:lpstr>PowerPoint Presentation</vt:lpstr>
      <vt:lpstr>Questions?</vt:lpstr>
      <vt:lpstr>Additional Information and Examples</vt:lpstr>
      <vt:lpstr>Text/Table</vt:lpstr>
      <vt:lpstr>Text/Table</vt:lpstr>
      <vt:lpstr>Text/Table – Better Order</vt:lpstr>
      <vt:lpstr>Cross-Tabulation (Cross-Tab)</vt:lpstr>
      <vt:lpstr>Bar Chart - Gender</vt:lpstr>
      <vt:lpstr>Bar Chart - State</vt:lpstr>
      <vt:lpstr>Bar Chart – State &amp; Gender</vt:lpstr>
      <vt:lpstr>Pie Chart - Gender</vt:lpstr>
      <vt:lpstr>Pie Chart - State</vt:lpstr>
      <vt:lpstr>Pareto Diagram</vt:lpstr>
      <vt:lpstr>Quantitative Data</vt:lpstr>
      <vt:lpstr>Dot Plot – Total SAT Score</vt:lpstr>
      <vt:lpstr>Histogram – Total SAT Score</vt:lpstr>
      <vt:lpstr>Histogram – Total SAT Score (%)</vt:lpstr>
      <vt:lpstr>Histogram – Total SAT Score (%)</vt:lpstr>
      <vt:lpstr>Histogram – Selecting Bins/Classes</vt:lpstr>
      <vt:lpstr>Histogram – Bin/Class Width</vt:lpstr>
      <vt:lpstr>Histogram – Total SAT Score (%)</vt:lpstr>
      <vt:lpstr>Stem and Leaf – Total SAT Score</vt:lpstr>
      <vt:lpstr>Ogive – Total SAT Score</vt:lpstr>
      <vt:lpstr>Measures of Central Tendency</vt:lpstr>
      <vt:lpstr>Mean</vt:lpstr>
      <vt:lpstr>Median</vt:lpstr>
      <vt:lpstr>Mode</vt:lpstr>
      <vt:lpstr>Mean, Median, Mode</vt:lpstr>
      <vt:lpstr>Skew</vt:lpstr>
      <vt:lpstr>Mean/Median &amp; Skew</vt:lpstr>
      <vt:lpstr>Measures of Variability</vt:lpstr>
      <vt:lpstr>Using Standard Deviation</vt:lpstr>
      <vt:lpstr>Applying Standard Deviation</vt:lpstr>
      <vt:lpstr>Chebyshev’s Rule</vt:lpstr>
      <vt:lpstr>Empirical Rule</vt:lpstr>
      <vt:lpstr>Percentile</vt:lpstr>
      <vt:lpstr>Quartiles</vt:lpstr>
      <vt:lpstr>Others Possible</vt:lpstr>
      <vt:lpstr>Box-and-Whisker</vt:lpstr>
      <vt:lpstr>Box-and-Whisker</vt:lpstr>
      <vt:lpstr>Total SAT Score</vt:lpstr>
      <vt:lpstr>Math &amp; Verbal</vt:lpstr>
      <vt:lpstr>Why Box-and-Whisker?</vt:lpstr>
      <vt:lpstr>Total by High School</vt:lpstr>
      <vt:lpstr>Total by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Statistics</dc:title>
  <dc:creator>Kevin Stolarick</dc:creator>
  <cp:lastModifiedBy>Kevin Stolarick</cp:lastModifiedBy>
  <cp:revision>16</cp:revision>
  <dcterms:created xsi:type="dcterms:W3CDTF">2015-11-10T14:45:50Z</dcterms:created>
  <dcterms:modified xsi:type="dcterms:W3CDTF">2015-12-09T15:42:50Z</dcterms:modified>
</cp:coreProperties>
</file>