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5" r:id="rId6"/>
    <p:sldId id="261" r:id="rId7"/>
    <p:sldId id="264" r:id="rId8"/>
    <p:sldId id="270" r:id="rId9"/>
    <p:sldId id="271" r:id="rId10"/>
    <p:sldId id="272" r:id="rId11"/>
    <p:sldId id="273" r:id="rId12"/>
    <p:sldId id="274" r:id="rId13"/>
    <p:sldId id="266" r:id="rId14"/>
    <p:sldId id="276" r:id="rId15"/>
    <p:sldId id="262" r:id="rId16"/>
    <p:sldId id="267" r:id="rId17"/>
    <p:sldId id="277" r:id="rId18"/>
    <p:sldId id="278" r:id="rId19"/>
    <p:sldId id="268" r:id="rId20"/>
    <p:sldId id="279" r:id="rId21"/>
    <p:sldId id="280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E7002CE-28E8-C045-9105-28625990C39D}">
          <p14:sldIdLst>
            <p14:sldId id="256"/>
            <p14:sldId id="259"/>
            <p14:sldId id="258"/>
            <p14:sldId id="260"/>
            <p14:sldId id="265"/>
          </p14:sldIdLst>
        </p14:section>
        <p14:section name="Untitled Section" id="{A40CF3A3-4A0A-2B46-A676-C190632EAB70}">
          <p14:sldIdLst>
            <p14:sldId id="261"/>
            <p14:sldId id="264"/>
            <p14:sldId id="270"/>
            <p14:sldId id="271"/>
            <p14:sldId id="272"/>
            <p14:sldId id="273"/>
            <p14:sldId id="274"/>
            <p14:sldId id="266"/>
            <p14:sldId id="276"/>
            <p14:sldId id="262"/>
            <p14:sldId id="267"/>
            <p14:sldId id="277"/>
            <p14:sldId id="278"/>
            <p14:sldId id="268"/>
            <p14:sldId id="279"/>
            <p14:sldId id="280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727" autoAdjust="0"/>
  </p:normalViewPr>
  <p:slideViewPr>
    <p:cSldViewPr snapToGrid="0" snapToObjects="1">
      <p:cViewPr varScale="1">
        <p:scale>
          <a:sx n="99" d="100"/>
          <a:sy n="99" d="100"/>
        </p:scale>
        <p:origin x="-11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1DD93-BF21-48CD-A177-E6DF342B6AB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CA"/>
        </a:p>
      </dgm:t>
    </dgm:pt>
    <dgm:pt modelId="{79685CB1-7D7F-4ED2-94A0-9201678C4850}">
      <dgm:prSet phldrT="[Text]" custT="1"/>
      <dgm:spPr/>
      <dgm:t>
        <a:bodyPr/>
        <a:lstStyle/>
        <a:p>
          <a:r>
            <a:rPr lang="en-CA" sz="2000" dirty="0" smtClean="0"/>
            <a:t>Reflect</a:t>
          </a:r>
          <a:endParaRPr lang="en-CA" sz="2000" dirty="0"/>
        </a:p>
      </dgm:t>
    </dgm:pt>
    <dgm:pt modelId="{C7ABF9B6-C4C6-4378-9FBB-4B6DB78A50F9}" type="parTrans" cxnId="{C193EFB7-81C6-4C1B-A0E2-5CA3D3F819E9}">
      <dgm:prSet/>
      <dgm:spPr/>
      <dgm:t>
        <a:bodyPr/>
        <a:lstStyle/>
        <a:p>
          <a:endParaRPr lang="en-CA" sz="1400"/>
        </a:p>
      </dgm:t>
    </dgm:pt>
    <dgm:pt modelId="{42F487D9-7CFF-4827-A5C5-20AE59469127}" type="sibTrans" cxnId="{C193EFB7-81C6-4C1B-A0E2-5CA3D3F819E9}">
      <dgm:prSet/>
      <dgm:spPr/>
      <dgm:t>
        <a:bodyPr/>
        <a:lstStyle/>
        <a:p>
          <a:endParaRPr lang="en-CA" sz="1400"/>
        </a:p>
      </dgm:t>
    </dgm:pt>
    <dgm:pt modelId="{E2CCB8E9-7878-4EE5-B2AC-A47D2C6694F8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Individually, recall access experience memorie</a:t>
          </a:r>
          <a:r>
            <a:rPr lang="en-CA" sz="18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s</a:t>
          </a:r>
          <a:endParaRPr lang="en-CA" sz="18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9B64689B-2CE0-4E06-B04D-3AA2C493C02D}" type="parTrans" cxnId="{AEDA0345-1C41-4838-B561-97A6801167B1}">
      <dgm:prSet/>
      <dgm:spPr/>
      <dgm:t>
        <a:bodyPr/>
        <a:lstStyle/>
        <a:p>
          <a:endParaRPr lang="en-CA" sz="1400"/>
        </a:p>
      </dgm:t>
    </dgm:pt>
    <dgm:pt modelId="{FBB893C2-DD2F-48B6-8666-E22ADFC3B80F}" type="sibTrans" cxnId="{AEDA0345-1C41-4838-B561-97A6801167B1}">
      <dgm:prSet/>
      <dgm:spPr/>
      <dgm:t>
        <a:bodyPr/>
        <a:lstStyle/>
        <a:p>
          <a:endParaRPr lang="en-CA" sz="1400"/>
        </a:p>
      </dgm:t>
    </dgm:pt>
    <dgm:pt modelId="{786BAC1C-C3D4-4EC9-ADF4-EDDA9F3753E7}">
      <dgm:prSet phldrT="[Text]" custT="1"/>
      <dgm:spPr/>
      <dgm:t>
        <a:bodyPr/>
        <a:lstStyle/>
        <a:p>
          <a:r>
            <a:rPr lang="en-CA" sz="2000" dirty="0" smtClean="0"/>
            <a:t>Recount</a:t>
          </a:r>
          <a:endParaRPr lang="en-CA" sz="2000" dirty="0"/>
        </a:p>
      </dgm:t>
    </dgm:pt>
    <dgm:pt modelId="{AC67C677-9C38-46ED-BA5B-3C5B2D7F3396}" type="parTrans" cxnId="{F4F7DF54-96D6-4942-8C0E-9905A3BCE400}">
      <dgm:prSet/>
      <dgm:spPr/>
      <dgm:t>
        <a:bodyPr/>
        <a:lstStyle/>
        <a:p>
          <a:endParaRPr lang="en-CA" sz="1400"/>
        </a:p>
      </dgm:t>
    </dgm:pt>
    <dgm:pt modelId="{5494F2BF-6954-47D4-9F04-16FE735120CE}" type="sibTrans" cxnId="{F4F7DF54-96D6-4942-8C0E-9905A3BCE400}">
      <dgm:prSet/>
      <dgm:spPr/>
      <dgm:t>
        <a:bodyPr/>
        <a:lstStyle/>
        <a:p>
          <a:endParaRPr lang="en-CA" sz="1400"/>
        </a:p>
      </dgm:t>
    </dgm:pt>
    <dgm:pt modelId="{4A7B155E-9EF6-4653-8ED1-4AB2347E911A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Pairs, with listener ensuring key story elements emerge</a:t>
          </a:r>
          <a:endParaRPr lang="en-CA" sz="18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81C9F58-0EB0-4835-A233-C57717741F0C}" type="parTrans" cxnId="{D660F7D3-C7EB-49BF-A073-B86A2822DB87}">
      <dgm:prSet/>
      <dgm:spPr/>
      <dgm:t>
        <a:bodyPr/>
        <a:lstStyle/>
        <a:p>
          <a:endParaRPr lang="en-CA" sz="1400"/>
        </a:p>
      </dgm:t>
    </dgm:pt>
    <dgm:pt modelId="{E07A4C43-CA47-4F64-BA55-C45B4074B67D}" type="sibTrans" cxnId="{D660F7D3-C7EB-49BF-A073-B86A2822DB87}">
      <dgm:prSet/>
      <dgm:spPr/>
      <dgm:t>
        <a:bodyPr/>
        <a:lstStyle/>
        <a:p>
          <a:endParaRPr lang="en-CA" sz="1400"/>
        </a:p>
      </dgm:t>
    </dgm:pt>
    <dgm:pt modelId="{6226B7C9-7C32-4134-AA5A-B3560319671B}">
      <dgm:prSet phldrT="[Text]" custT="1"/>
      <dgm:spPr/>
      <dgm:t>
        <a:bodyPr/>
        <a:lstStyle/>
        <a:p>
          <a:r>
            <a:rPr lang="en-CA" sz="2000" dirty="0" smtClean="0"/>
            <a:t>Share</a:t>
          </a:r>
          <a:endParaRPr lang="en-CA" sz="2000" dirty="0"/>
        </a:p>
      </dgm:t>
    </dgm:pt>
    <dgm:pt modelId="{3A6ACAEF-023D-4AE1-B25F-482C8949C2D3}" type="parTrans" cxnId="{E273B3E9-5E62-486A-BF19-C92ED9B7913E}">
      <dgm:prSet/>
      <dgm:spPr/>
      <dgm:t>
        <a:bodyPr/>
        <a:lstStyle/>
        <a:p>
          <a:endParaRPr lang="en-CA" sz="1400"/>
        </a:p>
      </dgm:t>
    </dgm:pt>
    <dgm:pt modelId="{2384F833-9D24-44B7-8E71-DC8787C0BD8C}" type="sibTrans" cxnId="{E273B3E9-5E62-486A-BF19-C92ED9B7913E}">
      <dgm:prSet/>
      <dgm:spPr/>
      <dgm:t>
        <a:bodyPr/>
        <a:lstStyle/>
        <a:p>
          <a:endParaRPr lang="en-CA" sz="1400"/>
        </a:p>
      </dgm:t>
    </dgm:pt>
    <dgm:pt modelId="{A389472C-CA2E-4A24-B8EE-22ACE67F9419}">
      <dgm:prSet phldrT="[Text]" custT="1"/>
      <dgm:spPr/>
      <dgm:t>
        <a:bodyPr/>
        <a:lstStyle/>
        <a:p>
          <a:r>
            <a:rPr lang="en-CA" sz="18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4some, using sketching tools for </a:t>
          </a:r>
          <a:r>
            <a:rPr lang="en-CA" sz="1800" b="1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journeymaps</a:t>
          </a:r>
          <a:r>
            <a:rPr lang="en-CA" sz="18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diagrams</a:t>
          </a:r>
          <a:endParaRPr lang="en-CA" sz="1800" b="1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67432D19-EFA4-4BA5-8933-26D1BF31BD4C}" type="parTrans" cxnId="{252FBE46-8359-4E96-9ED3-FEDBA9142997}">
      <dgm:prSet/>
      <dgm:spPr/>
      <dgm:t>
        <a:bodyPr/>
        <a:lstStyle/>
        <a:p>
          <a:endParaRPr lang="en-CA" sz="1400"/>
        </a:p>
      </dgm:t>
    </dgm:pt>
    <dgm:pt modelId="{ECA41CDF-6199-4235-B261-E66EE9066C7D}" type="sibTrans" cxnId="{252FBE46-8359-4E96-9ED3-FEDBA9142997}">
      <dgm:prSet/>
      <dgm:spPr/>
      <dgm:t>
        <a:bodyPr/>
        <a:lstStyle/>
        <a:p>
          <a:endParaRPr lang="en-CA" sz="1400"/>
        </a:p>
      </dgm:t>
    </dgm:pt>
    <dgm:pt modelId="{24ABD181-6F87-46C9-961F-8B35EC24B44E}">
      <dgm:prSet phldrT="[Text]" custT="1"/>
      <dgm:spPr/>
      <dgm:t>
        <a:bodyPr/>
        <a:lstStyle/>
        <a:p>
          <a:r>
            <a:rPr lang="en-CA" sz="2000" dirty="0" smtClean="0"/>
            <a:t>Pinpoint</a:t>
          </a:r>
          <a:endParaRPr lang="en-CA" sz="2000" dirty="0"/>
        </a:p>
      </dgm:t>
    </dgm:pt>
    <dgm:pt modelId="{DBC0DF96-8008-4CE0-BCB7-BE6EA9FD225D}" type="parTrans" cxnId="{9AC31AB2-EADE-4F5B-B1F1-3CBA76329B4D}">
      <dgm:prSet/>
      <dgm:spPr/>
      <dgm:t>
        <a:bodyPr/>
        <a:lstStyle/>
        <a:p>
          <a:endParaRPr lang="en-CA" sz="1400"/>
        </a:p>
      </dgm:t>
    </dgm:pt>
    <dgm:pt modelId="{3E799258-FCFD-4EAA-B5C1-00524AF85DB5}" type="sibTrans" cxnId="{9AC31AB2-EADE-4F5B-B1F1-3CBA76329B4D}">
      <dgm:prSet/>
      <dgm:spPr/>
      <dgm:t>
        <a:bodyPr/>
        <a:lstStyle/>
        <a:p>
          <a:endParaRPr lang="en-CA" sz="1400"/>
        </a:p>
      </dgm:t>
    </dgm:pt>
    <dgm:pt modelId="{6CA4BBE3-127E-4481-AE3C-3A6E146DCF4B}">
      <dgm:prSet phldrT="[Text]" custT="1"/>
      <dgm:spPr/>
      <dgm:t>
        <a:bodyPr/>
        <a:lstStyle/>
        <a:p>
          <a:r>
            <a:rPr lang="en-CA" sz="1800" b="1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Identify  ‘critical </a:t>
          </a:r>
          <a:r>
            <a:rPr lang="en-CA" sz="18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incident</a:t>
          </a:r>
          <a:r>
            <a:rPr lang="en-CA" sz="18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’ </a:t>
          </a:r>
          <a:endParaRPr lang="en-CA" sz="1800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A0D1961D-40A6-40BB-9FA6-DB89D3603FA7}" type="parTrans" cxnId="{6FE72236-985A-4A04-9600-30A6D850B5AA}">
      <dgm:prSet/>
      <dgm:spPr/>
      <dgm:t>
        <a:bodyPr/>
        <a:lstStyle/>
        <a:p>
          <a:endParaRPr lang="en-CA" sz="1400"/>
        </a:p>
      </dgm:t>
    </dgm:pt>
    <dgm:pt modelId="{46CB0ACA-B492-4E2E-8053-7D78AB64605D}" type="sibTrans" cxnId="{6FE72236-985A-4A04-9600-30A6D850B5AA}">
      <dgm:prSet/>
      <dgm:spPr/>
      <dgm:t>
        <a:bodyPr/>
        <a:lstStyle/>
        <a:p>
          <a:endParaRPr lang="en-CA" sz="1400"/>
        </a:p>
      </dgm:t>
    </dgm:pt>
    <dgm:pt modelId="{69015189-A7B5-4307-A808-037F6BFC98C2}" type="pres">
      <dgm:prSet presAssocID="{3651DD93-BF21-48CD-A177-E6DF342B6AB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FDB687-1884-4F8E-A70C-7A3503E0FB12}" type="pres">
      <dgm:prSet presAssocID="{79685CB1-7D7F-4ED2-94A0-9201678C4850}" presName="composite" presStyleCnt="0"/>
      <dgm:spPr/>
      <dgm:t>
        <a:bodyPr/>
        <a:lstStyle/>
        <a:p>
          <a:endParaRPr lang="en-US"/>
        </a:p>
      </dgm:t>
    </dgm:pt>
    <dgm:pt modelId="{C9449279-3C67-4A05-9249-8947BE20E3FF}" type="pres">
      <dgm:prSet presAssocID="{79685CB1-7D7F-4ED2-94A0-9201678C4850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19E3749F-A333-4589-B5DD-CF7D698C648E}" type="pres">
      <dgm:prSet presAssocID="{79685CB1-7D7F-4ED2-94A0-9201678C485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437260-D5D5-4C7F-8248-F5D363515714}" type="pres">
      <dgm:prSet presAssocID="{79685CB1-7D7F-4ED2-94A0-9201678C4850}" presName="ChildText" presStyleLbl="revTx" presStyleIdx="0" presStyleCnt="4" custScaleX="371048" custScaleY="125695" custLinFactX="58792" custLinFactNeighborX="100000" custLinFactNeighborY="-2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067465E-08AD-4E34-8CA1-2FA4F968611A}" type="pres">
      <dgm:prSet presAssocID="{42F487D9-7CFF-4827-A5C5-20AE59469127}" presName="sibTrans" presStyleCnt="0"/>
      <dgm:spPr/>
      <dgm:t>
        <a:bodyPr/>
        <a:lstStyle/>
        <a:p>
          <a:endParaRPr lang="en-US"/>
        </a:p>
      </dgm:t>
    </dgm:pt>
    <dgm:pt modelId="{57610C63-4BBE-4D2C-9E1F-854C86423696}" type="pres">
      <dgm:prSet presAssocID="{786BAC1C-C3D4-4EC9-ADF4-EDDA9F3753E7}" presName="composite" presStyleCnt="0"/>
      <dgm:spPr/>
      <dgm:t>
        <a:bodyPr/>
        <a:lstStyle/>
        <a:p>
          <a:endParaRPr lang="en-US"/>
        </a:p>
      </dgm:t>
    </dgm:pt>
    <dgm:pt modelId="{BD245414-8A93-45BD-904D-AD73A37EA36C}" type="pres">
      <dgm:prSet presAssocID="{786BAC1C-C3D4-4EC9-ADF4-EDDA9F3753E7}" presName="bentUpArrow1" presStyleLbl="alignImgPlace1" presStyleIdx="1" presStyleCnt="3" custLinFactNeighborX="-38334" custLinFactNeighborY="-11807"/>
      <dgm:spPr/>
      <dgm:t>
        <a:bodyPr/>
        <a:lstStyle/>
        <a:p>
          <a:endParaRPr lang="en-US"/>
        </a:p>
      </dgm:t>
    </dgm:pt>
    <dgm:pt modelId="{7A6510BF-7023-484E-B8C6-4892138A7562}" type="pres">
      <dgm:prSet presAssocID="{786BAC1C-C3D4-4EC9-ADF4-EDDA9F3753E7}" presName="ParentText" presStyleLbl="node1" presStyleIdx="1" presStyleCnt="4" custLinFactNeighborX="-25926" custLinFactNeighborY="-100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183D3-989E-4A8A-871D-9BD14F5B20C3}" type="pres">
      <dgm:prSet presAssocID="{786BAC1C-C3D4-4EC9-ADF4-EDDA9F3753E7}" presName="ChildText" presStyleLbl="revTx" presStyleIdx="1" presStyleCnt="4" custScaleX="350637" custScaleY="161051" custLinFactNeighborX="99377" custLinFactNeighborY="-123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66A714B-B528-4613-803F-649B2432B091}" type="pres">
      <dgm:prSet presAssocID="{5494F2BF-6954-47D4-9F04-16FE735120CE}" presName="sibTrans" presStyleCnt="0"/>
      <dgm:spPr/>
      <dgm:t>
        <a:bodyPr/>
        <a:lstStyle/>
        <a:p>
          <a:endParaRPr lang="en-US"/>
        </a:p>
      </dgm:t>
    </dgm:pt>
    <dgm:pt modelId="{B11C39C8-561B-4C98-8BDC-EA8C493CB4AC}" type="pres">
      <dgm:prSet presAssocID="{6226B7C9-7C32-4134-AA5A-B3560319671B}" presName="composite" presStyleCnt="0"/>
      <dgm:spPr/>
      <dgm:t>
        <a:bodyPr/>
        <a:lstStyle/>
        <a:p>
          <a:endParaRPr lang="en-US"/>
        </a:p>
      </dgm:t>
    </dgm:pt>
    <dgm:pt modelId="{E3DF906B-F976-4889-99BF-2B18C836EACA}" type="pres">
      <dgm:prSet presAssocID="{6226B7C9-7C32-4134-AA5A-B3560319671B}" presName="bentUpArrow1" presStyleLbl="alignImgPlace1" presStyleIdx="2" presStyleCnt="3" custLinFactNeighborX="-71690" custLinFactNeighborY="-7874"/>
      <dgm:spPr/>
      <dgm:t>
        <a:bodyPr/>
        <a:lstStyle/>
        <a:p>
          <a:endParaRPr lang="en-US"/>
        </a:p>
      </dgm:t>
    </dgm:pt>
    <dgm:pt modelId="{204D111D-CBD3-4FC0-89C7-FECEB8B07162}" type="pres">
      <dgm:prSet presAssocID="{6226B7C9-7C32-4134-AA5A-B3560319671B}" presName="ParentText" presStyleLbl="node1" presStyleIdx="2" presStyleCnt="4" custLinFactNeighborX="-48482" custLinFactNeighborY="-66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ACAD5C-6435-4346-A11B-0A720BC76C57}" type="pres">
      <dgm:prSet presAssocID="{6226B7C9-7C32-4134-AA5A-B3560319671B}" presName="ChildText" presStyleLbl="revTx" presStyleIdx="2" presStyleCnt="4" custScaleX="223470" custScaleY="133100" custLinFactNeighborX="5768" custLinFactNeighborY="-8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E81B6D3-1BC5-4AA7-95E3-67C9DDD1CF94}" type="pres">
      <dgm:prSet presAssocID="{2384F833-9D24-44B7-8E71-DC8787C0BD8C}" presName="sibTrans" presStyleCnt="0"/>
      <dgm:spPr/>
      <dgm:t>
        <a:bodyPr/>
        <a:lstStyle/>
        <a:p>
          <a:endParaRPr lang="en-US"/>
        </a:p>
      </dgm:t>
    </dgm:pt>
    <dgm:pt modelId="{DBF2CF8F-0B9B-4782-B9AD-82C5A723B9EE}" type="pres">
      <dgm:prSet presAssocID="{24ABD181-6F87-46C9-961F-8B35EC24B44E}" presName="composite" presStyleCnt="0"/>
      <dgm:spPr/>
      <dgm:t>
        <a:bodyPr/>
        <a:lstStyle/>
        <a:p>
          <a:endParaRPr lang="en-US"/>
        </a:p>
      </dgm:t>
    </dgm:pt>
    <dgm:pt modelId="{D6E0F041-F988-411A-98D8-4586F413E296}" type="pres">
      <dgm:prSet presAssocID="{24ABD181-6F87-46C9-961F-8B35EC24B44E}" presName="ParentText" presStyleLbl="node1" presStyleIdx="3" presStyleCnt="4" custLinFactNeighborX="-75150" custLinFactNeighborY="-56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5CB98-E38B-441B-B0EE-CB960448AD37}" type="pres">
      <dgm:prSet presAssocID="{24ABD181-6F87-46C9-961F-8B35EC24B44E}" presName="FinalChildText" presStyleLbl="revTx" presStyleIdx="3" presStyleCnt="4" custScaleX="194861" custLinFactNeighborX="-15593" custLinFactNeighborY="-69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DA77EC42-BA90-9D4D-AE00-F115597B4C36}" type="presOf" srcId="{24ABD181-6F87-46C9-961F-8B35EC24B44E}" destId="{D6E0F041-F988-411A-98D8-4586F413E296}" srcOrd="0" destOrd="0" presId="urn:microsoft.com/office/officeart/2005/8/layout/StepDownProcess"/>
    <dgm:cxn modelId="{824995E8-B9CC-4E4D-9293-D3BF5BC0AAED}" type="presOf" srcId="{4A7B155E-9EF6-4653-8ED1-4AB2347E911A}" destId="{734183D3-989E-4A8A-871D-9BD14F5B20C3}" srcOrd="0" destOrd="0" presId="urn:microsoft.com/office/officeart/2005/8/layout/StepDownProcess"/>
    <dgm:cxn modelId="{27BA54AC-8762-9D4E-82C5-0151433E2528}" type="presOf" srcId="{786BAC1C-C3D4-4EC9-ADF4-EDDA9F3753E7}" destId="{7A6510BF-7023-484E-B8C6-4892138A7562}" srcOrd="0" destOrd="0" presId="urn:microsoft.com/office/officeart/2005/8/layout/StepDownProcess"/>
    <dgm:cxn modelId="{F4F7DF54-96D6-4942-8C0E-9905A3BCE400}" srcId="{3651DD93-BF21-48CD-A177-E6DF342B6AB8}" destId="{786BAC1C-C3D4-4EC9-ADF4-EDDA9F3753E7}" srcOrd="1" destOrd="0" parTransId="{AC67C677-9C38-46ED-BA5B-3C5B2D7F3396}" sibTransId="{5494F2BF-6954-47D4-9F04-16FE735120CE}"/>
    <dgm:cxn modelId="{B8CDCAA1-D6D2-F94F-BD21-D2AB91B6E8EE}" type="presOf" srcId="{6226B7C9-7C32-4134-AA5A-B3560319671B}" destId="{204D111D-CBD3-4FC0-89C7-FECEB8B07162}" srcOrd="0" destOrd="0" presId="urn:microsoft.com/office/officeart/2005/8/layout/StepDownProcess"/>
    <dgm:cxn modelId="{252FBE46-8359-4E96-9ED3-FEDBA9142997}" srcId="{6226B7C9-7C32-4134-AA5A-B3560319671B}" destId="{A389472C-CA2E-4A24-B8EE-22ACE67F9419}" srcOrd="0" destOrd="0" parTransId="{67432D19-EFA4-4BA5-8933-26D1BF31BD4C}" sibTransId="{ECA41CDF-6199-4235-B261-E66EE9066C7D}"/>
    <dgm:cxn modelId="{7EB1CF80-35FD-FE45-AB99-C92DDD8117DD}" type="presOf" srcId="{A389472C-CA2E-4A24-B8EE-22ACE67F9419}" destId="{E0ACAD5C-6435-4346-A11B-0A720BC76C57}" srcOrd="0" destOrd="0" presId="urn:microsoft.com/office/officeart/2005/8/layout/StepDownProcess"/>
    <dgm:cxn modelId="{AEDA0345-1C41-4838-B561-97A6801167B1}" srcId="{79685CB1-7D7F-4ED2-94A0-9201678C4850}" destId="{E2CCB8E9-7878-4EE5-B2AC-A47D2C6694F8}" srcOrd="0" destOrd="0" parTransId="{9B64689B-2CE0-4E06-B04D-3AA2C493C02D}" sibTransId="{FBB893C2-DD2F-48B6-8666-E22ADFC3B80F}"/>
    <dgm:cxn modelId="{9AC31AB2-EADE-4F5B-B1F1-3CBA76329B4D}" srcId="{3651DD93-BF21-48CD-A177-E6DF342B6AB8}" destId="{24ABD181-6F87-46C9-961F-8B35EC24B44E}" srcOrd="3" destOrd="0" parTransId="{DBC0DF96-8008-4CE0-BCB7-BE6EA9FD225D}" sibTransId="{3E799258-FCFD-4EAA-B5C1-00524AF85DB5}"/>
    <dgm:cxn modelId="{6FE72236-985A-4A04-9600-30A6D850B5AA}" srcId="{24ABD181-6F87-46C9-961F-8B35EC24B44E}" destId="{6CA4BBE3-127E-4481-AE3C-3A6E146DCF4B}" srcOrd="0" destOrd="0" parTransId="{A0D1961D-40A6-40BB-9FA6-DB89D3603FA7}" sibTransId="{46CB0ACA-B492-4E2E-8053-7D78AB64605D}"/>
    <dgm:cxn modelId="{D660F7D3-C7EB-49BF-A073-B86A2822DB87}" srcId="{786BAC1C-C3D4-4EC9-ADF4-EDDA9F3753E7}" destId="{4A7B155E-9EF6-4653-8ED1-4AB2347E911A}" srcOrd="0" destOrd="0" parTransId="{281C9F58-0EB0-4835-A233-C57717741F0C}" sibTransId="{E07A4C43-CA47-4F64-BA55-C45B4074B67D}"/>
    <dgm:cxn modelId="{2B25A44A-8954-4D4C-808C-F2B3EBED219B}" type="presOf" srcId="{6CA4BBE3-127E-4481-AE3C-3A6E146DCF4B}" destId="{FAC5CB98-E38B-441B-B0EE-CB960448AD37}" srcOrd="0" destOrd="0" presId="urn:microsoft.com/office/officeart/2005/8/layout/StepDownProcess"/>
    <dgm:cxn modelId="{CF265643-50A5-7543-8578-5203641BDFB6}" type="presOf" srcId="{79685CB1-7D7F-4ED2-94A0-9201678C4850}" destId="{19E3749F-A333-4589-B5DD-CF7D698C648E}" srcOrd="0" destOrd="0" presId="urn:microsoft.com/office/officeart/2005/8/layout/StepDownProcess"/>
    <dgm:cxn modelId="{E273B3E9-5E62-486A-BF19-C92ED9B7913E}" srcId="{3651DD93-BF21-48CD-A177-E6DF342B6AB8}" destId="{6226B7C9-7C32-4134-AA5A-B3560319671B}" srcOrd="2" destOrd="0" parTransId="{3A6ACAEF-023D-4AE1-B25F-482C8949C2D3}" sibTransId="{2384F833-9D24-44B7-8E71-DC8787C0BD8C}"/>
    <dgm:cxn modelId="{3A8158F6-B34D-B14B-903F-74E7E8313264}" type="presOf" srcId="{3651DD93-BF21-48CD-A177-E6DF342B6AB8}" destId="{69015189-A7B5-4307-A808-037F6BFC98C2}" srcOrd="0" destOrd="0" presId="urn:microsoft.com/office/officeart/2005/8/layout/StepDownProcess"/>
    <dgm:cxn modelId="{C193EFB7-81C6-4C1B-A0E2-5CA3D3F819E9}" srcId="{3651DD93-BF21-48CD-A177-E6DF342B6AB8}" destId="{79685CB1-7D7F-4ED2-94A0-9201678C4850}" srcOrd="0" destOrd="0" parTransId="{C7ABF9B6-C4C6-4378-9FBB-4B6DB78A50F9}" sibTransId="{42F487D9-7CFF-4827-A5C5-20AE59469127}"/>
    <dgm:cxn modelId="{AAC4A04C-F127-1040-9E30-4638EA32F04F}" type="presOf" srcId="{E2CCB8E9-7878-4EE5-B2AC-A47D2C6694F8}" destId="{80437260-D5D5-4C7F-8248-F5D363515714}" srcOrd="0" destOrd="0" presId="urn:microsoft.com/office/officeart/2005/8/layout/StepDownProcess"/>
    <dgm:cxn modelId="{823B5F64-2879-C845-B5E8-EF0BBF5393D7}" type="presParOf" srcId="{69015189-A7B5-4307-A808-037F6BFC98C2}" destId="{1EFDB687-1884-4F8E-A70C-7A3503E0FB12}" srcOrd="0" destOrd="0" presId="urn:microsoft.com/office/officeart/2005/8/layout/StepDownProcess"/>
    <dgm:cxn modelId="{F6CC70EF-A2E8-A045-BE92-7C968FB3661C}" type="presParOf" srcId="{1EFDB687-1884-4F8E-A70C-7A3503E0FB12}" destId="{C9449279-3C67-4A05-9249-8947BE20E3FF}" srcOrd="0" destOrd="0" presId="urn:microsoft.com/office/officeart/2005/8/layout/StepDownProcess"/>
    <dgm:cxn modelId="{DC6E725D-537C-FE4C-BB40-7FB06BF330D5}" type="presParOf" srcId="{1EFDB687-1884-4F8E-A70C-7A3503E0FB12}" destId="{19E3749F-A333-4589-B5DD-CF7D698C648E}" srcOrd="1" destOrd="0" presId="urn:microsoft.com/office/officeart/2005/8/layout/StepDownProcess"/>
    <dgm:cxn modelId="{2B140C11-1E38-D644-A92A-C80903046F44}" type="presParOf" srcId="{1EFDB687-1884-4F8E-A70C-7A3503E0FB12}" destId="{80437260-D5D5-4C7F-8248-F5D363515714}" srcOrd="2" destOrd="0" presId="urn:microsoft.com/office/officeart/2005/8/layout/StepDownProcess"/>
    <dgm:cxn modelId="{22390154-15CF-CE42-AB1C-F1AB98FFD714}" type="presParOf" srcId="{69015189-A7B5-4307-A808-037F6BFC98C2}" destId="{F067465E-08AD-4E34-8CA1-2FA4F968611A}" srcOrd="1" destOrd="0" presId="urn:microsoft.com/office/officeart/2005/8/layout/StepDownProcess"/>
    <dgm:cxn modelId="{E9BD2BE8-2504-7045-BF11-DC68B38E935F}" type="presParOf" srcId="{69015189-A7B5-4307-A808-037F6BFC98C2}" destId="{57610C63-4BBE-4D2C-9E1F-854C86423696}" srcOrd="2" destOrd="0" presId="urn:microsoft.com/office/officeart/2005/8/layout/StepDownProcess"/>
    <dgm:cxn modelId="{DA4055ED-CA3A-6349-AC55-5AA282073DE0}" type="presParOf" srcId="{57610C63-4BBE-4D2C-9E1F-854C86423696}" destId="{BD245414-8A93-45BD-904D-AD73A37EA36C}" srcOrd="0" destOrd="0" presId="urn:microsoft.com/office/officeart/2005/8/layout/StepDownProcess"/>
    <dgm:cxn modelId="{E8C499CA-01DA-9E4F-88D1-9488279A30F9}" type="presParOf" srcId="{57610C63-4BBE-4D2C-9E1F-854C86423696}" destId="{7A6510BF-7023-484E-B8C6-4892138A7562}" srcOrd="1" destOrd="0" presId="urn:microsoft.com/office/officeart/2005/8/layout/StepDownProcess"/>
    <dgm:cxn modelId="{5290FCFB-B46F-1C46-95E8-D649976A5CEE}" type="presParOf" srcId="{57610C63-4BBE-4D2C-9E1F-854C86423696}" destId="{734183D3-989E-4A8A-871D-9BD14F5B20C3}" srcOrd="2" destOrd="0" presId="urn:microsoft.com/office/officeart/2005/8/layout/StepDownProcess"/>
    <dgm:cxn modelId="{0EC7461D-4CF3-7A44-9DE9-D3331CCF72C2}" type="presParOf" srcId="{69015189-A7B5-4307-A808-037F6BFC98C2}" destId="{666A714B-B528-4613-803F-649B2432B091}" srcOrd="3" destOrd="0" presId="urn:microsoft.com/office/officeart/2005/8/layout/StepDownProcess"/>
    <dgm:cxn modelId="{08B2D238-3C6D-EA4B-96E2-B7CA747DAC25}" type="presParOf" srcId="{69015189-A7B5-4307-A808-037F6BFC98C2}" destId="{B11C39C8-561B-4C98-8BDC-EA8C493CB4AC}" srcOrd="4" destOrd="0" presId="urn:microsoft.com/office/officeart/2005/8/layout/StepDownProcess"/>
    <dgm:cxn modelId="{4C0F9BE0-429B-734D-99E5-2B2E2FCEE1A9}" type="presParOf" srcId="{B11C39C8-561B-4C98-8BDC-EA8C493CB4AC}" destId="{E3DF906B-F976-4889-99BF-2B18C836EACA}" srcOrd="0" destOrd="0" presId="urn:microsoft.com/office/officeart/2005/8/layout/StepDownProcess"/>
    <dgm:cxn modelId="{2E60CD33-0455-514D-9C7C-6F13945357F8}" type="presParOf" srcId="{B11C39C8-561B-4C98-8BDC-EA8C493CB4AC}" destId="{204D111D-CBD3-4FC0-89C7-FECEB8B07162}" srcOrd="1" destOrd="0" presId="urn:microsoft.com/office/officeart/2005/8/layout/StepDownProcess"/>
    <dgm:cxn modelId="{19AC8352-918E-5145-A48A-F09877DFA2EC}" type="presParOf" srcId="{B11C39C8-561B-4C98-8BDC-EA8C493CB4AC}" destId="{E0ACAD5C-6435-4346-A11B-0A720BC76C57}" srcOrd="2" destOrd="0" presId="urn:microsoft.com/office/officeart/2005/8/layout/StepDownProcess"/>
    <dgm:cxn modelId="{4AE54E6E-2249-6445-8F21-E0B078CB8CDB}" type="presParOf" srcId="{69015189-A7B5-4307-A808-037F6BFC98C2}" destId="{4E81B6D3-1BC5-4AA7-95E3-67C9DDD1CF94}" srcOrd="5" destOrd="0" presId="urn:microsoft.com/office/officeart/2005/8/layout/StepDownProcess"/>
    <dgm:cxn modelId="{727233F0-1227-0E40-86BF-459E362FD5BB}" type="presParOf" srcId="{69015189-A7B5-4307-A808-037F6BFC98C2}" destId="{DBF2CF8F-0B9B-4782-B9AD-82C5A723B9EE}" srcOrd="6" destOrd="0" presId="urn:microsoft.com/office/officeart/2005/8/layout/StepDownProcess"/>
    <dgm:cxn modelId="{400F3701-80DE-2B48-8BBA-A4B54CCD9C5E}" type="presParOf" srcId="{DBF2CF8F-0B9B-4782-B9AD-82C5A723B9EE}" destId="{D6E0F041-F988-411A-98D8-4586F413E296}" srcOrd="0" destOrd="0" presId="urn:microsoft.com/office/officeart/2005/8/layout/StepDownProcess"/>
    <dgm:cxn modelId="{CF172C12-5859-5845-9067-CEC5B7DA5B7B}" type="presParOf" srcId="{DBF2CF8F-0B9B-4782-B9AD-82C5A723B9EE}" destId="{FAC5CB98-E38B-441B-B0EE-CB960448AD3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49279-3C67-4A05-9249-8947BE20E3FF}">
      <dsp:nvSpPr>
        <dsp:cNvPr id="0" name=""/>
        <dsp:cNvSpPr/>
      </dsp:nvSpPr>
      <dsp:spPr>
        <a:xfrm rot="5400000">
          <a:off x="220698" y="2028480"/>
          <a:ext cx="816787" cy="9298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3749F-A333-4589-B5DD-CF7D698C648E}">
      <dsp:nvSpPr>
        <dsp:cNvPr id="0" name=""/>
        <dsp:cNvSpPr/>
      </dsp:nvSpPr>
      <dsp:spPr>
        <a:xfrm>
          <a:off x="4299" y="1123054"/>
          <a:ext cx="1374989" cy="96244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Reflect</a:t>
          </a:r>
          <a:endParaRPr lang="en-CA" sz="2000" kern="1200" dirty="0"/>
        </a:p>
      </dsp:txBody>
      <dsp:txXfrm>
        <a:off x="51290" y="1170045"/>
        <a:ext cx="1281007" cy="868465"/>
      </dsp:txXfrm>
    </dsp:sp>
    <dsp:sp modelId="{80437260-D5D5-4C7F-8248-F5D363515714}">
      <dsp:nvSpPr>
        <dsp:cNvPr id="0" name=""/>
        <dsp:cNvSpPr/>
      </dsp:nvSpPr>
      <dsp:spPr>
        <a:xfrm>
          <a:off x="1611977" y="1098095"/>
          <a:ext cx="3710614" cy="977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Individually, recall access experience memorie</a:t>
          </a:r>
          <a:r>
            <a:rPr lang="en-CA" sz="18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s</a:t>
          </a:r>
          <a:endParaRPr lang="en-CA" sz="18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611977" y="1098095"/>
        <a:ext cx="3710614" cy="977772"/>
      </dsp:txXfrm>
    </dsp:sp>
    <dsp:sp modelId="{BD245414-8A93-45BD-904D-AD73A37EA36C}">
      <dsp:nvSpPr>
        <dsp:cNvPr id="0" name=""/>
        <dsp:cNvSpPr/>
      </dsp:nvSpPr>
      <dsp:spPr>
        <a:xfrm rot="5400000">
          <a:off x="1654788" y="3158852"/>
          <a:ext cx="816787" cy="9298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510BF-7023-484E-B8C6-4892138A7562}">
      <dsp:nvSpPr>
        <dsp:cNvPr id="0" name=""/>
        <dsp:cNvSpPr/>
      </dsp:nvSpPr>
      <dsp:spPr>
        <a:xfrm>
          <a:off x="1438370" y="2253428"/>
          <a:ext cx="1374989" cy="96244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Recount</a:t>
          </a:r>
          <a:endParaRPr lang="en-CA" sz="2000" kern="1200" dirty="0"/>
        </a:p>
      </dsp:txBody>
      <dsp:txXfrm>
        <a:off x="1485361" y="2300419"/>
        <a:ext cx="1281007" cy="868465"/>
      </dsp:txXfrm>
    </dsp:sp>
    <dsp:sp modelId="{734183D3-989E-4A8A-871D-9BD14F5B20C3}">
      <dsp:nvSpPr>
        <dsp:cNvPr id="0" name=""/>
        <dsp:cNvSpPr/>
      </dsp:nvSpPr>
      <dsp:spPr>
        <a:xfrm>
          <a:off x="2910415" y="2107765"/>
          <a:ext cx="3506497" cy="1252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Pairs, with listener ensuring key story elements emerge</a:t>
          </a:r>
          <a:endParaRPr lang="en-CA" sz="18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2910415" y="2107765"/>
        <a:ext cx="3506497" cy="1252804"/>
      </dsp:txXfrm>
    </dsp:sp>
    <dsp:sp modelId="{E3DF906B-F976-4889-99BF-2B18C836EACA}">
      <dsp:nvSpPr>
        <dsp:cNvPr id="0" name=""/>
        <dsp:cNvSpPr/>
      </dsp:nvSpPr>
      <dsp:spPr>
        <a:xfrm rot="5400000">
          <a:off x="3135167" y="4309073"/>
          <a:ext cx="816787" cy="9298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111D-CBD3-4FC0-89C7-FECEB8B07162}">
      <dsp:nvSpPr>
        <dsp:cNvPr id="0" name=""/>
        <dsp:cNvSpPr/>
      </dsp:nvSpPr>
      <dsp:spPr>
        <a:xfrm>
          <a:off x="2918779" y="3403651"/>
          <a:ext cx="1374989" cy="96244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Share</a:t>
          </a:r>
          <a:endParaRPr lang="en-CA" sz="2000" kern="1200" dirty="0"/>
        </a:p>
      </dsp:txBody>
      <dsp:txXfrm>
        <a:off x="2965770" y="3450642"/>
        <a:ext cx="1281007" cy="868465"/>
      </dsp:txXfrm>
    </dsp:sp>
    <dsp:sp modelId="{E0ACAD5C-6435-4346-A11B-0A720BC76C57}">
      <dsp:nvSpPr>
        <dsp:cNvPr id="0" name=""/>
        <dsp:cNvSpPr/>
      </dsp:nvSpPr>
      <dsp:spPr>
        <a:xfrm>
          <a:off x="4400700" y="3366703"/>
          <a:ext cx="2234780" cy="103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4some, using sketching tools for </a:t>
          </a:r>
          <a:r>
            <a:rPr lang="en-CA" sz="1800" b="1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journeymaps</a:t>
          </a:r>
          <a:r>
            <a:rPr lang="en-CA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, diagrams</a:t>
          </a:r>
          <a:endParaRPr lang="en-CA" sz="1800" b="1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4400700" y="3366703"/>
        <a:ext cx="2234780" cy="1035375"/>
      </dsp:txXfrm>
    </dsp:sp>
    <dsp:sp modelId="{D6E0F041-F988-411A-98D8-4586F413E296}">
      <dsp:nvSpPr>
        <dsp:cNvPr id="0" name=""/>
        <dsp:cNvSpPr/>
      </dsp:nvSpPr>
      <dsp:spPr>
        <a:xfrm>
          <a:off x="4342648" y="4494922"/>
          <a:ext cx="1374989" cy="962447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000" kern="1200" dirty="0" smtClean="0"/>
            <a:t>Pinpoint</a:t>
          </a:r>
          <a:endParaRPr lang="en-CA" sz="2000" kern="1200" dirty="0"/>
        </a:p>
      </dsp:txBody>
      <dsp:txXfrm>
        <a:off x="4389639" y="4541913"/>
        <a:ext cx="1281007" cy="868465"/>
      </dsp:txXfrm>
    </dsp:sp>
    <dsp:sp modelId="{FAC5CB98-E38B-441B-B0EE-CB960448AD37}">
      <dsp:nvSpPr>
        <dsp:cNvPr id="0" name=""/>
        <dsp:cNvSpPr/>
      </dsp:nvSpPr>
      <dsp:spPr>
        <a:xfrm>
          <a:off x="6120684" y="4586719"/>
          <a:ext cx="1948680" cy="777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1800" b="1" kern="1200" baseline="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Identify  ‘critical </a:t>
          </a:r>
          <a:r>
            <a:rPr lang="en-CA" sz="1800" b="1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incident</a:t>
          </a:r>
          <a:r>
            <a:rPr lang="en-CA" sz="18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’ </a:t>
          </a:r>
          <a:endParaRPr lang="en-CA" sz="18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6120684" y="4586719"/>
        <a:ext cx="1948680" cy="7778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8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21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4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5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8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1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4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60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9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6AA03-AFE8-A548-9288-8A38E4C32B9B}" type="datetimeFigureOut">
              <a:rPr lang="en-US" smtClean="0"/>
              <a:t>2015-05-06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C4755-8D8B-954F-959B-627419881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6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oo.gl/ikX2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88214"/>
            <a:ext cx="7772400" cy="292111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AccessMakers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Platform for Inclusive Innovation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John Willis, </a:t>
            </a:r>
            <a:r>
              <a:rPr lang="en-US" dirty="0" err="1" smtClean="0">
                <a:solidFill>
                  <a:srgbClr val="FFFF00"/>
                </a:solidFill>
              </a:rPr>
              <a:t>Mdes</a:t>
            </a:r>
            <a:r>
              <a:rPr lang="en-US" dirty="0" smtClean="0">
                <a:solidFill>
                  <a:srgbClr val="FFFF00"/>
                </a:solidFill>
              </a:rPr>
              <a:t> Candidate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z2015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4" descr="symbol set no words light backgroun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285"/>
            <a:ext cx="9144000" cy="270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7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Story Capture Technique</a:t>
            </a:r>
            <a:endParaRPr lang="en-CA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6"/>
            <a:ext cx="7801268" cy="5466912"/>
          </a:xfrm>
        </p:spPr>
      </p:pic>
      <p:pic>
        <p:nvPicPr>
          <p:cNvPr id="5" name="Content Placeholder 3" descr="story board taxi cropped.jp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3" b="27913"/>
          <a:stretch>
            <a:fillRect/>
          </a:stretch>
        </p:blipFill>
        <p:spPr>
          <a:xfrm>
            <a:off x="3370841" y="3575683"/>
            <a:ext cx="5743913" cy="31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6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Emotional Experience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7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Content Placeholder 4" descr="information contexts of access stories - Diane systemigram-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1643" b="38335"/>
          <a:stretch/>
        </p:blipFill>
        <p:spPr>
          <a:xfrm>
            <a:off x="323528" y="-66233"/>
            <a:ext cx="8532440" cy="7032744"/>
          </a:xfrm>
        </p:spPr>
      </p:pic>
    </p:spTree>
    <p:extLst>
      <p:ext uri="{BB962C8B-B14F-4D97-AF65-F5344CB8AC3E}">
        <p14:creationId xmlns:p14="http://schemas.microsoft.com/office/powerpoint/2010/main" val="10621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5" y="-44198"/>
            <a:ext cx="9327920" cy="6995940"/>
          </a:xfrm>
        </p:spPr>
      </p:pic>
    </p:spTree>
    <p:extLst>
      <p:ext uri="{BB962C8B-B14F-4D97-AF65-F5344CB8AC3E}">
        <p14:creationId xmlns:p14="http://schemas.microsoft.com/office/powerpoint/2010/main" val="2240778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</a:t>
            </a:r>
            <a:r>
              <a:rPr lang="en-US" dirty="0" err="1" smtClean="0"/>
              <a:t>vs</a:t>
            </a:r>
            <a:r>
              <a:rPr lang="en-US" dirty="0" smtClean="0"/>
              <a:t> Dialectic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Importance of scaffolding</a:t>
            </a:r>
          </a:p>
          <a:p>
            <a:r>
              <a:rPr lang="en-US" dirty="0" smtClean="0"/>
              <a:t>Presence of other stakeholders</a:t>
            </a:r>
          </a:p>
          <a:p>
            <a:r>
              <a:rPr lang="en-US" dirty="0" smtClean="0"/>
              <a:t>Adaptable, flexible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476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2: Knowledge &amp; Trust</a:t>
            </a:r>
            <a:endParaRPr lang="en-US" dirty="0"/>
          </a:p>
        </p:txBody>
      </p:sp>
      <p:pic>
        <p:nvPicPr>
          <p:cNvPr id="7" name="Content Placeholder 6" descr="OVERVIEW - IDRC community May 6 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" b="4685"/>
          <a:stretch>
            <a:fillRect/>
          </a:stretch>
        </p:blipFill>
        <p:spPr>
          <a:xfrm>
            <a:off x="0" y="1733112"/>
            <a:ext cx="9174292" cy="5045507"/>
          </a:xfrm>
        </p:spPr>
      </p:pic>
      <p:sp>
        <p:nvSpPr>
          <p:cNvPr id="8" name="TextBox 7"/>
          <p:cNvSpPr txBox="1"/>
          <p:nvPr/>
        </p:nvSpPr>
        <p:spPr>
          <a:xfrm>
            <a:off x="3676799" y="2185703"/>
            <a:ext cx="4818043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PURPOSE: To frame accessibility as a driver for innovation on a broader scale – clarify value for all stakeholders - reduce ‘silo’ </a:t>
            </a:r>
            <a:r>
              <a:rPr lang="en-US" dirty="0" err="1" smtClean="0"/>
              <a:t>behaviour</a:t>
            </a:r>
            <a:r>
              <a:rPr lang="en-US" dirty="0" smtClean="0"/>
              <a:t>/distrust</a:t>
            </a:r>
          </a:p>
          <a:p>
            <a:endParaRPr lang="en-US" dirty="0"/>
          </a:p>
          <a:p>
            <a:r>
              <a:rPr lang="en-US" dirty="0" smtClean="0"/>
              <a:t>PROCESS: Frame problems as answer to ‘How Might We..?’ taking into account impact, multiplicity of solutions, contextual factors </a:t>
            </a:r>
          </a:p>
          <a:p>
            <a:endParaRPr lang="en-US" dirty="0" smtClean="0"/>
          </a:p>
          <a:p>
            <a:r>
              <a:rPr lang="en-US" dirty="0" smtClean="0"/>
              <a:t>OUTPUTS: </a:t>
            </a:r>
            <a:r>
              <a:rPr lang="en-US" dirty="0" smtClean="0"/>
              <a:t>Portfolio</a:t>
            </a:r>
            <a:r>
              <a:rPr lang="en-US" dirty="0" smtClean="0"/>
              <a:t> </a:t>
            </a:r>
            <a:r>
              <a:rPr lang="en-US" dirty="0" smtClean="0"/>
              <a:t>of problem-statements that are </a:t>
            </a:r>
            <a:r>
              <a:rPr lang="en-US" dirty="0" err="1" smtClean="0"/>
              <a:t>relevent</a:t>
            </a:r>
            <a:r>
              <a:rPr lang="en-US" dirty="0" smtClean="0"/>
              <a:t> to users (accessibility, inclusion, empowerment) AND the organization (value </a:t>
            </a:r>
            <a:r>
              <a:rPr lang="en-US" dirty="0" smtClean="0"/>
              <a:t>proposition – sketch of skills gap analysis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 : Access is contextualized as value for organization – higher levels of trust across boundaries – readiness for action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536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with ‘How Might We..?’ Problem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fontAlgn="base">
              <a:buNone/>
            </a:pPr>
            <a:r>
              <a:rPr lang="en-US" dirty="0" smtClean="0"/>
              <a:t>CRITERIA (ask these as questions):</a:t>
            </a:r>
          </a:p>
          <a:p>
            <a:pPr lvl="1" fontAlgn="base"/>
            <a:endParaRPr lang="en-US" dirty="0" smtClean="0"/>
          </a:p>
          <a:p>
            <a:pPr lvl="1" fontAlgn="base"/>
            <a:r>
              <a:rPr lang="en-US" sz="1900" dirty="0" smtClean="0"/>
              <a:t>Focus </a:t>
            </a:r>
            <a:r>
              <a:rPr lang="en-US" sz="1900" dirty="0"/>
              <a:t>on ultimate impact? </a:t>
            </a:r>
            <a:r>
              <a:rPr lang="en-US" sz="1900" dirty="0" smtClean="0"/>
              <a:t>(try to meet ‘effective </a:t>
            </a:r>
            <a:r>
              <a:rPr lang="en-US" sz="1900" dirty="0"/>
              <a:t>needs</a:t>
            </a:r>
            <a:r>
              <a:rPr lang="en-US" sz="1900" dirty="0" smtClean="0"/>
              <a:t>’ </a:t>
            </a:r>
            <a:r>
              <a:rPr lang="en-US" sz="1900" dirty="0"/>
              <a:t>- what a person needs in order to be productive and </a:t>
            </a:r>
            <a:r>
              <a:rPr lang="en-US" sz="1900" dirty="0" smtClean="0"/>
              <a:t>independent</a:t>
            </a:r>
          </a:p>
          <a:p>
            <a:pPr lvl="1" fontAlgn="base"/>
            <a:r>
              <a:rPr lang="en-US" sz="1900" dirty="0" smtClean="0"/>
              <a:t>Keep multiple approaches </a:t>
            </a:r>
            <a:r>
              <a:rPr lang="en-US" sz="1900" dirty="0"/>
              <a:t>in play (this will help to meet multiple needs, rather than ‘special needs’ only</a:t>
            </a:r>
            <a:r>
              <a:rPr lang="en-US" sz="1900" dirty="0" smtClean="0"/>
              <a:t>)</a:t>
            </a:r>
          </a:p>
          <a:p>
            <a:pPr lvl="1" fontAlgn="base"/>
            <a:r>
              <a:rPr lang="en-US" sz="1900" dirty="0" smtClean="0"/>
              <a:t>Take account of constraints </a:t>
            </a:r>
            <a:r>
              <a:rPr lang="en-US" sz="1900" dirty="0"/>
              <a:t>and </a:t>
            </a:r>
            <a:r>
              <a:rPr lang="en-US" sz="1900" dirty="0" smtClean="0"/>
              <a:t>context for ALL stakeholders</a:t>
            </a:r>
          </a:p>
          <a:p>
            <a:pPr marL="457200" lvl="1" indent="0" fontAlgn="base">
              <a:buNone/>
            </a:pPr>
            <a:r>
              <a:rPr lang="en-US" dirty="0" smtClean="0"/>
              <a:t>Repeat </a:t>
            </a:r>
            <a:r>
              <a:rPr lang="en-US" dirty="0"/>
              <a:t>until the question feels neither too narrow nor too broad and hits the three criteria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934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902" y="828345"/>
            <a:ext cx="8158675" cy="4680138"/>
          </a:xfrm>
        </p:spPr>
        <p:txBody>
          <a:bodyPr>
            <a:normAutofit/>
          </a:bodyPr>
          <a:lstStyle/>
          <a:p>
            <a:r>
              <a:rPr lang="en-US" b="1" dirty="0"/>
              <a:t>EXAMPLE: </a:t>
            </a:r>
            <a:r>
              <a:rPr lang="en-US" b="1" dirty="0" smtClean="0"/>
              <a:t>John cannot read the menu at Tim Horton’s. ‘How might we..’</a:t>
            </a:r>
            <a:endParaRPr lang="en-US" dirty="0" smtClean="0">
              <a:effectLst/>
            </a:endParaRPr>
          </a:p>
          <a:p>
            <a:pPr marL="0" indent="0" fontAlgn="base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… make our locations a magnet for customers with disabilities</a:t>
            </a:r>
            <a:r>
              <a:rPr lang="en-US" sz="2400" dirty="0" smtClean="0"/>
              <a:t>?</a:t>
            </a:r>
          </a:p>
          <a:p>
            <a:pPr marL="0" indent="0" fontAlgn="base">
              <a:buNone/>
            </a:pPr>
            <a:r>
              <a:rPr lang="en-US" sz="2400" dirty="0" smtClean="0"/>
              <a:t>… </a:t>
            </a:r>
            <a:r>
              <a:rPr lang="en-US" sz="2400" dirty="0"/>
              <a:t>provide menus and ordering information in multiple formats (not only menu boards) for customers with various presentation preferences</a:t>
            </a:r>
            <a:r>
              <a:rPr lang="en-US" sz="2400" dirty="0" smtClean="0"/>
              <a:t>?</a:t>
            </a:r>
          </a:p>
          <a:p>
            <a:pPr marL="0" indent="0" fontAlgn="base">
              <a:buNone/>
            </a:pPr>
            <a:r>
              <a:rPr lang="en-US" sz="2400" dirty="0" smtClean="0"/>
              <a:t>… </a:t>
            </a:r>
            <a:r>
              <a:rPr lang="en-US" sz="2400" dirty="0"/>
              <a:t>make it possible for all customers to order from anywhere in a location, without having to line up to order</a:t>
            </a:r>
            <a:r>
              <a:rPr lang="en-US" sz="2400" dirty="0" smtClean="0"/>
              <a:t>?</a:t>
            </a:r>
          </a:p>
          <a:p>
            <a:pPr marL="0" indent="0" fontAlgn="base">
              <a:buNone/>
            </a:pPr>
            <a:r>
              <a:rPr lang="en-US" sz="2400" dirty="0" smtClean="0"/>
              <a:t>… </a:t>
            </a:r>
            <a:r>
              <a:rPr lang="en-US" sz="2400" dirty="0"/>
              <a:t>give all customers access to menu information regardless of their functional limitations?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15870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framing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 smtClean="0"/>
              <a:t>Share and </a:t>
            </a:r>
            <a:r>
              <a:rPr lang="en-US" dirty="0" smtClean="0"/>
              <a:t>reflect (</a:t>
            </a:r>
            <a:r>
              <a:rPr lang="en-US" dirty="0" smtClean="0"/>
              <a:t>large </a:t>
            </a:r>
            <a:r>
              <a:rPr lang="en-US" dirty="0" smtClean="0"/>
              <a:t>group feedback)</a:t>
            </a:r>
          </a:p>
          <a:p>
            <a:pPr lvl="1" fontAlgn="base"/>
            <a:r>
              <a:rPr lang="en-US" dirty="0" smtClean="0"/>
              <a:t>Impacts, constraints, contexts</a:t>
            </a:r>
          </a:p>
          <a:p>
            <a:pPr lvl="1" fontAlgn="base"/>
            <a:r>
              <a:rPr lang="en-US" dirty="0" smtClean="0"/>
              <a:t>Skills – appreciate what we have ID what we lack</a:t>
            </a:r>
          </a:p>
          <a:p>
            <a:pPr lvl="1" fontAlgn="base"/>
            <a:endParaRPr lang="en-US" dirty="0" smtClean="0"/>
          </a:p>
          <a:p>
            <a:pPr fontAlgn="base"/>
            <a:r>
              <a:rPr lang="en-US" dirty="0" smtClean="0"/>
              <a:t>Sort and find themes:</a:t>
            </a:r>
          </a:p>
          <a:p>
            <a:pPr lvl="1" fontAlgn="base"/>
            <a:r>
              <a:rPr lang="en-US" dirty="0" smtClean="0"/>
              <a:t>short </a:t>
            </a:r>
            <a:r>
              <a:rPr lang="en-US" dirty="0" err="1"/>
              <a:t>vs</a:t>
            </a:r>
            <a:r>
              <a:rPr lang="en-US" dirty="0"/>
              <a:t> long term</a:t>
            </a:r>
          </a:p>
          <a:p>
            <a:pPr lvl="1" fontAlgn="base"/>
            <a:r>
              <a:rPr lang="en-US" dirty="0"/>
              <a:t>physical, digital, hybrid problems</a:t>
            </a:r>
          </a:p>
          <a:p>
            <a:pPr lvl="1" fontAlgn="base"/>
            <a:r>
              <a:rPr lang="en-US" dirty="0"/>
              <a:t>frames that fit existing innovation projects </a:t>
            </a:r>
            <a:r>
              <a:rPr lang="en-US" dirty="0" err="1"/>
              <a:t>vs</a:t>
            </a:r>
            <a:r>
              <a:rPr lang="en-US" dirty="0"/>
              <a:t> those that may need new support</a:t>
            </a:r>
          </a:p>
          <a:p>
            <a:pPr lvl="1" fontAlgn="base"/>
            <a:r>
              <a:rPr lang="en-US" dirty="0" smtClean="0"/>
              <a:t>Direct </a:t>
            </a:r>
            <a:r>
              <a:rPr lang="en-US" dirty="0" err="1" smtClean="0"/>
              <a:t>vs</a:t>
            </a:r>
            <a:r>
              <a:rPr lang="en-US" dirty="0" smtClean="0"/>
              <a:t> indirect ROI </a:t>
            </a:r>
          </a:p>
          <a:p>
            <a:pPr lvl="1" fontAlgn="base"/>
            <a:r>
              <a:rPr lang="en-US" dirty="0" smtClean="0"/>
              <a:t>Value to storytellers (‘anchor point’)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69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VERVIEW - IDRC community May 6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8" b="4308"/>
          <a:stretch>
            <a:fillRect/>
          </a:stretch>
        </p:blipFill>
        <p:spPr>
          <a:xfrm>
            <a:off x="-14766" y="1747882"/>
            <a:ext cx="9158766" cy="5036969"/>
          </a:xfrm>
        </p:spPr>
      </p:pic>
      <p:sp>
        <p:nvSpPr>
          <p:cNvPr id="5" name="TextBox 4"/>
          <p:cNvSpPr txBox="1"/>
          <p:nvPr/>
        </p:nvSpPr>
        <p:spPr>
          <a:xfrm>
            <a:off x="3704409" y="2144285"/>
            <a:ext cx="48180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PURPOSE: </a:t>
            </a:r>
            <a:r>
              <a:rPr lang="en-US" dirty="0" smtClean="0"/>
              <a:t>Create ‘</a:t>
            </a:r>
            <a:r>
              <a:rPr lang="en-US" dirty="0"/>
              <a:t>springboard for </a:t>
            </a:r>
            <a:r>
              <a:rPr lang="en-US" dirty="0" smtClean="0"/>
              <a:t>change</a:t>
            </a:r>
            <a:r>
              <a:rPr lang="en-US" i="1" dirty="0" smtClean="0"/>
              <a:t>’, anchored to </a:t>
            </a:r>
            <a:r>
              <a:rPr lang="en-US" dirty="0" smtClean="0"/>
              <a:t>existing </a:t>
            </a:r>
            <a:r>
              <a:rPr lang="en-US" dirty="0"/>
              <a:t>way of doing things </a:t>
            </a:r>
            <a:r>
              <a:rPr lang="en-US" dirty="0" smtClean="0"/>
              <a:t>– Re-engage storytellers – pathway to project setup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PROCESS: </a:t>
            </a:r>
            <a:r>
              <a:rPr lang="en-US" dirty="0" smtClean="0"/>
              <a:t>Mixed small groups of ‘clients’ and ‘consultants’ </a:t>
            </a:r>
            <a:r>
              <a:rPr lang="en-US" dirty="0" smtClean="0"/>
              <a:t>generate feedback/possible solutions (Troika Consulting) – followed by synthesis &amp; evaluation in storytelling</a:t>
            </a:r>
          </a:p>
          <a:p>
            <a:endParaRPr lang="en-US" dirty="0" smtClean="0"/>
          </a:p>
          <a:p>
            <a:r>
              <a:rPr lang="en-US" dirty="0" smtClean="0"/>
              <a:t>OUTPUTS</a:t>
            </a:r>
            <a:r>
              <a:rPr lang="en-US" dirty="0" smtClean="0"/>
              <a:t>: </a:t>
            </a:r>
            <a:r>
              <a:rPr lang="en-US" dirty="0" smtClean="0"/>
              <a:t>Resource </a:t>
            </a:r>
            <a:r>
              <a:rPr lang="en-US" dirty="0" smtClean="0"/>
              <a:t>inventory </a:t>
            </a:r>
            <a:r>
              <a:rPr lang="en-US" dirty="0" smtClean="0"/>
              <a:t>for priority </a:t>
            </a:r>
            <a:r>
              <a:rPr lang="en-US" dirty="0" smtClean="0"/>
              <a:t>problems - 1 or more future-oriented solution scenarios for each, </a:t>
            </a:r>
            <a:r>
              <a:rPr lang="en-US" dirty="0" err="1" smtClean="0"/>
              <a:t>relevent</a:t>
            </a:r>
            <a:r>
              <a:rPr lang="en-US" dirty="0" smtClean="0"/>
              <a:t> to all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RESULT: </a:t>
            </a:r>
            <a:r>
              <a:rPr lang="en-US" dirty="0" smtClean="0"/>
              <a:t>R</a:t>
            </a:r>
            <a:r>
              <a:rPr lang="en-US" dirty="0" smtClean="0"/>
              <a:t>eadiness for project formation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057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Definition of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(barrier) is </a:t>
            </a:r>
            <a:r>
              <a:rPr lang="en-US" i="1" dirty="0" smtClean="0"/>
              <a:t>experience 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 service systems </a:t>
            </a:r>
            <a:r>
              <a:rPr lang="en-US" dirty="0" err="1" smtClean="0"/>
              <a:t>mgmt</a:t>
            </a:r>
            <a:r>
              <a:rPr lang="en-US" dirty="0" smtClean="0"/>
              <a:t> is a helpful way to frame access design + svc design tools may be appropriate</a:t>
            </a:r>
          </a:p>
          <a:p>
            <a:r>
              <a:rPr lang="en-US" dirty="0" smtClean="0"/>
              <a:t>The design space is networked, multi-dimensional, multi-modal	</a:t>
            </a:r>
          </a:p>
          <a:p>
            <a:r>
              <a:rPr lang="en-US" dirty="0" smtClean="0"/>
              <a:t>Participation and co-creation are user requirements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Inclusive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‘Troika Consulting’</a:t>
            </a:r>
          </a:p>
          <a:p>
            <a:pPr lvl="1"/>
            <a:r>
              <a:rPr lang="en-US" dirty="0" smtClean="0"/>
              <a:t>Each group must have a PWD</a:t>
            </a:r>
          </a:p>
          <a:p>
            <a:pPr lvl="1"/>
            <a:r>
              <a:rPr lang="en-US" dirty="0" smtClean="0"/>
              <a:t>Rotate roles of client and consultant</a:t>
            </a:r>
          </a:p>
          <a:p>
            <a:pPr lvl="1"/>
            <a:r>
              <a:rPr lang="en-US" dirty="0" smtClean="0"/>
              <a:t>Note findings </a:t>
            </a:r>
          </a:p>
          <a:p>
            <a:r>
              <a:rPr lang="en-US" dirty="0" smtClean="0"/>
              <a:t>Creating NEW Stories (small groups/protocol)</a:t>
            </a:r>
          </a:p>
          <a:p>
            <a:pPr lvl="1"/>
            <a:r>
              <a:rPr lang="en-US" dirty="0" smtClean="0"/>
              <a:t>Imaginary scenario in which </a:t>
            </a:r>
            <a:r>
              <a:rPr lang="en-US" dirty="0" err="1" smtClean="0"/>
              <a:t>bariers</a:t>
            </a:r>
            <a:r>
              <a:rPr lang="en-US" dirty="0" smtClean="0"/>
              <a:t> are overcome and benefits created for other stakeholders </a:t>
            </a:r>
          </a:p>
          <a:p>
            <a:r>
              <a:rPr lang="en-US" dirty="0" smtClean="0"/>
              <a:t>Reflect in a REVERSE Fishbowl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	Original storytellers on the outside, sharing reactions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9911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Inclusive Design in Service C0Creation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 through a lens of UX/CX</a:t>
            </a:r>
          </a:p>
          <a:p>
            <a:endParaRPr lang="en-US" dirty="0"/>
          </a:p>
          <a:p>
            <a:pPr lvl="1"/>
            <a:r>
              <a:rPr lang="en-US" dirty="0" smtClean="0"/>
              <a:t>Appreciating diversity and ‘edge cases’ and curb cuts</a:t>
            </a:r>
          </a:p>
          <a:p>
            <a:pPr lvl="1"/>
            <a:r>
              <a:rPr lang="en-US" dirty="0" smtClean="0"/>
              <a:t>By, not ‘for’ (co-creative, </a:t>
            </a:r>
            <a:r>
              <a:rPr lang="en-US" dirty="0" err="1" smtClean="0"/>
              <a:t>participaory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Adaptable and flexible to a multiplicity of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4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ACCESSMAKERS IS AT </a:t>
            </a:r>
          </a:p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goo.gl</a:t>
            </a:r>
            <a:r>
              <a:rPr lang="en-US" dirty="0" smtClean="0"/>
              <a:t>/ikX2nt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https://goo.gl/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John Willis, </a:t>
            </a:r>
            <a:r>
              <a:rPr lang="en-US" dirty="0" err="1" smtClean="0"/>
              <a:t>Mdes</a:t>
            </a:r>
            <a:r>
              <a:rPr lang="en-US" dirty="0" smtClean="0"/>
              <a:t> (Candidate)</a:t>
            </a:r>
          </a:p>
          <a:p>
            <a:pPr marL="0" indent="0" algn="ctr">
              <a:buNone/>
            </a:pPr>
            <a:r>
              <a:rPr lang="en-US" dirty="0" err="1" smtClean="0"/>
              <a:t>pickupwillis@gmail.com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8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</a:t>
            </a:r>
            <a:r>
              <a:rPr lang="en-US" dirty="0" err="1" smtClean="0"/>
              <a:t>vs</a:t>
            </a:r>
            <a:r>
              <a:rPr lang="en-US" dirty="0" smtClean="0"/>
              <a:t> system</a:t>
            </a:r>
            <a:endParaRPr lang="en-US" dirty="0"/>
          </a:p>
        </p:txBody>
      </p:sp>
      <p:pic>
        <p:nvPicPr>
          <p:cNvPr id="4" name="Content Placeholder 3" descr="AccessMakers quad chart v1 - experience - service - syste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734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48404" y="4371398"/>
            <a:ext cx="3706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toolkits, (von </a:t>
            </a:r>
            <a:r>
              <a:rPr lang="en-US" dirty="0" err="1" smtClean="0"/>
              <a:t>Hippel</a:t>
            </a:r>
            <a:r>
              <a:rPr lang="en-US" dirty="0" smtClean="0"/>
              <a:t> &amp; Katz 2002)/tools for users to fashion their own experiences (</a:t>
            </a:r>
            <a:r>
              <a:rPr lang="en-US" dirty="0" err="1" smtClean="0"/>
              <a:t>Evenson</a:t>
            </a:r>
            <a:r>
              <a:rPr lang="en-US" dirty="0" smtClean="0"/>
              <a:t> &amp; </a:t>
            </a:r>
            <a:r>
              <a:rPr lang="en-US" dirty="0" err="1" smtClean="0"/>
              <a:t>Dubberly</a:t>
            </a:r>
            <a:r>
              <a:rPr lang="en-US" dirty="0" smtClean="0"/>
              <a:t>, 2010)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0741" y="1757421"/>
            <a:ext cx="5404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Innovation in service architecture takes place at system level, which is multi-stakeholder, ‘embedded’, poorly aligned to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3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Collaborative User Networks… for accessibility?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experience/customer experience – ontology, vocabulary, data – ‘</a:t>
            </a:r>
            <a:r>
              <a:rPr lang="en-US" dirty="0" err="1" smtClean="0"/>
              <a:t>prosumer</a:t>
            </a:r>
            <a:r>
              <a:rPr lang="en-US" dirty="0" smtClean="0"/>
              <a:t>-centric’</a:t>
            </a:r>
          </a:p>
          <a:p>
            <a:r>
              <a:rPr lang="en-US" dirty="0" smtClean="0"/>
              <a:t>Typology of open innovation/co-production across public, private, personal </a:t>
            </a:r>
          </a:p>
          <a:p>
            <a:r>
              <a:rPr lang="en-US" dirty="0" smtClean="0"/>
              <a:t>What does open innovation in service design look like? (</a:t>
            </a:r>
            <a:r>
              <a:rPr lang="en-US" dirty="0" err="1" smtClean="0"/>
              <a:t>Chesbrough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Role of digital platforms </a:t>
            </a:r>
            <a:r>
              <a:rPr lang="en-US" dirty="0" err="1" smtClean="0"/>
              <a:t>vs</a:t>
            </a:r>
            <a:r>
              <a:rPr lang="en-US" dirty="0" smtClean="0"/>
              <a:t> live social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45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AccessMakers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Story-based</a:t>
            </a:r>
            <a:r>
              <a:rPr lang="en-US" dirty="0"/>
              <a:t> </a:t>
            </a:r>
            <a:r>
              <a:rPr lang="en-US" dirty="0" smtClean="0"/>
              <a:t>for individual participants – naturalistic, empowering</a:t>
            </a:r>
          </a:p>
          <a:p>
            <a:r>
              <a:rPr lang="en-US" dirty="0" smtClean="0"/>
              <a:t>Workshops to help organizations practice  innovation around access barriers, and inclusive leadership</a:t>
            </a:r>
          </a:p>
          <a:p>
            <a:r>
              <a:rPr lang="en-US" dirty="0" smtClean="0"/>
              <a:t>Emphasis on designing for the edge case but Inclusive for all stakeholders</a:t>
            </a:r>
          </a:p>
          <a:p>
            <a:r>
              <a:rPr lang="en-US" dirty="0" smtClean="0"/>
              <a:t>Digital supports, online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0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AccessMakers</a:t>
            </a:r>
            <a:r>
              <a:rPr lang="en-US" dirty="0" smtClean="0"/>
              <a:t> Workshops</a:t>
            </a:r>
            <a:endParaRPr lang="en-US" dirty="0"/>
          </a:p>
        </p:txBody>
      </p:sp>
      <p:pic>
        <p:nvPicPr>
          <p:cNvPr id="4" name="Content Placeholder 3" descr="OVERVIEW - IDRC community May 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3" r="-161"/>
          <a:stretch/>
        </p:blipFill>
        <p:spPr>
          <a:xfrm>
            <a:off x="-89141" y="1742649"/>
            <a:ext cx="9241532" cy="4516425"/>
          </a:xfrm>
        </p:spPr>
      </p:pic>
    </p:spTree>
    <p:extLst>
      <p:ext uri="{BB962C8B-B14F-4D97-AF65-F5344CB8AC3E}">
        <p14:creationId xmlns:p14="http://schemas.microsoft.com/office/powerpoint/2010/main" val="252417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VERVIEW - IDRC community May 6 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b="3687"/>
          <a:stretch>
            <a:fillRect/>
          </a:stretch>
        </p:blipFill>
        <p:spPr>
          <a:xfrm>
            <a:off x="-7553" y="1698350"/>
            <a:ext cx="9152099" cy="50333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Discovery Through Storytelling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50627" y="2481064"/>
            <a:ext cx="4936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80161" y="2244771"/>
            <a:ext cx="48180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PURPOSE: Empower users to surface/clarify needs </a:t>
            </a:r>
          </a:p>
          <a:p>
            <a:endParaRPr lang="en-US" dirty="0"/>
          </a:p>
          <a:p>
            <a:r>
              <a:rPr lang="en-US" dirty="0" smtClean="0"/>
              <a:t>PROCESS: Facilitated storytelling group (narrative + CIT) – fishbowl reflection with whole team</a:t>
            </a:r>
          </a:p>
          <a:p>
            <a:endParaRPr lang="en-US" dirty="0"/>
          </a:p>
          <a:p>
            <a:r>
              <a:rPr lang="en-US" dirty="0" smtClean="0"/>
              <a:t>OUTPUTS: Story portfolio - data is structured for service design, available through design tools (action sequences, quad charts, community tagging)</a:t>
            </a:r>
          </a:p>
          <a:p>
            <a:endParaRPr lang="en-US" dirty="0"/>
          </a:p>
          <a:p>
            <a:r>
              <a:rPr lang="en-US" dirty="0" smtClean="0"/>
              <a:t>RESULT: UX in the foreground – </a:t>
            </a:r>
            <a:r>
              <a:rPr lang="en-US" dirty="0" err="1" smtClean="0"/>
              <a:t>wholistic</a:t>
            </a:r>
            <a:r>
              <a:rPr lang="en-US" dirty="0" smtClean="0"/>
              <a:t> image(s) of service design problems – shared awareness – bonding for team formation</a:t>
            </a:r>
          </a:p>
        </p:txBody>
      </p:sp>
    </p:spTree>
    <p:extLst>
      <p:ext uri="{BB962C8B-B14F-4D97-AF65-F5344CB8AC3E}">
        <p14:creationId xmlns:p14="http://schemas.microsoft.com/office/powerpoint/2010/main" val="90612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97" y="792884"/>
            <a:ext cx="8520571" cy="5304473"/>
          </a:xfrm>
        </p:spPr>
      </p:pic>
    </p:spTree>
    <p:extLst>
      <p:ext uri="{BB962C8B-B14F-4D97-AF65-F5344CB8AC3E}">
        <p14:creationId xmlns:p14="http://schemas.microsoft.com/office/powerpoint/2010/main" val="257626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chemeClr val="bg2"/>
                </a:solidFill>
              </a:rPr>
              <a:t>Story Capture Technique</a:t>
            </a:r>
            <a:endParaRPr lang="en-CA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277583"/>
              </p:ext>
            </p:extLst>
          </p:nvPr>
        </p:nvGraphicFramePr>
        <p:xfrm>
          <a:off x="251520" y="362526"/>
          <a:ext cx="8229600" cy="662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847655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solidFill>
                  <a:schemeClr val="bg2"/>
                </a:solidFill>
                <a:latin typeface="Lucida Sans"/>
              </a:rPr>
              <a:t>(</a:t>
            </a:r>
            <a:r>
              <a:rPr lang="en-CA" sz="1200" dirty="0" err="1" smtClean="0">
                <a:solidFill>
                  <a:schemeClr val="bg2"/>
                </a:solidFill>
                <a:latin typeface="Lucida Sans"/>
              </a:rPr>
              <a:t>Helkkula</a:t>
            </a:r>
            <a:r>
              <a:rPr lang="en-CA" sz="1200" dirty="0" smtClean="0">
                <a:solidFill>
                  <a:schemeClr val="bg2"/>
                </a:solidFill>
                <a:latin typeface="Lucida Sans"/>
              </a:rPr>
              <a:t>, 2010; Liberating Structures, 2013; </a:t>
            </a:r>
            <a:r>
              <a:rPr lang="en-CA" sz="1200" dirty="0" err="1" smtClean="0">
                <a:solidFill>
                  <a:schemeClr val="bg2"/>
                </a:solidFill>
                <a:latin typeface="Lucida Sans"/>
              </a:rPr>
              <a:t>Forlizzi</a:t>
            </a:r>
            <a:r>
              <a:rPr lang="en-CA" sz="1200" dirty="0" smtClean="0">
                <a:solidFill>
                  <a:schemeClr val="bg2"/>
                </a:solidFill>
                <a:latin typeface="Lucida Sans"/>
              </a:rPr>
              <a:t> &amp; </a:t>
            </a:r>
            <a:r>
              <a:rPr lang="en-CA" sz="1200" dirty="0" err="1" smtClean="0">
                <a:solidFill>
                  <a:schemeClr val="bg2"/>
                </a:solidFill>
                <a:latin typeface="Lucida Sans"/>
              </a:rPr>
              <a:t>Battarbee</a:t>
            </a:r>
            <a:r>
              <a:rPr lang="en-CA" sz="1200" dirty="0" smtClean="0">
                <a:solidFill>
                  <a:schemeClr val="bg2"/>
                </a:solidFill>
                <a:latin typeface="Lucida Sans"/>
              </a:rPr>
              <a:t>, 2006)</a:t>
            </a:r>
            <a:endParaRPr lang="en-CA" sz="1200" dirty="0">
              <a:solidFill>
                <a:schemeClr val="bg2"/>
              </a:solidFill>
              <a:latin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1400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854</Words>
  <Application>Microsoft Macintosh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AccessMakers</vt:lpstr>
      <vt:lpstr>Design Definition of Disability</vt:lpstr>
      <vt:lpstr>Service vs system</vt:lpstr>
      <vt:lpstr>Collaborative User Networks… for accessibility?</vt:lpstr>
      <vt:lpstr>AccessMakers </vt:lpstr>
      <vt:lpstr>AccessMakers Workshops</vt:lpstr>
      <vt:lpstr>1. Discovery Through Storytelling</vt:lpstr>
      <vt:lpstr>PowerPoint Presentation</vt:lpstr>
      <vt:lpstr>Story Capture Technique</vt:lpstr>
      <vt:lpstr>Story Capture Technique</vt:lpstr>
      <vt:lpstr>Emotional Experience</vt:lpstr>
      <vt:lpstr>PowerPoint Presentation</vt:lpstr>
      <vt:lpstr>PowerPoint Presentation</vt:lpstr>
      <vt:lpstr>Reflection vs Dialectic</vt:lpstr>
      <vt:lpstr>2: Knowledge &amp; Trust</vt:lpstr>
      <vt:lpstr>Working with ‘How Might We..?’ Problem Statements</vt:lpstr>
      <vt:lpstr>PowerPoint Presentation</vt:lpstr>
      <vt:lpstr>Problem framing (continued)</vt:lpstr>
      <vt:lpstr>PowerPoint Presentation</vt:lpstr>
      <vt:lpstr>3. Inclusive Innovation</vt:lpstr>
      <vt:lpstr>Inclusive Design in Service C0Creation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AccessMakers</dc:title>
  <dc:creator>John Willis</dc:creator>
  <cp:lastModifiedBy>John Willis</cp:lastModifiedBy>
  <cp:revision>26</cp:revision>
  <dcterms:created xsi:type="dcterms:W3CDTF">2015-05-05T16:23:15Z</dcterms:created>
  <dcterms:modified xsi:type="dcterms:W3CDTF">2015-05-06T18:07:34Z</dcterms:modified>
</cp:coreProperties>
</file>