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31"/>
  </p:notesMasterIdLst>
  <p:sldIdLst>
    <p:sldId id="256" r:id="rId2"/>
    <p:sldId id="258" r:id="rId3"/>
    <p:sldId id="287" r:id="rId4"/>
    <p:sldId id="260" r:id="rId5"/>
    <p:sldId id="261" r:id="rId6"/>
    <p:sldId id="277" r:id="rId7"/>
    <p:sldId id="264" r:id="rId8"/>
    <p:sldId id="278" r:id="rId9"/>
    <p:sldId id="265" r:id="rId10"/>
    <p:sldId id="266" r:id="rId11"/>
    <p:sldId id="267" r:id="rId12"/>
    <p:sldId id="268" r:id="rId13"/>
    <p:sldId id="269" r:id="rId14"/>
    <p:sldId id="270" r:id="rId15"/>
    <p:sldId id="271" r:id="rId16"/>
    <p:sldId id="303" r:id="rId17"/>
    <p:sldId id="272" r:id="rId18"/>
    <p:sldId id="295" r:id="rId19"/>
    <p:sldId id="262" r:id="rId20"/>
    <p:sldId id="296" r:id="rId21"/>
    <p:sldId id="297" r:id="rId22"/>
    <p:sldId id="298" r:id="rId23"/>
    <p:sldId id="299" r:id="rId24"/>
    <p:sldId id="300" r:id="rId25"/>
    <p:sldId id="301" r:id="rId26"/>
    <p:sldId id="302" r:id="rId27"/>
    <p:sldId id="276" r:id="rId28"/>
    <p:sldId id="286" r:id="rId29"/>
    <p:sldId id="275"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106" autoAdjust="0"/>
    <p:restoredTop sz="74545" autoAdjust="0"/>
  </p:normalViewPr>
  <p:slideViewPr>
    <p:cSldViewPr snapToGrid="0">
      <p:cViewPr varScale="1">
        <p:scale>
          <a:sx n="63" d="100"/>
          <a:sy n="63" d="100"/>
        </p:scale>
        <p:origin x="174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B6F0B5-0EFF-4C43-92C2-C6A80545C4C5}" type="datetimeFigureOut">
              <a:rPr lang="en-US" smtClean="0"/>
              <a:t>6/1/2017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A63E5F-CFA1-45D7-B28D-1ABA0CB83A0A}" type="slidenum">
              <a:rPr lang="en-US" smtClean="0"/>
              <a:t>‹#›</a:t>
            </a:fld>
            <a:endParaRPr lang="en-US"/>
          </a:p>
        </p:txBody>
      </p:sp>
    </p:spTree>
    <p:extLst>
      <p:ext uri="{BB962C8B-B14F-4D97-AF65-F5344CB8AC3E}">
        <p14:creationId xmlns:p14="http://schemas.microsoft.com/office/powerpoint/2010/main" val="2987003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www.youtube.com/watch?v=ppNYZq-hYTw"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ultragamer.net/catalog/dendy/dendy-mario-60-in-1-8-bit/"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youtube.com/watch?v=78mNZeDaMtk"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aseline="0" dirty="0" smtClean="0"/>
              <a:t>Disclaimer: Many of the ideas in the script came from discussions generated during the presentation at IDRC, the </a:t>
            </a:r>
            <a:r>
              <a:rPr lang="en-CA" sz="1200" b="0" dirty="0" smtClean="0"/>
              <a:t>Gail </a:t>
            </a:r>
            <a:r>
              <a:rPr lang="en-CA" sz="1200" b="0" dirty="0" err="1" smtClean="0"/>
              <a:t>Teachman</a:t>
            </a:r>
            <a:r>
              <a:rPr lang="en-CA" sz="1200" b="0" dirty="0" smtClean="0"/>
              <a:t>, </a:t>
            </a:r>
            <a:r>
              <a:rPr lang="en-CA" sz="1200" b="0" dirty="0" err="1" smtClean="0"/>
              <a:t>Yani</a:t>
            </a:r>
            <a:r>
              <a:rPr lang="en-CA" sz="1200" b="0" dirty="0" smtClean="0"/>
              <a:t> </a:t>
            </a:r>
            <a:r>
              <a:rPr lang="en-CA" sz="1200" b="0" dirty="0" err="1" smtClean="0"/>
              <a:t>Hamdani</a:t>
            </a:r>
            <a:r>
              <a:rPr lang="en-CA" sz="1200" b="0" dirty="0" smtClean="0"/>
              <a:t>, and Jennifer </a:t>
            </a:r>
            <a:r>
              <a:rPr lang="en-CA" sz="1200" b="0" dirty="0" err="1" smtClean="0"/>
              <a:t>Johannesen’s</a:t>
            </a:r>
            <a:r>
              <a:rPr lang="en-CA" sz="1200" b="0" dirty="0" smtClean="0"/>
              <a:t> lecture,</a:t>
            </a:r>
            <a:r>
              <a:rPr lang="en-CA" sz="1200" b="0" baseline="0" dirty="0" smtClean="0"/>
              <a:t> and could have been inspired by general discussions with others around disability and health. Comments do not reflect my personal beliefs or the beliefs of the others mentioned, </a:t>
            </a:r>
            <a:r>
              <a:rPr lang="en-CA" sz="1200" b="0" baseline="0" smtClean="0"/>
              <a:t>but are meant </a:t>
            </a:r>
            <a:r>
              <a:rPr lang="en-CA" sz="1200" b="0" baseline="0" dirty="0" smtClean="0"/>
              <a:t>to generate a discussion and consider multiple view points. </a:t>
            </a:r>
            <a:endParaRPr lang="en-CA" b="0" baseline="0" dirty="0" smtClean="0"/>
          </a:p>
        </p:txBody>
      </p:sp>
      <p:sp>
        <p:nvSpPr>
          <p:cNvPr id="4" name="Slide Number Placeholder 3"/>
          <p:cNvSpPr>
            <a:spLocks noGrp="1"/>
          </p:cNvSpPr>
          <p:nvPr>
            <p:ph type="sldNum" sz="quarter" idx="10"/>
          </p:nvPr>
        </p:nvSpPr>
        <p:spPr/>
        <p:txBody>
          <a:bodyPr/>
          <a:lstStyle/>
          <a:p>
            <a:fld id="{2AA63E5F-CFA1-45D7-B28D-1ABA0CB83A0A}" type="slidenum">
              <a:rPr lang="en-US" smtClean="0"/>
              <a:t>1</a:t>
            </a:fld>
            <a:endParaRPr lang="en-US"/>
          </a:p>
        </p:txBody>
      </p:sp>
    </p:spTree>
    <p:extLst>
      <p:ext uri="{BB962C8B-B14F-4D97-AF65-F5344CB8AC3E}">
        <p14:creationId xmlns:p14="http://schemas.microsoft.com/office/powerpoint/2010/main" val="8693229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kern="1200" dirty="0" smtClean="0">
                <a:solidFill>
                  <a:schemeClr val="tx1"/>
                </a:solidFill>
                <a:effectLst/>
                <a:latin typeface="+mn-lt"/>
                <a:ea typeface="+mn-ea"/>
                <a:cs typeface="+mn-cs"/>
              </a:rPr>
              <a:t>Who is the target audience?</a:t>
            </a:r>
            <a:endParaRPr lang="en-CA"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b="0" kern="1200" dirty="0" smtClean="0">
                <a:solidFill>
                  <a:schemeClr val="tx1"/>
                </a:solidFill>
                <a:effectLst/>
                <a:latin typeface="+mn-lt"/>
                <a:ea typeface="+mn-ea"/>
                <a:cs typeface="+mn-cs"/>
              </a:rPr>
              <a:t>To raise money, developed as a fund raising campaign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dirty="0" smtClean="0">
                <a:solidFill>
                  <a:schemeClr val="tx1"/>
                </a:solidFill>
                <a:effectLst/>
                <a:latin typeface="+mn-lt"/>
                <a:ea typeface="+mn-ea"/>
                <a:cs typeface="+mn-cs"/>
              </a:rPr>
              <a:t>Tap into people’s emotions, make them believe that this is a “fight” worth supporting</a:t>
            </a:r>
            <a:endParaRPr lang="en-CA" sz="1200" b="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US"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sz="1200" b="1" kern="1200" dirty="0" smtClean="0">
                <a:solidFill>
                  <a:schemeClr val="tx1"/>
                </a:solidFill>
                <a:effectLst/>
                <a:latin typeface="+mn-lt"/>
                <a:ea typeface="+mn-ea"/>
                <a:cs typeface="+mn-cs"/>
              </a:rPr>
              <a:t>What is this message sending to children which health conditions and their families?</a:t>
            </a:r>
            <a:endParaRPr lang="en-CA"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dirty="0" smtClean="0">
                <a:solidFill>
                  <a:schemeClr val="tx1"/>
                </a:solidFill>
                <a:effectLst/>
                <a:latin typeface="+mn-lt"/>
                <a:ea typeface="+mn-ea"/>
                <a:cs typeface="+mn-cs"/>
              </a:rPr>
              <a:t>Telling donors that because of their donation, a child is able to continue in their fight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dirty="0" smtClean="0">
                <a:solidFill>
                  <a:schemeClr val="tx1"/>
                </a:solidFill>
                <a:effectLst/>
                <a:latin typeface="+mn-lt"/>
                <a:ea typeface="+mn-ea"/>
                <a:cs typeface="+mn-cs"/>
              </a:rPr>
              <a:t>Emphasis on the illness and its effects rather then the person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dirty="0" smtClean="0">
                <a:solidFill>
                  <a:schemeClr val="tx1"/>
                </a:solidFill>
                <a:effectLst/>
                <a:latin typeface="+mn-lt"/>
                <a:ea typeface="+mn-ea"/>
                <a:cs typeface="+mn-cs"/>
              </a:rPr>
              <a:t>Focused on the big fights (life/death);</a:t>
            </a:r>
            <a:r>
              <a:rPr lang="en-CA" sz="1200" kern="1200" baseline="0" dirty="0" smtClean="0">
                <a:solidFill>
                  <a:schemeClr val="tx1"/>
                </a:solidFill>
                <a:effectLst/>
                <a:latin typeface="+mn-lt"/>
                <a:ea typeface="+mn-ea"/>
                <a:cs typeface="+mn-cs"/>
              </a:rPr>
              <a:t> not the smaller challenges people face daily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baseline="0" dirty="0" smtClean="0">
                <a:solidFill>
                  <a:schemeClr val="tx1"/>
                </a:solidFill>
                <a:effectLst/>
                <a:latin typeface="+mn-lt"/>
                <a:ea typeface="+mn-ea"/>
                <a:cs typeface="+mn-cs"/>
              </a:rPr>
              <a:t>Illness/health conditions need to be cured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baseline="0" dirty="0" smtClean="0">
                <a:solidFill>
                  <a:schemeClr val="tx1"/>
                </a:solidFill>
                <a:effectLst/>
                <a:latin typeface="+mn-lt"/>
                <a:ea typeface="+mn-ea"/>
                <a:cs typeface="+mn-cs"/>
              </a:rPr>
              <a:t>Healing can only happen if western medical technology is involved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baseline="0" dirty="0" smtClean="0">
                <a:solidFill>
                  <a:schemeClr val="tx1"/>
                </a:solidFill>
                <a:effectLst/>
                <a:latin typeface="+mn-lt"/>
                <a:ea typeface="+mn-ea"/>
                <a:cs typeface="+mn-cs"/>
              </a:rPr>
              <a:t>Biomedical model on health </a:t>
            </a:r>
            <a:endParaRPr lang="en-US" dirty="0"/>
          </a:p>
        </p:txBody>
      </p:sp>
      <p:sp>
        <p:nvSpPr>
          <p:cNvPr id="4" name="Slide Number Placeholder 3"/>
          <p:cNvSpPr>
            <a:spLocks noGrp="1"/>
          </p:cNvSpPr>
          <p:nvPr>
            <p:ph type="sldNum" sz="quarter" idx="10"/>
          </p:nvPr>
        </p:nvSpPr>
        <p:spPr/>
        <p:txBody>
          <a:bodyPr/>
          <a:lstStyle/>
          <a:p>
            <a:fld id="{2AA63E5F-CFA1-45D7-B28D-1ABA0CB83A0A}" type="slidenum">
              <a:rPr lang="en-US" smtClean="0"/>
              <a:t>10</a:t>
            </a:fld>
            <a:endParaRPr lang="en-US"/>
          </a:p>
        </p:txBody>
      </p:sp>
    </p:spTree>
    <p:extLst>
      <p:ext uri="{BB962C8B-B14F-4D97-AF65-F5344CB8AC3E}">
        <p14:creationId xmlns:p14="http://schemas.microsoft.com/office/powerpoint/2010/main" val="40535844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kern="1200" dirty="0" smtClean="0">
                <a:solidFill>
                  <a:schemeClr val="tx1"/>
                </a:solidFill>
                <a:effectLst/>
                <a:latin typeface="+mn-lt"/>
                <a:ea typeface="+mn-ea"/>
                <a:cs typeface="+mn-cs"/>
              </a:rPr>
              <a:t>What assumptions would people have</a:t>
            </a:r>
            <a:r>
              <a:rPr lang="en-CA" sz="1200" b="1" kern="1200" baseline="0" dirty="0" smtClean="0">
                <a:solidFill>
                  <a:schemeClr val="tx1"/>
                </a:solidFill>
                <a:effectLst/>
                <a:latin typeface="+mn-lt"/>
                <a:ea typeface="+mn-ea"/>
                <a:cs typeface="+mn-cs"/>
              </a:rPr>
              <a:t> that would make them more likely to donate </a:t>
            </a:r>
            <a:r>
              <a:rPr lang="en-CA" sz="1200" b="1" kern="1200" dirty="0" smtClean="0">
                <a:solidFill>
                  <a:schemeClr val="tx1"/>
                </a:solidFill>
                <a:effectLst/>
                <a:latin typeface="+mn-lt"/>
                <a:ea typeface="+mn-ea"/>
                <a:cs typeface="+mn-cs"/>
              </a:rPr>
              <a:t>to Sick Kids?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dirty="0" smtClean="0">
                <a:solidFill>
                  <a:schemeClr val="tx1"/>
                </a:solidFill>
                <a:effectLst/>
                <a:latin typeface="+mn-lt"/>
                <a:ea typeface="+mn-ea"/>
                <a:cs typeface="+mn-cs"/>
              </a:rPr>
              <a:t>Death is an unacceptable in the child population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dirty="0" smtClean="0">
                <a:solidFill>
                  <a:schemeClr val="tx1"/>
                </a:solidFill>
                <a:effectLst/>
                <a:latin typeface="+mn-lt"/>
                <a:ea typeface="+mn-ea"/>
                <a:cs typeface="+mn-cs"/>
              </a:rPr>
              <a:t>Illness are bad and needs to be cured. What about autism? Does it need a cure?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dirty="0" smtClean="0">
                <a:solidFill>
                  <a:schemeClr val="tx1"/>
                </a:solidFill>
                <a:effectLst/>
                <a:latin typeface="+mn-lt"/>
                <a:ea typeface="+mn-ea"/>
                <a:cs typeface="+mn-cs"/>
              </a:rPr>
              <a:t>Without western medical services</a:t>
            </a:r>
            <a:r>
              <a:rPr lang="en-CA" sz="1200" kern="1200" baseline="0" dirty="0" smtClean="0">
                <a:solidFill>
                  <a:schemeClr val="tx1"/>
                </a:solidFill>
                <a:effectLst/>
                <a:latin typeface="+mn-lt"/>
                <a:ea typeface="+mn-ea"/>
                <a:cs typeface="+mn-cs"/>
              </a:rPr>
              <a:t> </a:t>
            </a:r>
            <a:r>
              <a:rPr lang="en-CA" sz="1200" kern="1200" dirty="0" smtClean="0">
                <a:solidFill>
                  <a:schemeClr val="tx1"/>
                </a:solidFill>
                <a:effectLst/>
                <a:latin typeface="+mn-lt"/>
                <a:ea typeface="+mn-ea"/>
                <a:cs typeface="+mn-cs"/>
              </a:rPr>
              <a:t>these children would not heal</a:t>
            </a:r>
            <a:r>
              <a:rPr lang="en-CA" sz="1200" kern="1200" baseline="0" dirty="0" smtClean="0">
                <a:solidFill>
                  <a:schemeClr val="tx1"/>
                </a:solidFill>
                <a:effectLst/>
                <a:latin typeface="+mn-lt"/>
                <a:ea typeface="+mn-ea"/>
                <a:cs typeface="+mn-cs"/>
              </a:rPr>
              <a:t> </a:t>
            </a:r>
            <a:r>
              <a:rPr lang="en-CA" sz="1200" kern="1200" dirty="0" smtClean="0">
                <a:solidFill>
                  <a:schemeClr val="tx1"/>
                </a:solidFill>
                <a:effectLst/>
                <a:latin typeface="+mn-lt"/>
                <a:ea typeface="+mn-ea"/>
                <a:cs typeface="+mn-cs"/>
              </a:rPr>
              <a:t>and would lose their fight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200" kern="1200" dirty="0" smtClean="0">
              <a:solidFill>
                <a:schemeClr val="tx1"/>
              </a:solidFill>
              <a:effectLst/>
              <a:latin typeface="+mn-lt"/>
              <a:ea typeface="+mn-ea"/>
              <a:cs typeface="+mn-cs"/>
            </a:endParaRPr>
          </a:p>
          <a:p>
            <a:pPr lvl="0"/>
            <a:r>
              <a:rPr lang="en-CA" sz="1200" b="1" kern="1200" dirty="0" smtClean="0">
                <a:solidFill>
                  <a:schemeClr val="tx1"/>
                </a:solidFill>
                <a:effectLst/>
                <a:latin typeface="+mn-lt"/>
                <a:ea typeface="+mn-ea"/>
                <a:cs typeface="+mn-cs"/>
              </a:rPr>
              <a:t>What assumptions about time did it imply?</a:t>
            </a:r>
            <a:endParaRPr lang="en-CA" sz="1200" b="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We are in a battle against time, all health care is urgent</a:t>
            </a:r>
          </a:p>
          <a:p>
            <a:pPr marL="0" lvl="0" indent="0">
              <a:buFont typeface="Arial" panose="020B0604020202020204" pitchFamily="34" charset="0"/>
              <a:buNone/>
            </a:pPr>
            <a:endParaRPr lang="en-CA" sz="1200" kern="1200" dirty="0" smtClean="0">
              <a:solidFill>
                <a:schemeClr val="tx1"/>
              </a:solidFill>
              <a:effectLst/>
              <a:latin typeface="+mn-lt"/>
              <a:ea typeface="+mn-ea"/>
              <a:cs typeface="+mn-cs"/>
            </a:endParaRPr>
          </a:p>
          <a:p>
            <a:pPr lvl="0"/>
            <a:r>
              <a:rPr lang="en-CA" sz="1200" b="1" kern="1200" dirty="0" smtClean="0">
                <a:solidFill>
                  <a:schemeClr val="tx1"/>
                </a:solidFill>
                <a:effectLst/>
                <a:latin typeface="+mn-lt"/>
                <a:ea typeface="+mn-ea"/>
                <a:cs typeface="+mn-cs"/>
              </a:rPr>
              <a:t>What other assumptions about disability, health, and illness were implied?</a:t>
            </a:r>
            <a:endParaRPr lang="en-CA" sz="1200" b="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Communicates that the abled body is normal (girl when her cast bursts off her arm)</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Assumes that we shouldn’t need assistive devices</a:t>
            </a:r>
            <a:r>
              <a:rPr lang="en-CA" sz="1200" kern="1200" baseline="0" dirty="0" smtClean="0">
                <a:solidFill>
                  <a:schemeClr val="tx1"/>
                </a:solidFill>
                <a:effectLst/>
                <a:latin typeface="+mn-lt"/>
                <a:ea typeface="+mn-ea"/>
                <a:cs typeface="+mn-cs"/>
              </a:rPr>
              <a:t> and that you cant live a happy healthy life with them</a:t>
            </a:r>
          </a:p>
          <a:p>
            <a:pPr marL="0" lvl="0" indent="0">
              <a:buFont typeface="Arial" panose="020B0604020202020204" pitchFamily="34" charset="0"/>
              <a:buNone/>
            </a:pPr>
            <a:endParaRPr lang="en-CA" sz="1200" kern="1200" baseline="0" dirty="0" smtClean="0">
              <a:solidFill>
                <a:schemeClr val="tx1"/>
              </a:solidFill>
              <a:effectLst/>
              <a:latin typeface="+mn-lt"/>
              <a:ea typeface="+mn-ea"/>
              <a:cs typeface="+mn-cs"/>
            </a:endParaRPr>
          </a:p>
          <a:p>
            <a:pPr lvl="0"/>
            <a:r>
              <a:rPr lang="en-CA" sz="1200" b="1" kern="1200" dirty="0" smtClean="0">
                <a:solidFill>
                  <a:schemeClr val="tx1"/>
                </a:solidFill>
                <a:effectLst/>
                <a:latin typeface="+mn-lt"/>
                <a:ea typeface="+mn-ea"/>
                <a:cs typeface="+mn-cs"/>
              </a:rPr>
              <a:t>What assumptions were made around what it means to be a fighter</a:t>
            </a:r>
            <a:endParaRPr lang="en-CA" sz="1200" b="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Need courage and bravery </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Fighting is desirable</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A “winner” should not need medical care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CA" sz="1200" kern="1200" dirty="0" smtClean="0">
              <a:solidFill>
                <a:schemeClr val="tx1"/>
              </a:solidFill>
              <a:effectLst/>
              <a:latin typeface="+mn-lt"/>
              <a:ea typeface="+mn-ea"/>
              <a:cs typeface="+mn-cs"/>
            </a:endParaRPr>
          </a:p>
          <a:p>
            <a:pPr lvl="0"/>
            <a:r>
              <a:rPr lang="en-CA" sz="1200" b="1" kern="1200" dirty="0" smtClean="0">
                <a:solidFill>
                  <a:schemeClr val="tx1"/>
                </a:solidFill>
                <a:effectLst/>
                <a:latin typeface="+mn-lt"/>
                <a:ea typeface="+mn-ea"/>
                <a:cs typeface="+mn-cs"/>
              </a:rPr>
              <a:t>What about the parent role?</a:t>
            </a:r>
            <a:endParaRPr lang="en-CA" sz="1200" b="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Parents are passive when it comes care and support of their sick children, it is really just the health care professionals (only really showed parents crying outside the room)</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Parents are there only to love their child</a:t>
            </a:r>
            <a:r>
              <a:rPr lang="en-CA" sz="1200" kern="1200" baseline="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CA"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2AA63E5F-CFA1-45D7-B28D-1ABA0CB83A0A}" type="slidenum">
              <a:rPr lang="en-US" smtClean="0"/>
              <a:t>11</a:t>
            </a:fld>
            <a:endParaRPr lang="en-US"/>
          </a:p>
        </p:txBody>
      </p:sp>
    </p:spTree>
    <p:extLst>
      <p:ext uri="{BB962C8B-B14F-4D97-AF65-F5344CB8AC3E}">
        <p14:creationId xmlns:p14="http://schemas.microsoft.com/office/powerpoint/2010/main" val="16794265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effectLst/>
                <a:latin typeface="+mn-lt"/>
                <a:ea typeface="+mn-ea"/>
                <a:cs typeface="+mn-cs"/>
              </a:rPr>
              <a:t>Fundamentally the</a:t>
            </a:r>
            <a:r>
              <a:rPr lang="en-CA" sz="1200" b="1" kern="1200" dirty="0" smtClean="0">
                <a:solidFill>
                  <a:schemeClr val="tx1"/>
                </a:solidFill>
                <a:effectLst/>
                <a:latin typeface="+mn-lt"/>
                <a:ea typeface="+mn-ea"/>
                <a:cs typeface="+mn-cs"/>
              </a:rPr>
              <a:t> </a:t>
            </a:r>
            <a:r>
              <a:rPr lang="en-CA" sz="1200" kern="1200" dirty="0" smtClean="0">
                <a:solidFill>
                  <a:schemeClr val="tx1"/>
                </a:solidFill>
                <a:effectLst/>
                <a:latin typeface="+mn-lt"/>
                <a:ea typeface="+mn-ea"/>
                <a:cs typeface="+mn-cs"/>
              </a:rPr>
              <a:t>hospital (through donations)</a:t>
            </a:r>
            <a:r>
              <a:rPr lang="en-CA" sz="1200" kern="1200" baseline="0" dirty="0" smtClean="0">
                <a:solidFill>
                  <a:schemeClr val="tx1"/>
                </a:solidFill>
                <a:effectLst/>
                <a:latin typeface="+mn-lt"/>
                <a:ea typeface="+mn-ea"/>
                <a:cs typeface="+mn-cs"/>
              </a:rPr>
              <a:t> </a:t>
            </a:r>
            <a:r>
              <a:rPr lang="en-CA" sz="1200" kern="1200" dirty="0" smtClean="0">
                <a:solidFill>
                  <a:schemeClr val="tx1"/>
                </a:solidFill>
                <a:effectLst/>
                <a:latin typeface="+mn-lt"/>
                <a:ea typeface="+mn-ea"/>
                <a:cs typeface="+mn-cs"/>
              </a:rPr>
              <a:t>and by extension the health care workers and patients</a:t>
            </a:r>
          </a:p>
          <a:p>
            <a:pPr lvl="0"/>
            <a:endParaRPr lang="en-CA" sz="1200" b="1" kern="1200" dirty="0" smtClean="0">
              <a:solidFill>
                <a:schemeClr val="tx1"/>
              </a:solidFill>
              <a:effectLst/>
              <a:latin typeface="+mn-lt"/>
              <a:ea typeface="+mn-ea"/>
              <a:cs typeface="+mn-cs"/>
            </a:endParaRPr>
          </a:p>
          <a:p>
            <a:pPr lvl="0"/>
            <a:r>
              <a:rPr lang="en-CA" sz="1200" b="1" kern="1200" dirty="0" smtClean="0">
                <a:solidFill>
                  <a:schemeClr val="tx1"/>
                </a:solidFill>
                <a:effectLst/>
                <a:latin typeface="+mn-lt"/>
                <a:ea typeface="+mn-ea"/>
                <a:cs typeface="+mn-cs"/>
              </a:rPr>
              <a:t>Who is empowered or supported by this ad?</a:t>
            </a:r>
            <a:endParaRPr lang="en-CA" sz="1200" b="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Those individuals and families who identify and see themselves in a fight against time/and their illness </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The children in the ad during the making process</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Those individuals</a:t>
            </a:r>
            <a:r>
              <a:rPr lang="en-CA" sz="1200" kern="1200" baseline="0" dirty="0" smtClean="0">
                <a:solidFill>
                  <a:schemeClr val="tx1"/>
                </a:solidFill>
                <a:effectLst/>
                <a:latin typeface="+mn-lt"/>
                <a:ea typeface="+mn-ea"/>
                <a:cs typeface="+mn-cs"/>
              </a:rPr>
              <a:t> who made the ad</a:t>
            </a:r>
          </a:p>
          <a:p>
            <a:pPr marL="171450" lvl="0" indent="-171450">
              <a:buFont typeface="Arial" panose="020B0604020202020204" pitchFamily="34" charset="0"/>
              <a:buChar char="•"/>
            </a:pPr>
            <a:r>
              <a:rPr lang="en-CA" sz="1200" kern="1200" baseline="0" dirty="0" smtClean="0">
                <a:solidFill>
                  <a:schemeClr val="tx1"/>
                </a:solidFill>
                <a:effectLst/>
                <a:latin typeface="+mn-lt"/>
                <a:ea typeface="+mn-ea"/>
                <a:cs typeface="+mn-cs"/>
              </a:rPr>
              <a:t>Donors who feel that they have done their part through donating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p:txBody>
      </p:sp>
      <p:sp>
        <p:nvSpPr>
          <p:cNvPr id="4" name="Slide Number Placeholder 3"/>
          <p:cNvSpPr>
            <a:spLocks noGrp="1"/>
          </p:cNvSpPr>
          <p:nvPr>
            <p:ph type="sldNum" sz="quarter" idx="10"/>
          </p:nvPr>
        </p:nvSpPr>
        <p:spPr/>
        <p:txBody>
          <a:bodyPr/>
          <a:lstStyle/>
          <a:p>
            <a:fld id="{2AA63E5F-CFA1-45D7-B28D-1ABA0CB83A0A}" type="slidenum">
              <a:rPr lang="en-US" smtClean="0"/>
              <a:t>12</a:t>
            </a:fld>
            <a:endParaRPr lang="en-US"/>
          </a:p>
        </p:txBody>
      </p:sp>
    </p:spTree>
    <p:extLst>
      <p:ext uri="{BB962C8B-B14F-4D97-AF65-F5344CB8AC3E}">
        <p14:creationId xmlns:p14="http://schemas.microsoft.com/office/powerpoint/2010/main" val="42729862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-think about what groups are made impossible:</a:t>
            </a:r>
            <a:r>
              <a:rPr lang="en-CA" baseline="0" dirty="0" smtClean="0"/>
              <a:t> ex: living happily with a health illness </a:t>
            </a:r>
          </a:p>
          <a:p>
            <a:endParaRPr lang="en-CA"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kern="1200" dirty="0" smtClean="0">
                <a:solidFill>
                  <a:schemeClr val="tx1"/>
                </a:solidFill>
                <a:effectLst/>
                <a:latin typeface="+mn-lt"/>
                <a:ea typeface="+mn-ea"/>
                <a:cs typeface="+mn-cs"/>
              </a:rPr>
              <a:t>What about people who cannot overcome their diagnosis? Autism</a:t>
            </a:r>
            <a:endParaRPr lang="en-CA"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dirty="0" smtClean="0">
                <a:solidFill>
                  <a:schemeClr val="tx1"/>
                </a:solidFill>
                <a:effectLst/>
                <a:latin typeface="+mn-lt"/>
                <a:ea typeface="+mn-ea"/>
                <a:cs typeface="+mn-cs"/>
              </a:rPr>
              <a:t>Children and families who don’t see themselves in a fight against their health condition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dirty="0" smtClean="0">
                <a:solidFill>
                  <a:schemeClr val="tx1"/>
                </a:solidFill>
                <a:effectLst/>
                <a:latin typeface="+mn-lt"/>
                <a:ea typeface="+mn-ea"/>
                <a:cs typeface="+mn-cs"/>
              </a:rPr>
              <a:t>Those who see themselves are learning to live with their disability rather than trying to overcome or cure it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dirty="0" smtClean="0">
                <a:solidFill>
                  <a:schemeClr val="tx1"/>
                </a:solidFill>
                <a:effectLst/>
                <a:latin typeface="+mn-lt"/>
                <a:ea typeface="+mn-ea"/>
                <a:cs typeface="+mn-cs"/>
              </a:rPr>
              <a:t>Tells children that if they don’t feel like they are in a battle then something is wrong</a:t>
            </a:r>
            <a:r>
              <a:rPr lang="en-CA" sz="1200" kern="1200" baseline="0" dirty="0" smtClean="0">
                <a:solidFill>
                  <a:schemeClr val="tx1"/>
                </a:solidFill>
                <a:effectLst/>
                <a:latin typeface="+mn-lt"/>
                <a:ea typeface="+mn-ea"/>
                <a:cs typeface="+mn-cs"/>
              </a:rPr>
              <a:t> (for kids who never even considered that their illness is something that they should be trying to overcome, maybe they never had that thought or perspective before)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200" kern="1200" baseline="0" dirty="0">
              <a:solidFill>
                <a:schemeClr val="tx1"/>
              </a:solidFill>
              <a:effectLst/>
              <a:latin typeface="+mn-lt"/>
              <a:ea typeface="+mn-ea"/>
              <a:cs typeface="+mn-cs"/>
            </a:endParaRPr>
          </a:p>
          <a:p>
            <a:pPr lvl="0"/>
            <a:r>
              <a:rPr lang="en-CA" sz="1200" b="1" kern="1200" dirty="0" smtClean="0">
                <a:solidFill>
                  <a:schemeClr val="tx1"/>
                </a:solidFill>
                <a:effectLst/>
                <a:latin typeface="+mn-lt"/>
                <a:ea typeface="+mn-ea"/>
                <a:cs typeface="+mn-cs"/>
              </a:rPr>
              <a:t>What about children who are not healing despite medical treatment?</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Tells children that if they aren’t improving then they are not successful</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If you are not getting better then you are weak; need to fight harder</a:t>
            </a:r>
          </a:p>
          <a:p>
            <a:pPr marL="171450" lvl="0" indent="-171450">
              <a:buFont typeface="Arial" panose="020B0604020202020204" pitchFamily="34" charset="0"/>
              <a:buChar char="•"/>
            </a:pPr>
            <a:endParaRPr lang="en-CA" sz="1200" kern="1200" dirty="0" smtClean="0">
              <a:solidFill>
                <a:schemeClr val="tx1"/>
              </a:solidFill>
              <a:effectLst/>
              <a:latin typeface="+mn-lt"/>
              <a:ea typeface="+mn-ea"/>
              <a:cs typeface="+mn-cs"/>
            </a:endParaRPr>
          </a:p>
          <a:p>
            <a:pPr lvl="0"/>
            <a:r>
              <a:rPr lang="en-CA" sz="1200" b="1" kern="1200" dirty="0" smtClean="0">
                <a:solidFill>
                  <a:schemeClr val="tx1"/>
                </a:solidFill>
                <a:effectLst/>
                <a:latin typeface="+mn-lt"/>
                <a:ea typeface="+mn-ea"/>
                <a:cs typeface="+mn-cs"/>
              </a:rPr>
              <a:t>What groups of children were not represented here?</a:t>
            </a:r>
            <a:r>
              <a:rPr lang="en-CA" sz="1200" kern="1200" dirty="0" smtClean="0">
                <a:solidFill>
                  <a:schemeClr val="tx1"/>
                </a:solidFill>
                <a:effectLst/>
                <a:latin typeface="+mn-lt"/>
                <a:ea typeface="+mn-ea"/>
                <a:cs typeface="+mn-cs"/>
              </a:rPr>
              <a:t> </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Children who are living happily with their health</a:t>
            </a:r>
            <a:r>
              <a:rPr lang="en-CA" sz="1200" kern="1200" baseline="0" dirty="0" smtClean="0">
                <a:solidFill>
                  <a:schemeClr val="tx1"/>
                </a:solidFill>
                <a:effectLst/>
                <a:latin typeface="+mn-lt"/>
                <a:ea typeface="+mn-ea"/>
                <a:cs typeface="+mn-cs"/>
              </a:rPr>
              <a:t> conditions</a:t>
            </a:r>
            <a:endParaRPr lang="en-CA" sz="1200" kern="1200" dirty="0" smtClean="0">
              <a:solidFill>
                <a:schemeClr val="tx1"/>
              </a:solidFill>
              <a:effectLst/>
              <a:latin typeface="+mn-lt"/>
              <a:ea typeface="+mn-ea"/>
              <a:cs typeface="+mn-cs"/>
            </a:endParaRPr>
          </a:p>
          <a:p>
            <a:pPr marL="0" lvl="0" indent="0">
              <a:buFont typeface="Arial" panose="020B0604020202020204" pitchFamily="34" charset="0"/>
              <a:buNone/>
            </a:pPr>
            <a:endParaRPr lang="en-CA"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CA"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AA63E5F-CFA1-45D7-B28D-1ABA0CB83A0A}" type="slidenum">
              <a:rPr lang="en-US" smtClean="0"/>
              <a:t>13</a:t>
            </a:fld>
            <a:endParaRPr lang="en-US"/>
          </a:p>
        </p:txBody>
      </p:sp>
    </p:spTree>
    <p:extLst>
      <p:ext uri="{BB962C8B-B14F-4D97-AF65-F5344CB8AC3E}">
        <p14:creationId xmlns:p14="http://schemas.microsoft.com/office/powerpoint/2010/main" val="5320527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a:t>
            </a:r>
            <a:r>
              <a:rPr lang="en-CA" baseline="0" dirty="0" smtClean="0"/>
              <a:t> focus is not on individuals but on society and the norms that exist </a:t>
            </a:r>
          </a:p>
          <a:p>
            <a:r>
              <a:rPr lang="en-CA" baseline="0" dirty="0" smtClean="0"/>
              <a:t>-health care: no age of consent, expect for MAID</a:t>
            </a:r>
          </a:p>
          <a:p>
            <a:endParaRPr lang="en-CA"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kern="1200" dirty="0" smtClean="0">
                <a:solidFill>
                  <a:schemeClr val="tx1"/>
                </a:solidFill>
                <a:effectLst/>
                <a:latin typeface="+mn-lt"/>
                <a:ea typeface="+mn-ea"/>
                <a:cs typeface="+mn-cs"/>
              </a:rPr>
              <a:t>What does society typically say about children’s autonomy? How does this ad support that?</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Society needs to help children, because they are unable to help themselves (pity)</a:t>
            </a:r>
          </a:p>
          <a:p>
            <a:pPr marL="0" lvl="0" indent="0">
              <a:buFont typeface="Arial" panose="020B0604020202020204" pitchFamily="34" charset="0"/>
              <a:buNone/>
            </a:pPr>
            <a:r>
              <a:rPr lang="en-CA" sz="1200" kern="1200" dirty="0" smtClean="0">
                <a:solidFill>
                  <a:schemeClr val="tx1"/>
                </a:solidFill>
                <a:effectLst/>
                <a:latin typeface="+mn-lt"/>
                <a:ea typeface="+mn-ea"/>
                <a:cs typeface="+mn-cs"/>
              </a:rPr>
              <a:t>OR</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Children should be admired when they are battling illnesses   </a:t>
            </a:r>
          </a:p>
          <a:p>
            <a:pPr marL="0" indent="0">
              <a:buFont typeface="Arial" panose="020B0604020202020204" pitchFamily="34" charset="0"/>
              <a:buNone/>
            </a:pPr>
            <a:endParaRPr lang="en-CA"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sz="1200" b="1" kern="1200" dirty="0" smtClean="0">
                <a:solidFill>
                  <a:schemeClr val="tx1"/>
                </a:solidFill>
                <a:effectLst/>
                <a:latin typeface="+mn-lt"/>
                <a:ea typeface="+mn-ea"/>
                <a:cs typeface="+mn-cs"/>
              </a:rPr>
              <a:t>What is society’s view on illness present in this ad? </a:t>
            </a:r>
            <a:endParaRPr lang="en-CA"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CA" dirty="0" smtClean="0"/>
              <a:t>Biomedical model</a:t>
            </a:r>
          </a:p>
          <a:p>
            <a:pPr marL="171450" indent="-171450">
              <a:buFont typeface="Arial" panose="020B0604020202020204" pitchFamily="34" charset="0"/>
              <a:buChar char="•"/>
            </a:pPr>
            <a:r>
              <a:rPr lang="en-CA" dirty="0" smtClean="0"/>
              <a:t>Disability/illness</a:t>
            </a:r>
            <a:r>
              <a:rPr lang="en-CA" baseline="0" dirty="0" smtClean="0"/>
              <a:t> needs to be overcome (promoting ableism) </a:t>
            </a:r>
            <a:endParaRPr lang="en-CA" dirty="0" smtClean="0"/>
          </a:p>
          <a:p>
            <a:pPr marL="0" indent="0">
              <a:buFont typeface="Arial" panose="020B0604020202020204" pitchFamily="34" charset="0"/>
              <a:buNone/>
            </a:pPr>
            <a:endParaRPr lang="en-CA" dirty="0"/>
          </a:p>
        </p:txBody>
      </p:sp>
      <p:sp>
        <p:nvSpPr>
          <p:cNvPr id="4" name="Slide Number Placeholder 3"/>
          <p:cNvSpPr>
            <a:spLocks noGrp="1"/>
          </p:cNvSpPr>
          <p:nvPr>
            <p:ph type="sldNum" sz="quarter" idx="10"/>
          </p:nvPr>
        </p:nvSpPr>
        <p:spPr/>
        <p:txBody>
          <a:bodyPr/>
          <a:lstStyle/>
          <a:p>
            <a:fld id="{2AA63E5F-CFA1-45D7-B28D-1ABA0CB83A0A}" type="slidenum">
              <a:rPr lang="en-US" smtClean="0"/>
              <a:t>14</a:t>
            </a:fld>
            <a:endParaRPr lang="en-US"/>
          </a:p>
        </p:txBody>
      </p:sp>
    </p:spTree>
    <p:extLst>
      <p:ext uri="{BB962C8B-B14F-4D97-AF65-F5344CB8AC3E}">
        <p14:creationId xmlns:p14="http://schemas.microsoft.com/office/powerpoint/2010/main" val="13973758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200" b="1" kern="1200" dirty="0" smtClean="0">
                <a:solidFill>
                  <a:schemeClr val="tx1"/>
                </a:solidFill>
                <a:effectLst/>
                <a:latin typeface="+mn-lt"/>
                <a:ea typeface="+mn-ea"/>
                <a:cs typeface="+mn-cs"/>
              </a:rPr>
              <a:t>What are alternative approaches?</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Show children who are living a happy life with their disability</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Show the family in a more active role</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Have</a:t>
            </a:r>
            <a:r>
              <a:rPr lang="en-CA" sz="1200" kern="1200" baseline="0" dirty="0" smtClean="0">
                <a:solidFill>
                  <a:schemeClr val="tx1"/>
                </a:solidFill>
                <a:effectLst/>
                <a:latin typeface="+mn-lt"/>
                <a:ea typeface="+mn-ea"/>
                <a:cs typeface="+mn-cs"/>
              </a:rPr>
              <a:t> the children explain their journey and how they fought/are fighting, so it shows that not everyone has to fight, but that this could be a common shared experience </a:t>
            </a:r>
            <a:endParaRPr lang="en-CA"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AA63E5F-CFA1-45D7-B28D-1ABA0CB83A0A}" type="slidenum">
              <a:rPr lang="en-US" smtClean="0"/>
              <a:t>15</a:t>
            </a:fld>
            <a:endParaRPr lang="en-US"/>
          </a:p>
        </p:txBody>
      </p:sp>
    </p:spTree>
    <p:extLst>
      <p:ext uri="{BB962C8B-B14F-4D97-AF65-F5344CB8AC3E}">
        <p14:creationId xmlns:p14="http://schemas.microsoft.com/office/powerpoint/2010/main" val="34606816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1" kern="1200" dirty="0" smtClean="0">
                <a:solidFill>
                  <a:schemeClr val="tx1"/>
                </a:solidFill>
                <a:effectLst/>
                <a:latin typeface="+mn-lt"/>
                <a:ea typeface="+mn-ea"/>
                <a:cs typeface="+mn-cs"/>
              </a:rPr>
              <a:t>Where do we commonly see this symbol: </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Restaurant tables</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Washrooms</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Movie theaters </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Parking lots</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Subway, and other forms of transit</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Elevators</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Entrance ways</a:t>
            </a:r>
          </a:p>
          <a:p>
            <a:pPr marL="171450" indent="-171450">
              <a:buFont typeface="Arial" panose="020B0604020202020204" pitchFamily="34" charset="0"/>
              <a:buChar char="•"/>
            </a:pPr>
            <a:r>
              <a:rPr lang="en-CA" dirty="0" smtClean="0"/>
              <a:t>And more…</a:t>
            </a:r>
            <a:endParaRPr lang="en-CA" dirty="0"/>
          </a:p>
        </p:txBody>
      </p:sp>
      <p:sp>
        <p:nvSpPr>
          <p:cNvPr id="4" name="Slide Number Placeholder 3"/>
          <p:cNvSpPr>
            <a:spLocks noGrp="1"/>
          </p:cNvSpPr>
          <p:nvPr>
            <p:ph type="sldNum" sz="quarter" idx="10"/>
          </p:nvPr>
        </p:nvSpPr>
        <p:spPr/>
        <p:txBody>
          <a:bodyPr/>
          <a:lstStyle/>
          <a:p>
            <a:fld id="{2AA63E5F-CFA1-45D7-B28D-1ABA0CB83A0A}" type="slidenum">
              <a:rPr lang="en-US" smtClean="0"/>
              <a:t>17</a:t>
            </a:fld>
            <a:endParaRPr lang="en-US"/>
          </a:p>
        </p:txBody>
      </p:sp>
    </p:spTree>
    <p:extLst>
      <p:ext uri="{BB962C8B-B14F-4D97-AF65-F5344CB8AC3E}">
        <p14:creationId xmlns:p14="http://schemas.microsoft.com/office/powerpoint/2010/main" val="42092833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AA63E5F-CFA1-45D7-B28D-1ABA0CB83A0A}" type="slidenum">
              <a:rPr lang="en-US" smtClean="0"/>
              <a:t>18</a:t>
            </a:fld>
            <a:endParaRPr lang="en-US"/>
          </a:p>
        </p:txBody>
      </p:sp>
    </p:spTree>
    <p:extLst>
      <p:ext uri="{BB962C8B-B14F-4D97-AF65-F5344CB8AC3E}">
        <p14:creationId xmlns:p14="http://schemas.microsoft.com/office/powerpoint/2010/main" val="11048787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effectLst/>
                <a:latin typeface="+mn-lt"/>
                <a:ea typeface="+mn-ea"/>
                <a:cs typeface="+mn-cs"/>
              </a:rPr>
              <a:t>Treharne, A. [TED-Ed]. (2017, January 5). What does this symbol actually mean? </a:t>
            </a:r>
            <a:r>
              <a:rPr lang="en-CA" sz="1200" u="none" strike="noStrike" kern="1200" dirty="0" smtClean="0">
                <a:solidFill>
                  <a:schemeClr val="tx1"/>
                </a:solidFill>
                <a:effectLst/>
                <a:latin typeface="+mn-lt"/>
                <a:ea typeface="+mn-ea"/>
                <a:cs typeface="+mn-cs"/>
              </a:rPr>
              <a:t>[Video File]. </a:t>
            </a:r>
            <a:r>
              <a:rPr lang="en-CA" sz="1200" kern="1200" dirty="0" smtClean="0">
                <a:solidFill>
                  <a:schemeClr val="tx1"/>
                </a:solidFill>
                <a:effectLst/>
                <a:latin typeface="+mn-lt"/>
                <a:ea typeface="+mn-ea"/>
                <a:cs typeface="+mn-cs"/>
              </a:rPr>
              <a:t>Retrieved from </a:t>
            </a:r>
            <a:r>
              <a:rPr lang="en-CA" sz="1200" u="sng" kern="1200" dirty="0" smtClean="0">
                <a:solidFill>
                  <a:schemeClr val="tx1"/>
                </a:solidFill>
                <a:effectLst/>
                <a:latin typeface="+mn-lt"/>
                <a:ea typeface="+mn-ea"/>
                <a:cs typeface="+mn-cs"/>
                <a:hlinkClick r:id="rId3"/>
              </a:rPr>
              <a:t>https://www.youtube.com/watch?v=ppNYZq-hYTw</a:t>
            </a: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2AA63E5F-CFA1-45D7-B28D-1ABA0CB83A0A}" type="slidenum">
              <a:rPr lang="en-US" smtClean="0"/>
              <a:t>19</a:t>
            </a:fld>
            <a:endParaRPr lang="en-US"/>
          </a:p>
        </p:txBody>
      </p:sp>
    </p:spTree>
    <p:extLst>
      <p:ext uri="{BB962C8B-B14F-4D97-AF65-F5344CB8AC3E}">
        <p14:creationId xmlns:p14="http://schemas.microsoft.com/office/powerpoint/2010/main" val="35571698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1" kern="1200" dirty="0" smtClean="0">
                <a:solidFill>
                  <a:schemeClr val="tx1"/>
                </a:solidFill>
                <a:effectLst/>
                <a:latin typeface="+mn-lt"/>
                <a:ea typeface="+mn-ea"/>
                <a:cs typeface="+mn-cs"/>
              </a:rPr>
              <a:t>International Symbol of Access</a:t>
            </a:r>
            <a:endParaRPr lang="en-CA" dirty="0"/>
          </a:p>
        </p:txBody>
      </p:sp>
      <p:sp>
        <p:nvSpPr>
          <p:cNvPr id="4" name="Slide Number Placeholder 3"/>
          <p:cNvSpPr>
            <a:spLocks noGrp="1"/>
          </p:cNvSpPr>
          <p:nvPr>
            <p:ph type="sldNum" sz="quarter" idx="10"/>
          </p:nvPr>
        </p:nvSpPr>
        <p:spPr/>
        <p:txBody>
          <a:bodyPr/>
          <a:lstStyle/>
          <a:p>
            <a:fld id="{2AA63E5F-CFA1-45D7-B28D-1ABA0CB83A0A}" type="slidenum">
              <a:rPr lang="en-US" smtClean="0"/>
              <a:t>20</a:t>
            </a:fld>
            <a:endParaRPr lang="en-US"/>
          </a:p>
        </p:txBody>
      </p:sp>
    </p:spTree>
    <p:extLst>
      <p:ext uri="{BB962C8B-B14F-4D97-AF65-F5344CB8AC3E}">
        <p14:creationId xmlns:p14="http://schemas.microsoft.com/office/powerpoint/2010/main" val="674251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u="none" strike="noStrike" kern="1200" dirty="0" smtClean="0">
                <a:solidFill>
                  <a:schemeClr val="tx1"/>
                </a:solidFill>
                <a:effectLst/>
                <a:latin typeface="+mn-lt"/>
                <a:ea typeface="+mn-ea"/>
                <a:cs typeface="+mn-cs"/>
              </a:rPr>
              <a:t>[</a:t>
            </a:r>
            <a:r>
              <a:rPr lang="en-CA" sz="1200" u="none" strike="noStrike" kern="1200" dirty="0" err="1" smtClean="0">
                <a:solidFill>
                  <a:schemeClr val="tx1"/>
                </a:solidFill>
                <a:effectLst/>
                <a:latin typeface="+mn-lt"/>
                <a:ea typeface="+mn-ea"/>
                <a:cs typeface="+mn-cs"/>
              </a:rPr>
              <a:t>Ayham</a:t>
            </a:r>
            <a:r>
              <a:rPr lang="en-CA" sz="1200" u="none" strike="noStrike" kern="1200" dirty="0" smtClean="0">
                <a:solidFill>
                  <a:schemeClr val="tx1"/>
                </a:solidFill>
                <a:effectLst/>
                <a:latin typeface="+mn-lt"/>
                <a:ea typeface="+mn-ea"/>
                <a:cs typeface="+mn-cs"/>
              </a:rPr>
              <a:t> Abu </a:t>
            </a:r>
            <a:r>
              <a:rPr lang="en-CA" sz="1200" u="none" strike="noStrike" kern="1200" dirty="0" err="1" smtClean="0">
                <a:solidFill>
                  <a:schemeClr val="tx1"/>
                </a:solidFill>
                <a:effectLst/>
                <a:latin typeface="+mn-lt"/>
                <a:ea typeface="+mn-ea"/>
                <a:cs typeface="+mn-cs"/>
              </a:rPr>
              <a:t>Hammad</a:t>
            </a:r>
            <a:r>
              <a:rPr lang="en-CA" sz="1200" u="none" strike="noStrike" kern="1200" dirty="0" smtClean="0">
                <a:solidFill>
                  <a:schemeClr val="tx1"/>
                </a:solidFill>
                <a:effectLst/>
                <a:latin typeface="+mn-lt"/>
                <a:ea typeface="+mn-ea"/>
                <a:cs typeface="+mn-cs"/>
              </a:rPr>
              <a:t>]. (2011, June 6). </a:t>
            </a:r>
            <a:r>
              <a:rPr lang="en-CA" sz="1200" i="1" u="none" strike="noStrike" kern="1200" dirty="0" smtClean="0">
                <a:solidFill>
                  <a:schemeClr val="tx1"/>
                </a:solidFill>
                <a:effectLst/>
                <a:latin typeface="+mn-lt"/>
                <a:ea typeface="+mn-ea"/>
                <a:cs typeface="+mn-cs"/>
              </a:rPr>
              <a:t>Look at me not my disability </a:t>
            </a:r>
            <a:r>
              <a:rPr lang="en-CA" sz="1200" u="none" strike="noStrike" kern="1200" dirty="0" smtClean="0">
                <a:solidFill>
                  <a:schemeClr val="tx1"/>
                </a:solidFill>
                <a:effectLst/>
                <a:latin typeface="+mn-lt"/>
                <a:ea typeface="+mn-ea"/>
                <a:cs typeface="+mn-cs"/>
              </a:rPr>
              <a:t>[Video File]. </a:t>
            </a:r>
            <a:r>
              <a:rPr lang="en-CA" sz="1200" kern="1200" dirty="0" smtClean="0">
                <a:solidFill>
                  <a:schemeClr val="tx1"/>
                </a:solidFill>
                <a:effectLst/>
                <a:latin typeface="+mn-lt"/>
                <a:ea typeface="+mn-ea"/>
                <a:cs typeface="+mn-cs"/>
              </a:rPr>
              <a:t>Retrieved </a:t>
            </a:r>
          </a:p>
          <a:p>
            <a:r>
              <a:rPr lang="en-CA" sz="1200" kern="1200" dirty="0" smtClean="0">
                <a:solidFill>
                  <a:schemeClr val="tx1"/>
                </a:solidFill>
                <a:effectLst/>
                <a:latin typeface="+mn-lt"/>
                <a:ea typeface="+mn-ea"/>
                <a:cs typeface="+mn-cs"/>
              </a:rPr>
              <a:t>from https://www.youtube.com/watch?v=Ux2gvuzkwOw</a:t>
            </a:r>
          </a:p>
          <a:p>
            <a:endParaRPr lang="en-CA" dirty="0"/>
          </a:p>
        </p:txBody>
      </p:sp>
      <p:sp>
        <p:nvSpPr>
          <p:cNvPr id="4" name="Slide Number Placeholder 3"/>
          <p:cNvSpPr>
            <a:spLocks noGrp="1"/>
          </p:cNvSpPr>
          <p:nvPr>
            <p:ph type="sldNum" sz="quarter" idx="10"/>
          </p:nvPr>
        </p:nvSpPr>
        <p:spPr/>
        <p:txBody>
          <a:bodyPr/>
          <a:lstStyle/>
          <a:p>
            <a:fld id="{2AA63E5F-CFA1-45D7-B28D-1ABA0CB83A0A}" type="slidenum">
              <a:rPr lang="en-US" smtClean="0"/>
              <a:t>2</a:t>
            </a:fld>
            <a:endParaRPr lang="en-US"/>
          </a:p>
        </p:txBody>
      </p:sp>
    </p:spTree>
    <p:extLst>
      <p:ext uri="{BB962C8B-B14F-4D97-AF65-F5344CB8AC3E}">
        <p14:creationId xmlns:p14="http://schemas.microsoft.com/office/powerpoint/2010/main" val="5947990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200" b="1" kern="1200" dirty="0" smtClean="0">
                <a:solidFill>
                  <a:schemeClr val="tx1"/>
                </a:solidFill>
                <a:effectLst/>
                <a:latin typeface="+mn-lt"/>
                <a:ea typeface="+mn-ea"/>
                <a:cs typeface="+mn-cs"/>
              </a:rPr>
              <a:t>Who is this intended to help?</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People with physical and/or mobility impairments + anyone with a disability </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It’s a symbol:</a:t>
            </a:r>
            <a:r>
              <a:rPr lang="en-CA" sz="1200" kern="1200" baseline="0" dirty="0" smtClean="0">
                <a:solidFill>
                  <a:schemeClr val="tx1"/>
                </a:solidFill>
                <a:effectLst/>
                <a:latin typeface="+mn-lt"/>
                <a:ea typeface="+mn-ea"/>
                <a:cs typeface="+mn-cs"/>
              </a:rPr>
              <a:t> can be</a:t>
            </a:r>
            <a:r>
              <a:rPr lang="en-CA" sz="1200" kern="1200" dirty="0" smtClean="0">
                <a:solidFill>
                  <a:schemeClr val="tx1"/>
                </a:solidFill>
                <a:effectLst/>
                <a:latin typeface="+mn-lt"/>
                <a:ea typeface="+mn-ea"/>
                <a:cs typeface="+mn-cs"/>
              </a:rPr>
              <a:t> identified </a:t>
            </a:r>
            <a:r>
              <a:rPr lang="en-CA" sz="1200" b="0" kern="1200" dirty="0" smtClean="0">
                <a:solidFill>
                  <a:schemeClr val="tx1"/>
                </a:solidFill>
                <a:effectLst/>
                <a:latin typeface="+mn-lt"/>
                <a:ea typeface="+mn-ea"/>
                <a:cs typeface="+mn-cs"/>
              </a:rPr>
              <a:t>by people of all ages, cultural</a:t>
            </a:r>
            <a:r>
              <a:rPr lang="en-CA" sz="1200" kern="1200" dirty="0" smtClean="0">
                <a:solidFill>
                  <a:schemeClr val="tx1"/>
                </a:solidFill>
                <a:effectLst/>
                <a:latin typeface="+mn-lt"/>
                <a:ea typeface="+mn-ea"/>
                <a:cs typeface="+mn-cs"/>
              </a:rPr>
              <a:t>, literacy levels (universal)</a:t>
            </a:r>
          </a:p>
          <a:p>
            <a:pPr lvl="0"/>
            <a:endParaRPr lang="en-CA" sz="1200" b="1" kern="1200" dirty="0" smtClean="0">
              <a:solidFill>
                <a:schemeClr val="tx1"/>
              </a:solidFill>
              <a:effectLst/>
              <a:latin typeface="+mn-lt"/>
              <a:ea typeface="+mn-ea"/>
              <a:cs typeface="+mn-cs"/>
            </a:endParaRPr>
          </a:p>
          <a:p>
            <a:pPr lvl="0"/>
            <a:r>
              <a:rPr lang="en-CA" sz="1200" b="1" kern="1200" dirty="0" smtClean="0">
                <a:solidFill>
                  <a:schemeClr val="tx1"/>
                </a:solidFill>
                <a:effectLst/>
                <a:latin typeface="+mn-lt"/>
                <a:ea typeface="+mn-ea"/>
                <a:cs typeface="+mn-cs"/>
              </a:rPr>
              <a:t>How does it help?</a:t>
            </a:r>
            <a:endParaRPr lang="en-CA" sz="16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Helps people locate accessible facilities and makes these more visible</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Context clues help people determine what services are accessible</a:t>
            </a:r>
            <a:r>
              <a:rPr lang="en-CA" sz="1200" kern="1200" baseline="0" dirty="0" smtClean="0">
                <a:solidFill>
                  <a:schemeClr val="tx1"/>
                </a:solidFill>
                <a:effectLst/>
                <a:latin typeface="+mn-lt"/>
                <a:ea typeface="+mn-ea"/>
                <a:cs typeface="+mn-cs"/>
              </a:rPr>
              <a:t> (e.g. </a:t>
            </a:r>
            <a:r>
              <a:rPr lang="en-CA" sz="1200" kern="1200" dirty="0" smtClean="0">
                <a:solidFill>
                  <a:schemeClr val="tx1"/>
                </a:solidFill>
                <a:effectLst/>
                <a:latin typeface="+mn-lt"/>
                <a:ea typeface="+mn-ea"/>
                <a:cs typeface="+mn-cs"/>
              </a:rPr>
              <a:t>washrooms vs parking lot)</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The position of the figure should actually indicate the direction of the accessible facility, (Left or Right)</a:t>
            </a:r>
            <a:endParaRPr lang="en-CA" sz="16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AA63E5F-CFA1-45D7-B28D-1ABA0CB83A0A}" type="slidenum">
              <a:rPr lang="en-US" smtClean="0"/>
              <a:t>21</a:t>
            </a:fld>
            <a:endParaRPr lang="en-US"/>
          </a:p>
        </p:txBody>
      </p:sp>
    </p:spTree>
    <p:extLst>
      <p:ext uri="{BB962C8B-B14F-4D97-AF65-F5344CB8AC3E}">
        <p14:creationId xmlns:p14="http://schemas.microsoft.com/office/powerpoint/2010/main" val="4401866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200" b="1" kern="1200" dirty="0" smtClean="0">
                <a:solidFill>
                  <a:schemeClr val="tx1"/>
                </a:solidFill>
                <a:effectLst/>
                <a:latin typeface="+mn-lt"/>
                <a:ea typeface="+mn-ea"/>
                <a:cs typeface="+mn-cs"/>
              </a:rPr>
              <a:t>To understand how to use this symbol, what assumptions do we need to make? Or generally are made? </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Takes for granted that the abled body is normal, and that accessibility is “other”</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People who need accommodations have physical disabilities only, and are most likely to be in</a:t>
            </a:r>
          </a:p>
          <a:p>
            <a:pPr marL="171450" lvl="0" indent="-171450">
              <a:buFont typeface="Arial" panose="020B0604020202020204" pitchFamily="34" charset="0"/>
              <a:buChar char="•"/>
            </a:pPr>
            <a:r>
              <a:rPr lang="en-CA" sz="1200" b="0" kern="1200" dirty="0" smtClean="0">
                <a:solidFill>
                  <a:schemeClr val="tx1"/>
                </a:solidFill>
                <a:effectLst/>
                <a:latin typeface="+mn-lt"/>
                <a:ea typeface="+mn-ea"/>
                <a:cs typeface="+mn-cs"/>
              </a:rPr>
              <a:t>That you can’t have a wheelchair and be able to walk stairs or sit in a normal booth at a restaurant</a:t>
            </a:r>
            <a:r>
              <a:rPr lang="en-CA" sz="1200" b="0" kern="1200" baseline="0" dirty="0" smtClean="0">
                <a:solidFill>
                  <a:schemeClr val="tx1"/>
                </a:solidFill>
                <a:effectLst/>
                <a:latin typeface="+mn-lt"/>
                <a:ea typeface="+mn-ea"/>
                <a:cs typeface="+mn-cs"/>
              </a:rPr>
              <a:t> (</a:t>
            </a:r>
            <a:r>
              <a:rPr lang="en-CA" sz="1200" b="0" kern="1200" dirty="0" smtClean="0">
                <a:solidFill>
                  <a:schemeClr val="tx1"/>
                </a:solidFill>
                <a:effectLst/>
                <a:latin typeface="+mn-lt"/>
                <a:ea typeface="+mn-ea"/>
                <a:cs typeface="+mn-cs"/>
              </a:rPr>
              <a:t>That people with w/c’s are confined to them)</a:t>
            </a:r>
          </a:p>
          <a:p>
            <a:endParaRPr lang="en-CA" b="0" dirty="0"/>
          </a:p>
        </p:txBody>
      </p:sp>
      <p:sp>
        <p:nvSpPr>
          <p:cNvPr id="4" name="Slide Number Placeholder 3"/>
          <p:cNvSpPr>
            <a:spLocks noGrp="1"/>
          </p:cNvSpPr>
          <p:nvPr>
            <p:ph type="sldNum" sz="quarter" idx="10"/>
          </p:nvPr>
        </p:nvSpPr>
        <p:spPr/>
        <p:txBody>
          <a:bodyPr/>
          <a:lstStyle/>
          <a:p>
            <a:fld id="{2AA63E5F-CFA1-45D7-B28D-1ABA0CB83A0A}" type="slidenum">
              <a:rPr lang="en-US" smtClean="0"/>
              <a:t>22</a:t>
            </a:fld>
            <a:endParaRPr lang="en-US"/>
          </a:p>
        </p:txBody>
      </p:sp>
    </p:spTree>
    <p:extLst>
      <p:ext uri="{BB962C8B-B14F-4D97-AF65-F5344CB8AC3E}">
        <p14:creationId xmlns:p14="http://schemas.microsoft.com/office/powerpoint/2010/main" val="18490596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200" b="1" kern="1200" dirty="0" smtClean="0">
                <a:solidFill>
                  <a:schemeClr val="tx1"/>
                </a:solidFill>
                <a:effectLst/>
                <a:latin typeface="+mn-lt"/>
                <a:ea typeface="+mn-ea"/>
                <a:cs typeface="+mn-cs"/>
              </a:rPr>
              <a:t>What groups are represented or supported?</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Those in w/c’s, their caregivers, and family members </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Anyone with a physical impairment, and often those with other impairments as well </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People with strollers, carts, luggage, carrying heavy items, or large bulky items</a:t>
            </a:r>
          </a:p>
          <a:p>
            <a:pPr lvl="1"/>
            <a:r>
              <a:rPr lang="en-CA" sz="1200" kern="1200" dirty="0" smtClean="0">
                <a:solidFill>
                  <a:schemeClr val="tx1"/>
                </a:solidFill>
                <a:effectLst/>
                <a:latin typeface="+mn-lt"/>
                <a:ea typeface="+mn-ea"/>
                <a:cs typeface="+mn-cs"/>
              </a:rPr>
              <a:t> </a:t>
            </a:r>
          </a:p>
          <a:p>
            <a:pPr lvl="0"/>
            <a:r>
              <a:rPr lang="en-CA" sz="1200" b="1" kern="1200" dirty="0" smtClean="0">
                <a:solidFill>
                  <a:schemeClr val="tx1"/>
                </a:solidFill>
                <a:effectLst/>
                <a:latin typeface="+mn-lt"/>
                <a:ea typeface="+mn-ea"/>
                <a:cs typeface="+mn-cs"/>
              </a:rPr>
              <a:t>How does this symbol work to eliminate stigma?</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Acknowledges the importance</a:t>
            </a:r>
            <a:r>
              <a:rPr lang="en-CA" sz="1200" kern="1200" baseline="0" dirty="0" smtClean="0">
                <a:solidFill>
                  <a:schemeClr val="tx1"/>
                </a:solidFill>
                <a:effectLst/>
                <a:latin typeface="+mn-lt"/>
                <a:ea typeface="+mn-ea"/>
                <a:cs typeface="+mn-cs"/>
              </a:rPr>
              <a:t> of universal access</a:t>
            </a:r>
            <a:endParaRPr lang="en-CA" dirty="0"/>
          </a:p>
        </p:txBody>
      </p:sp>
      <p:sp>
        <p:nvSpPr>
          <p:cNvPr id="4" name="Slide Number Placeholder 3"/>
          <p:cNvSpPr>
            <a:spLocks noGrp="1"/>
          </p:cNvSpPr>
          <p:nvPr>
            <p:ph type="sldNum" sz="quarter" idx="10"/>
          </p:nvPr>
        </p:nvSpPr>
        <p:spPr/>
        <p:txBody>
          <a:bodyPr/>
          <a:lstStyle/>
          <a:p>
            <a:fld id="{2AA63E5F-CFA1-45D7-B28D-1ABA0CB83A0A}" type="slidenum">
              <a:rPr lang="en-US" smtClean="0"/>
              <a:t>23</a:t>
            </a:fld>
            <a:endParaRPr lang="en-US"/>
          </a:p>
        </p:txBody>
      </p:sp>
    </p:spTree>
    <p:extLst>
      <p:ext uri="{BB962C8B-B14F-4D97-AF65-F5344CB8AC3E}">
        <p14:creationId xmlns:p14="http://schemas.microsoft.com/office/powerpoint/2010/main" val="36267998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200" b="1" kern="1200" dirty="0" smtClean="0">
                <a:solidFill>
                  <a:schemeClr val="tx1"/>
                </a:solidFill>
                <a:effectLst/>
                <a:latin typeface="+mn-lt"/>
                <a:ea typeface="+mn-ea"/>
                <a:cs typeface="+mn-cs"/>
              </a:rPr>
              <a:t>What are the potential unintended consequences?</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Those with invisible disabilities may feel more stigma and discrimination </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They may question if they can use accessible features if they don’t have a physical disability</a:t>
            </a:r>
            <a:r>
              <a:rPr lang="en-CA" sz="1200" kern="1200" baseline="0" dirty="0" smtClean="0">
                <a:solidFill>
                  <a:schemeClr val="tx1"/>
                </a:solidFill>
                <a:effectLst/>
                <a:latin typeface="+mn-lt"/>
                <a:ea typeface="+mn-ea"/>
                <a:cs typeface="+mn-cs"/>
              </a:rPr>
              <a:t> or visible disability (chronic pain, fatigue, parents with strollers)</a:t>
            </a:r>
            <a:endParaRPr lang="en-CA" sz="1200" kern="1200" dirty="0" smtClean="0">
              <a:solidFill>
                <a:schemeClr val="tx1"/>
              </a:solidFill>
              <a:effectLst/>
              <a:latin typeface="+mn-lt"/>
              <a:ea typeface="+mn-ea"/>
              <a:cs typeface="+mn-cs"/>
            </a:endParaRPr>
          </a:p>
          <a:p>
            <a:r>
              <a:rPr lang="en-CA" sz="1200" b="1"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2AA63E5F-CFA1-45D7-B28D-1ABA0CB83A0A}" type="slidenum">
              <a:rPr lang="en-US" smtClean="0"/>
              <a:t>24</a:t>
            </a:fld>
            <a:endParaRPr lang="en-US"/>
          </a:p>
        </p:txBody>
      </p:sp>
    </p:spTree>
    <p:extLst>
      <p:ext uri="{BB962C8B-B14F-4D97-AF65-F5344CB8AC3E}">
        <p14:creationId xmlns:p14="http://schemas.microsoft.com/office/powerpoint/2010/main" val="36042343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200" b="1" kern="1200" dirty="0" smtClean="0">
                <a:solidFill>
                  <a:schemeClr val="tx1"/>
                </a:solidFill>
                <a:effectLst/>
                <a:latin typeface="+mn-lt"/>
                <a:ea typeface="+mn-ea"/>
                <a:cs typeface="+mn-cs"/>
              </a:rPr>
              <a:t>How is the biomedical model represented in this symbol? </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The focus is on biological processes:</a:t>
            </a:r>
            <a:r>
              <a:rPr lang="en-CA" sz="1200" kern="1200" baseline="0" dirty="0" smtClean="0">
                <a:solidFill>
                  <a:schemeClr val="tx1"/>
                </a:solidFill>
                <a:effectLst/>
                <a:latin typeface="+mn-lt"/>
                <a:ea typeface="+mn-ea"/>
                <a:cs typeface="+mn-cs"/>
              </a:rPr>
              <a:t> </a:t>
            </a:r>
            <a:r>
              <a:rPr lang="en-CA" sz="1200" kern="1200" dirty="0" smtClean="0">
                <a:solidFill>
                  <a:schemeClr val="tx1"/>
                </a:solidFill>
                <a:effectLst/>
                <a:latin typeface="+mn-lt"/>
                <a:ea typeface="+mn-ea"/>
                <a:cs typeface="+mn-cs"/>
              </a:rPr>
              <a:t>the person’s body is what is preventing them from accessing services;</a:t>
            </a:r>
            <a:r>
              <a:rPr lang="en-CA" sz="1200" kern="1200" baseline="0" dirty="0" smtClean="0">
                <a:solidFill>
                  <a:schemeClr val="tx1"/>
                </a:solidFill>
                <a:effectLst/>
                <a:latin typeface="+mn-lt"/>
                <a:ea typeface="+mn-ea"/>
                <a:cs typeface="+mn-cs"/>
              </a:rPr>
              <a:t> </a:t>
            </a:r>
            <a:r>
              <a:rPr lang="en-CA" sz="1200" kern="1200" dirty="0" smtClean="0">
                <a:solidFill>
                  <a:schemeClr val="tx1"/>
                </a:solidFill>
                <a:effectLst/>
                <a:latin typeface="+mn-lt"/>
                <a:ea typeface="+mn-ea"/>
                <a:cs typeface="+mn-cs"/>
              </a:rPr>
              <a:t>not the environment creating</a:t>
            </a:r>
            <a:r>
              <a:rPr lang="en-CA" sz="1200" kern="1200" baseline="0" dirty="0" smtClean="0">
                <a:solidFill>
                  <a:schemeClr val="tx1"/>
                </a:solidFill>
                <a:effectLst/>
                <a:latin typeface="+mn-lt"/>
                <a:ea typeface="+mn-ea"/>
                <a:cs typeface="+mn-cs"/>
              </a:rPr>
              <a:t> barriers</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Reinforces ableism:</a:t>
            </a:r>
            <a:r>
              <a:rPr lang="en-CA" sz="1200" kern="1200" baseline="0" dirty="0" smtClean="0">
                <a:solidFill>
                  <a:schemeClr val="tx1"/>
                </a:solidFill>
                <a:effectLst/>
                <a:latin typeface="+mn-lt"/>
                <a:ea typeface="+mn-ea"/>
                <a:cs typeface="+mn-cs"/>
              </a:rPr>
              <a:t> </a:t>
            </a:r>
            <a:r>
              <a:rPr lang="en-CA" sz="1200" kern="1200" dirty="0" smtClean="0">
                <a:solidFill>
                  <a:schemeClr val="tx1"/>
                </a:solidFill>
                <a:effectLst/>
                <a:latin typeface="+mn-lt"/>
                <a:ea typeface="+mn-ea"/>
                <a:cs typeface="+mn-cs"/>
              </a:rPr>
              <a:t>society is built for people without physical or other impairments </a:t>
            </a:r>
          </a:p>
          <a:p>
            <a:pPr lvl="0"/>
            <a:endParaRPr lang="en-CA" sz="1200" b="1" kern="1200" dirty="0" smtClean="0">
              <a:solidFill>
                <a:schemeClr val="tx1"/>
              </a:solidFill>
              <a:effectLst/>
              <a:latin typeface="+mn-lt"/>
              <a:ea typeface="+mn-ea"/>
              <a:cs typeface="+mn-cs"/>
            </a:endParaRPr>
          </a:p>
          <a:p>
            <a:pPr lvl="0"/>
            <a:r>
              <a:rPr lang="en-CA" sz="1200" b="1" kern="1200" dirty="0" smtClean="0">
                <a:solidFill>
                  <a:schemeClr val="tx1"/>
                </a:solidFill>
                <a:effectLst/>
                <a:latin typeface="+mn-lt"/>
                <a:ea typeface="+mn-ea"/>
                <a:cs typeface="+mn-cs"/>
              </a:rPr>
              <a:t>What about the idea of disability on a whole?</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disability is something that can be seen</a:t>
            </a:r>
            <a:endParaRPr lang="en-CA" dirty="0"/>
          </a:p>
        </p:txBody>
      </p:sp>
      <p:sp>
        <p:nvSpPr>
          <p:cNvPr id="4" name="Slide Number Placeholder 3"/>
          <p:cNvSpPr>
            <a:spLocks noGrp="1"/>
          </p:cNvSpPr>
          <p:nvPr>
            <p:ph type="sldNum" sz="quarter" idx="10"/>
          </p:nvPr>
        </p:nvSpPr>
        <p:spPr/>
        <p:txBody>
          <a:bodyPr/>
          <a:lstStyle/>
          <a:p>
            <a:fld id="{2AA63E5F-CFA1-45D7-B28D-1ABA0CB83A0A}" type="slidenum">
              <a:rPr lang="en-US" smtClean="0"/>
              <a:t>25</a:t>
            </a:fld>
            <a:endParaRPr lang="en-US"/>
          </a:p>
        </p:txBody>
      </p:sp>
    </p:spTree>
    <p:extLst>
      <p:ext uri="{BB962C8B-B14F-4D97-AF65-F5344CB8AC3E}">
        <p14:creationId xmlns:p14="http://schemas.microsoft.com/office/powerpoint/2010/main" val="26274360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200" b="1" kern="1200" dirty="0" smtClean="0">
                <a:solidFill>
                  <a:schemeClr val="tx1"/>
                </a:solidFill>
                <a:effectLst/>
                <a:latin typeface="+mn-lt"/>
                <a:ea typeface="+mn-ea"/>
                <a:cs typeface="+mn-cs"/>
              </a:rPr>
              <a:t>What are alternative designs could we have to represent accessibility?</a:t>
            </a:r>
            <a:endParaRPr lang="en-CA" sz="1200" kern="1200" dirty="0" smtClean="0">
              <a:solidFill>
                <a:schemeClr val="tx1"/>
              </a:solidFill>
              <a:effectLst/>
              <a:latin typeface="+mn-lt"/>
              <a:ea typeface="+mn-ea"/>
              <a:cs typeface="+mn-cs"/>
            </a:endParaRPr>
          </a:p>
          <a:p>
            <a:pPr lvl="0"/>
            <a:r>
              <a:rPr lang="en-CA" sz="1200" b="1" kern="1200" dirty="0" smtClean="0">
                <a:solidFill>
                  <a:schemeClr val="tx1"/>
                </a:solidFill>
                <a:effectLst/>
                <a:latin typeface="+mn-lt"/>
                <a:ea typeface="+mn-ea"/>
                <a:cs typeface="+mn-cs"/>
              </a:rPr>
              <a:t>OR what should this symbol include?</a:t>
            </a:r>
            <a:endParaRPr lang="en-CA" sz="1200" kern="1200" dirty="0" smtClean="0">
              <a:solidFill>
                <a:schemeClr val="tx1"/>
              </a:solidFill>
              <a:effectLst/>
              <a:latin typeface="+mn-lt"/>
              <a:ea typeface="+mn-ea"/>
              <a:cs typeface="+mn-cs"/>
            </a:endParaRPr>
          </a:p>
          <a:p>
            <a:pPr lvl="0"/>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Do we need multiple signs to represent accessibility</a:t>
            </a:r>
            <a:r>
              <a:rPr lang="en-CA" sz="1200" kern="1200" baseline="0" dirty="0" smtClean="0">
                <a:solidFill>
                  <a:schemeClr val="tx1"/>
                </a:solidFill>
                <a:effectLst/>
                <a:latin typeface="+mn-lt"/>
                <a:ea typeface="+mn-ea"/>
                <a:cs typeface="+mn-cs"/>
              </a:rPr>
              <a:t> in different places? (pros and cons)</a:t>
            </a:r>
            <a:endParaRPr lang="en-CA" sz="1200" kern="1200" dirty="0" smtClean="0">
              <a:solidFill>
                <a:schemeClr val="tx1"/>
              </a:solidFill>
              <a:effectLst/>
              <a:latin typeface="+mn-lt"/>
              <a:ea typeface="+mn-ea"/>
              <a:cs typeface="+mn-cs"/>
            </a:endParaRPr>
          </a:p>
          <a:p>
            <a:pPr lvl="0"/>
            <a:endParaRPr lang="en-CA" sz="1200" b="1" kern="1200" dirty="0" smtClean="0">
              <a:solidFill>
                <a:schemeClr val="tx1"/>
              </a:solidFill>
              <a:effectLst/>
              <a:latin typeface="+mn-lt"/>
              <a:ea typeface="+mn-ea"/>
              <a:cs typeface="+mn-cs"/>
            </a:endParaRPr>
          </a:p>
          <a:p>
            <a:pPr lvl="0"/>
            <a:r>
              <a:rPr lang="en-CA" sz="1200" b="1" kern="1200" dirty="0" smtClean="0">
                <a:solidFill>
                  <a:schemeClr val="tx1"/>
                </a:solidFill>
                <a:effectLst/>
                <a:latin typeface="+mn-lt"/>
                <a:ea typeface="+mn-ea"/>
                <a:cs typeface="+mn-cs"/>
              </a:rPr>
              <a:t>Social model of disability</a:t>
            </a:r>
            <a:r>
              <a:rPr lang="en-CA" sz="1200" kern="1200" dirty="0" smtClean="0">
                <a:solidFill>
                  <a:schemeClr val="tx1"/>
                </a:solidFill>
                <a:effectLst/>
                <a:latin typeface="+mn-lt"/>
                <a:ea typeface="+mn-ea"/>
                <a:cs typeface="+mn-cs"/>
              </a:rPr>
              <a:t>: Structures</a:t>
            </a:r>
            <a:r>
              <a:rPr lang="en-CA" sz="1200" kern="1200" baseline="0" dirty="0" smtClean="0">
                <a:solidFill>
                  <a:schemeClr val="tx1"/>
                </a:solidFill>
                <a:effectLst/>
                <a:latin typeface="+mn-lt"/>
                <a:ea typeface="+mn-ea"/>
                <a:cs typeface="+mn-cs"/>
              </a:rPr>
              <a:t> in society create barriers and decrease independence </a:t>
            </a:r>
          </a:p>
          <a:p>
            <a:endParaRPr lang="en-CA" dirty="0" smtClean="0"/>
          </a:p>
          <a:p>
            <a:r>
              <a:rPr lang="en-CA" b="1" dirty="0" smtClean="0"/>
              <a:t>New</a:t>
            </a:r>
            <a:r>
              <a:rPr lang="en-CA" b="1" baseline="0" dirty="0" smtClean="0"/>
              <a:t> symbol</a:t>
            </a:r>
            <a:r>
              <a:rPr lang="en-CA" baseline="0" dirty="0" smtClean="0"/>
              <a:t>: focus more on the environment, and not on the person</a:t>
            </a:r>
          </a:p>
          <a:p>
            <a:r>
              <a:rPr lang="en-CA" baseline="0" dirty="0" smtClean="0"/>
              <a:t>Ex: a symbol of a pillar “a pillar could represent the idea of support, meaning that there are supportive/accessible services available” </a:t>
            </a:r>
            <a:endParaRPr lang="en-CA" dirty="0"/>
          </a:p>
        </p:txBody>
      </p:sp>
      <p:sp>
        <p:nvSpPr>
          <p:cNvPr id="4" name="Slide Number Placeholder 3"/>
          <p:cNvSpPr>
            <a:spLocks noGrp="1"/>
          </p:cNvSpPr>
          <p:nvPr>
            <p:ph type="sldNum" sz="quarter" idx="10"/>
          </p:nvPr>
        </p:nvSpPr>
        <p:spPr/>
        <p:txBody>
          <a:bodyPr/>
          <a:lstStyle/>
          <a:p>
            <a:fld id="{2AA63E5F-CFA1-45D7-B28D-1ABA0CB83A0A}" type="slidenum">
              <a:rPr lang="en-US" smtClean="0"/>
              <a:t>26</a:t>
            </a:fld>
            <a:endParaRPr lang="en-US"/>
          </a:p>
        </p:txBody>
      </p:sp>
    </p:spTree>
    <p:extLst>
      <p:ext uri="{BB962C8B-B14F-4D97-AF65-F5344CB8AC3E}">
        <p14:creationId xmlns:p14="http://schemas.microsoft.com/office/powerpoint/2010/main" val="31474166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dirty="0" smtClean="0">
                <a:solidFill>
                  <a:schemeClr val="tx1"/>
                </a:solidFill>
                <a:effectLst/>
                <a:latin typeface="+mn-lt"/>
                <a:ea typeface="+mn-ea"/>
                <a:cs typeface="+mn-cs"/>
              </a:rPr>
              <a:t>Be</a:t>
            </a:r>
            <a:r>
              <a:rPr lang="en-CA" sz="1200" kern="1200" baseline="0" dirty="0" smtClean="0">
                <a:solidFill>
                  <a:schemeClr val="tx1"/>
                </a:solidFill>
                <a:effectLst/>
                <a:latin typeface="+mn-lt"/>
                <a:ea typeface="+mn-ea"/>
                <a:cs typeface="+mn-cs"/>
              </a:rPr>
              <a:t> cognisant of the images and ways things are portrayed, think about unintended messages it might be communicating to different populations</a:t>
            </a: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2AA63E5F-CFA1-45D7-B28D-1ABA0CB83A0A}" type="slidenum">
              <a:rPr lang="en-US" smtClean="0"/>
              <a:t>27</a:t>
            </a:fld>
            <a:endParaRPr lang="en-US"/>
          </a:p>
        </p:txBody>
      </p:sp>
    </p:spTree>
    <p:extLst>
      <p:ext uri="{BB962C8B-B14F-4D97-AF65-F5344CB8AC3E}">
        <p14:creationId xmlns:p14="http://schemas.microsoft.com/office/powerpoint/2010/main" val="37968635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aseline="0" dirty="0" smtClean="0"/>
          </a:p>
          <a:p>
            <a:endParaRPr lang="en-CA" dirty="0"/>
          </a:p>
        </p:txBody>
      </p:sp>
      <p:sp>
        <p:nvSpPr>
          <p:cNvPr id="4" name="Slide Number Placeholder 3"/>
          <p:cNvSpPr>
            <a:spLocks noGrp="1"/>
          </p:cNvSpPr>
          <p:nvPr>
            <p:ph type="sldNum" sz="quarter" idx="10"/>
          </p:nvPr>
        </p:nvSpPr>
        <p:spPr/>
        <p:txBody>
          <a:bodyPr/>
          <a:lstStyle/>
          <a:p>
            <a:fld id="{2AA63E5F-CFA1-45D7-B28D-1ABA0CB83A0A}" type="slidenum">
              <a:rPr lang="en-US" smtClean="0"/>
              <a:t>29</a:t>
            </a:fld>
            <a:endParaRPr lang="en-US"/>
          </a:p>
        </p:txBody>
      </p:sp>
    </p:spTree>
    <p:extLst>
      <p:ext uri="{BB962C8B-B14F-4D97-AF65-F5344CB8AC3E}">
        <p14:creationId xmlns:p14="http://schemas.microsoft.com/office/powerpoint/2010/main" val="3029672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kern="1200" dirty="0" smtClean="0">
                <a:solidFill>
                  <a:schemeClr val="tx1"/>
                </a:solidFill>
                <a:effectLst/>
                <a:latin typeface="+mn-lt"/>
                <a:ea typeface="+mn-ea"/>
                <a:cs typeface="+mn-cs"/>
              </a:rPr>
              <a:t>What message this video is trying to send?</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that people with disabilities aren’t different</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We should be less focused on the disability, and more focused on the person (underlining belief that abled bodied people are most focused on a person’s disabilities rather than abilities) </a:t>
            </a:r>
          </a:p>
          <a:p>
            <a:pPr marL="0" lvl="0" indent="0">
              <a:buFontTx/>
              <a:buNone/>
            </a:pPr>
            <a:r>
              <a:rPr lang="en-CA" sz="1200" b="1" kern="1200" dirty="0" smtClean="0">
                <a:solidFill>
                  <a:schemeClr val="tx1"/>
                </a:solidFill>
                <a:effectLst/>
                <a:latin typeface="+mn-lt"/>
                <a:ea typeface="+mn-ea"/>
                <a:cs typeface="+mn-cs"/>
              </a:rPr>
              <a:t>Who is the target audience?</a:t>
            </a:r>
            <a:endParaRPr lang="en-CA" sz="1200" b="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kern="1200" dirty="0" smtClean="0">
                <a:solidFill>
                  <a:schemeClr val="tx1"/>
                </a:solidFill>
                <a:effectLst/>
                <a:latin typeface="+mn-lt"/>
                <a:ea typeface="+mn-ea"/>
                <a:cs typeface="+mn-cs"/>
              </a:rPr>
              <a:t>Did you feel that this video was effective at getting across this message? </a:t>
            </a:r>
            <a:endParaRPr lang="en-CA" sz="1200" kern="1200" dirty="0" smtClean="0">
              <a:solidFill>
                <a:schemeClr val="tx1"/>
              </a:solidFill>
              <a:effectLst/>
              <a:latin typeface="+mn-lt"/>
              <a:ea typeface="+mn-ea"/>
              <a:cs typeface="+mn-cs"/>
            </a:endParaRPr>
          </a:p>
          <a:p>
            <a:pPr marL="0" lvl="0" indent="0">
              <a:buFontTx/>
              <a:buNone/>
            </a:pPr>
            <a:endParaRPr lang="en-CA"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2AA63E5F-CFA1-45D7-B28D-1ABA0CB83A0A}" type="slidenum">
              <a:rPr lang="en-US" smtClean="0"/>
              <a:t>3</a:t>
            </a:fld>
            <a:endParaRPr lang="en-US"/>
          </a:p>
        </p:txBody>
      </p:sp>
    </p:spTree>
    <p:extLst>
      <p:ext uri="{BB962C8B-B14F-4D97-AF65-F5344CB8AC3E}">
        <p14:creationId xmlns:p14="http://schemas.microsoft.com/office/powerpoint/2010/main" val="2826291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dirty="0" smtClean="0">
                <a:solidFill>
                  <a:schemeClr val="tx1"/>
                </a:solidFill>
                <a:effectLst/>
                <a:latin typeface="+mn-lt"/>
                <a:ea typeface="+mn-ea"/>
                <a:cs typeface="+mn-cs"/>
              </a:rPr>
              <a:t>CA is about recognizing implicit assumptions and their effects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dirty="0" smtClean="0">
                <a:solidFill>
                  <a:schemeClr val="tx1"/>
                </a:solidFill>
                <a:effectLst/>
                <a:latin typeface="+mn-lt"/>
                <a:ea typeface="+mn-ea"/>
                <a:cs typeface="+mn-cs"/>
              </a:rPr>
              <a:t>Going beyond the intended purpose</a:t>
            </a:r>
            <a:r>
              <a:rPr lang="en-CA" sz="1200" kern="1200" baseline="0" dirty="0" smtClean="0">
                <a:solidFill>
                  <a:schemeClr val="tx1"/>
                </a:solidFill>
                <a:effectLst/>
                <a:latin typeface="+mn-lt"/>
                <a:ea typeface="+mn-ea"/>
                <a:cs typeface="+mn-cs"/>
              </a:rPr>
              <a:t> of the message</a:t>
            </a:r>
            <a:endParaRPr lang="en-CA" dirty="0" smtClean="0"/>
          </a:p>
          <a:p>
            <a:pPr marL="171450" indent="-171450">
              <a:buFont typeface="Arial" panose="020B0604020202020204" pitchFamily="34" charset="0"/>
              <a:buChar char="•"/>
            </a:pPr>
            <a:r>
              <a:rPr lang="en-CA" sz="1200" kern="1200" dirty="0" smtClean="0">
                <a:solidFill>
                  <a:schemeClr val="tx1"/>
                </a:solidFill>
                <a:effectLst/>
                <a:latin typeface="+mn-lt"/>
                <a:ea typeface="+mn-ea"/>
                <a:cs typeface="+mn-cs"/>
              </a:rPr>
              <a:t>it is not the same as being negative</a:t>
            </a:r>
            <a:endParaRPr lang="en-CA" dirty="0"/>
          </a:p>
        </p:txBody>
      </p:sp>
      <p:sp>
        <p:nvSpPr>
          <p:cNvPr id="4" name="Slide Number Placeholder 3"/>
          <p:cNvSpPr>
            <a:spLocks noGrp="1"/>
          </p:cNvSpPr>
          <p:nvPr>
            <p:ph type="sldNum" sz="quarter" idx="10"/>
          </p:nvPr>
        </p:nvSpPr>
        <p:spPr/>
        <p:txBody>
          <a:bodyPr/>
          <a:lstStyle/>
          <a:p>
            <a:fld id="{2AA63E5F-CFA1-45D7-B28D-1ABA0CB83A0A}" type="slidenum">
              <a:rPr lang="en-US" smtClean="0"/>
              <a:t>4</a:t>
            </a:fld>
            <a:endParaRPr lang="en-US"/>
          </a:p>
        </p:txBody>
      </p:sp>
    </p:spTree>
    <p:extLst>
      <p:ext uri="{BB962C8B-B14F-4D97-AF65-F5344CB8AC3E}">
        <p14:creationId xmlns:p14="http://schemas.microsoft.com/office/powerpoint/2010/main" val="72302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effectLst/>
                <a:latin typeface="+mn-lt"/>
                <a:ea typeface="+mn-ea"/>
                <a:cs typeface="+mn-cs"/>
              </a:rPr>
              <a:t>Ultra Gamer. (2017). </a:t>
            </a:r>
            <a:r>
              <a:rPr lang="en-CA" sz="1200" kern="1200" dirty="0" err="1" smtClean="0">
                <a:solidFill>
                  <a:schemeClr val="tx1"/>
                </a:solidFill>
                <a:effectLst/>
                <a:latin typeface="+mn-lt"/>
                <a:ea typeface="+mn-ea"/>
                <a:cs typeface="+mn-cs"/>
              </a:rPr>
              <a:t>CKPNHIIIOTbI</a:t>
            </a:r>
            <a:r>
              <a:rPr lang="en-CA" sz="1200" kern="1200" dirty="0" smtClean="0">
                <a:solidFill>
                  <a:schemeClr val="tx1"/>
                </a:solidFill>
                <a:effectLst/>
                <a:latin typeface="+mn-lt"/>
                <a:ea typeface="+mn-ea"/>
                <a:cs typeface="+mn-cs"/>
              </a:rPr>
              <a:t>. Retrieved from </a:t>
            </a:r>
            <a:r>
              <a:rPr lang="en-CA" sz="1200" u="sng" kern="1200" dirty="0" smtClean="0">
                <a:solidFill>
                  <a:schemeClr val="tx1"/>
                </a:solidFill>
                <a:effectLst/>
                <a:latin typeface="+mn-lt"/>
                <a:ea typeface="+mn-ea"/>
                <a:cs typeface="+mn-cs"/>
                <a:hlinkClick r:id="rId3"/>
              </a:rPr>
              <a:t>https://ultragamer.net/catalog/dendy/dendy-mario-60-in-1-8-bit/</a:t>
            </a:r>
            <a:endParaRPr lang="en-CA" sz="1200" kern="1200" dirty="0" smtClean="0">
              <a:solidFill>
                <a:schemeClr val="tx1"/>
              </a:solidFill>
              <a:effectLst/>
              <a:latin typeface="+mn-lt"/>
              <a:ea typeface="+mn-ea"/>
              <a:cs typeface="+mn-cs"/>
            </a:endParaRPr>
          </a:p>
          <a:p>
            <a:endParaRPr lang="en-US" dirty="0" smtClean="0"/>
          </a:p>
          <a:p>
            <a:r>
              <a:rPr lang="en-CA" sz="1200" kern="1200" dirty="0" smtClean="0">
                <a:solidFill>
                  <a:schemeClr val="tx1"/>
                </a:solidFill>
                <a:effectLst/>
                <a:latin typeface="+mn-lt"/>
                <a:ea typeface="+mn-ea"/>
                <a:cs typeface="+mn-cs"/>
              </a:rPr>
              <a:t>Often it is difficult to be critical because our thoughts, opinions, and ideas are shaped by our experiences, other people, our knowledge, and the environment. And so it is only unstill someone questions you, or your experience something that makes you question things that we really begin to critically</a:t>
            </a:r>
            <a:r>
              <a:rPr lang="en-CA" sz="1200" kern="1200" baseline="0" dirty="0" smtClean="0">
                <a:solidFill>
                  <a:schemeClr val="tx1"/>
                </a:solidFill>
                <a:effectLst/>
                <a:latin typeface="+mn-lt"/>
                <a:ea typeface="+mn-ea"/>
                <a:cs typeface="+mn-cs"/>
              </a:rPr>
              <a:t> think. </a:t>
            </a:r>
          </a:p>
          <a:p>
            <a:r>
              <a:rPr lang="en-CA" sz="1200" kern="1200" dirty="0" smtClean="0">
                <a:solidFill>
                  <a:schemeClr val="tx1"/>
                </a:solidFill>
                <a:effectLst/>
                <a:latin typeface="+mn-lt"/>
                <a:ea typeface="+mn-ea"/>
                <a:cs typeface="+mn-cs"/>
              </a:rPr>
              <a:t>Analogy: Mario in his Mushroom Kingdom. Where he</a:t>
            </a:r>
            <a:r>
              <a:rPr lang="en-CA" sz="1200" kern="1200" baseline="0" dirty="0" smtClean="0">
                <a:solidFill>
                  <a:schemeClr val="tx1"/>
                </a:solidFill>
                <a:effectLst/>
                <a:latin typeface="+mn-lt"/>
                <a:ea typeface="+mn-ea"/>
                <a:cs typeface="+mn-cs"/>
              </a:rPr>
              <a:t> </a:t>
            </a:r>
            <a:r>
              <a:rPr lang="en-CA" sz="1200" kern="1200" dirty="0" smtClean="0">
                <a:solidFill>
                  <a:schemeClr val="tx1"/>
                </a:solidFill>
                <a:effectLst/>
                <a:latin typeface="+mn-lt"/>
                <a:ea typeface="+mn-ea"/>
                <a:cs typeface="+mn-cs"/>
              </a:rPr>
              <a:t>explores</a:t>
            </a:r>
            <a:r>
              <a:rPr lang="en-CA" sz="1200" kern="1200" baseline="0" dirty="0" smtClean="0">
                <a:solidFill>
                  <a:schemeClr val="tx1"/>
                </a:solidFill>
                <a:effectLst/>
                <a:latin typeface="+mn-lt"/>
                <a:ea typeface="+mn-ea"/>
                <a:cs typeface="+mn-cs"/>
              </a:rPr>
              <a:t> and</a:t>
            </a:r>
            <a:r>
              <a:rPr lang="en-CA" sz="1200" kern="1200" dirty="0" smtClean="0">
                <a:solidFill>
                  <a:schemeClr val="tx1"/>
                </a:solidFill>
                <a:effectLst/>
                <a:latin typeface="+mn-lt"/>
                <a:ea typeface="+mn-ea"/>
                <a:cs typeface="+mn-cs"/>
              </a:rPr>
              <a:t> once in a while comes across a “question” but typically not much changes</a:t>
            </a:r>
            <a:r>
              <a:rPr lang="en-CA" sz="1200" kern="1200" baseline="0" dirty="0" smtClean="0">
                <a:solidFill>
                  <a:schemeClr val="tx1"/>
                </a:solidFill>
                <a:effectLst/>
                <a:latin typeface="+mn-lt"/>
                <a:ea typeface="+mn-ea"/>
                <a:cs typeface="+mn-cs"/>
              </a:rPr>
              <a:t>. This tends to be our default. </a:t>
            </a:r>
            <a:endParaRPr lang="en-US" dirty="0"/>
          </a:p>
        </p:txBody>
      </p:sp>
      <p:sp>
        <p:nvSpPr>
          <p:cNvPr id="4" name="Slide Number Placeholder 3"/>
          <p:cNvSpPr>
            <a:spLocks noGrp="1"/>
          </p:cNvSpPr>
          <p:nvPr>
            <p:ph type="sldNum" sz="quarter" idx="10"/>
          </p:nvPr>
        </p:nvSpPr>
        <p:spPr/>
        <p:txBody>
          <a:bodyPr/>
          <a:lstStyle/>
          <a:p>
            <a:fld id="{2AA63E5F-CFA1-45D7-B28D-1ABA0CB83A0A}" type="slidenum">
              <a:rPr lang="en-US" smtClean="0"/>
              <a:t>5</a:t>
            </a:fld>
            <a:endParaRPr lang="en-US"/>
          </a:p>
        </p:txBody>
      </p:sp>
    </p:spTree>
    <p:extLst>
      <p:ext uri="{BB962C8B-B14F-4D97-AF65-F5344CB8AC3E}">
        <p14:creationId xmlns:p14="http://schemas.microsoft.com/office/powerpoint/2010/main" val="2881533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smtClean="0"/>
              <a:t>AODA:</a:t>
            </a:r>
            <a:r>
              <a:rPr lang="en-CA" baseline="0" dirty="0" smtClean="0"/>
              <a:t> leads to legislation changes</a:t>
            </a:r>
          </a:p>
          <a:p>
            <a:pPr marL="171450" indent="-171450">
              <a:buFont typeface="Arial" panose="020B0604020202020204" pitchFamily="34" charset="0"/>
              <a:buChar char="•"/>
            </a:pPr>
            <a:r>
              <a:rPr lang="en-CA" baseline="0" dirty="0" smtClean="0"/>
              <a:t>It is important because there are societal barriers in place promoting inequality </a:t>
            </a:r>
            <a:endParaRPr lang="en-CA" dirty="0" smtClean="0"/>
          </a:p>
        </p:txBody>
      </p:sp>
      <p:sp>
        <p:nvSpPr>
          <p:cNvPr id="4" name="Slide Number Placeholder 3"/>
          <p:cNvSpPr>
            <a:spLocks noGrp="1"/>
          </p:cNvSpPr>
          <p:nvPr>
            <p:ph type="sldNum" sz="quarter" idx="10"/>
          </p:nvPr>
        </p:nvSpPr>
        <p:spPr/>
        <p:txBody>
          <a:bodyPr/>
          <a:lstStyle/>
          <a:p>
            <a:fld id="{2AA63E5F-CFA1-45D7-B28D-1ABA0CB83A0A}" type="slidenum">
              <a:rPr lang="en-US" smtClean="0"/>
              <a:t>6</a:t>
            </a:fld>
            <a:endParaRPr lang="en-US"/>
          </a:p>
        </p:txBody>
      </p:sp>
    </p:spTree>
    <p:extLst>
      <p:ext uri="{BB962C8B-B14F-4D97-AF65-F5344CB8AC3E}">
        <p14:creationId xmlns:p14="http://schemas.microsoft.com/office/powerpoint/2010/main" val="754614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-based on critical theory</a:t>
            </a:r>
            <a:r>
              <a:rPr lang="en-CA" baseline="0" dirty="0" smtClean="0"/>
              <a:t> </a:t>
            </a:r>
            <a:endParaRPr lang="en-CA" dirty="0"/>
          </a:p>
        </p:txBody>
      </p:sp>
      <p:sp>
        <p:nvSpPr>
          <p:cNvPr id="4" name="Slide Number Placeholder 3"/>
          <p:cNvSpPr>
            <a:spLocks noGrp="1"/>
          </p:cNvSpPr>
          <p:nvPr>
            <p:ph type="sldNum" sz="quarter" idx="10"/>
          </p:nvPr>
        </p:nvSpPr>
        <p:spPr/>
        <p:txBody>
          <a:bodyPr/>
          <a:lstStyle/>
          <a:p>
            <a:fld id="{2AA63E5F-CFA1-45D7-B28D-1ABA0CB83A0A}" type="slidenum">
              <a:rPr lang="en-US" smtClean="0"/>
              <a:t>7</a:t>
            </a:fld>
            <a:endParaRPr lang="en-US"/>
          </a:p>
        </p:txBody>
      </p:sp>
    </p:spTree>
    <p:extLst>
      <p:ext uri="{BB962C8B-B14F-4D97-AF65-F5344CB8AC3E}">
        <p14:creationId xmlns:p14="http://schemas.microsoft.com/office/powerpoint/2010/main" val="3143683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effectLst/>
                <a:latin typeface="+mn-lt"/>
                <a:ea typeface="+mn-ea"/>
                <a:cs typeface="+mn-cs"/>
              </a:rPr>
              <a:t>[SickKids]. (2016, October 14). </a:t>
            </a:r>
            <a:r>
              <a:rPr lang="en-CA" sz="1200" i="1" kern="1200" dirty="0" smtClean="0">
                <a:solidFill>
                  <a:schemeClr val="tx1"/>
                </a:solidFill>
                <a:effectLst/>
                <a:latin typeface="+mn-lt"/>
                <a:ea typeface="+mn-ea"/>
                <a:cs typeface="+mn-cs"/>
              </a:rPr>
              <a:t>SickKids vs: Undeniable</a:t>
            </a:r>
            <a:r>
              <a:rPr lang="en-CA" sz="1200" kern="1200" dirty="0" smtClean="0">
                <a:solidFill>
                  <a:schemeClr val="tx1"/>
                </a:solidFill>
                <a:effectLst/>
                <a:latin typeface="+mn-lt"/>
                <a:ea typeface="+mn-ea"/>
                <a:cs typeface="+mn-cs"/>
              </a:rPr>
              <a:t> </a:t>
            </a:r>
            <a:r>
              <a:rPr lang="en-CA" sz="1200" u="none" strike="noStrike" kern="1200" dirty="0" smtClean="0">
                <a:solidFill>
                  <a:schemeClr val="tx1"/>
                </a:solidFill>
                <a:effectLst/>
                <a:latin typeface="+mn-lt"/>
                <a:ea typeface="+mn-ea"/>
                <a:cs typeface="+mn-cs"/>
              </a:rPr>
              <a:t>[Video File]. </a:t>
            </a:r>
            <a:r>
              <a:rPr lang="en-CA" sz="1200" kern="1200" dirty="0" smtClean="0">
                <a:solidFill>
                  <a:schemeClr val="tx1"/>
                </a:solidFill>
                <a:effectLst/>
                <a:latin typeface="+mn-lt"/>
                <a:ea typeface="+mn-ea"/>
                <a:cs typeface="+mn-cs"/>
              </a:rPr>
              <a:t>Retrieved from </a:t>
            </a:r>
            <a:r>
              <a:rPr lang="en-CA" sz="1200" u="sng" kern="1200" dirty="0" smtClean="0">
                <a:solidFill>
                  <a:schemeClr val="tx1"/>
                </a:solidFill>
                <a:effectLst/>
                <a:latin typeface="+mn-lt"/>
                <a:ea typeface="+mn-ea"/>
                <a:cs typeface="+mn-cs"/>
                <a:hlinkClick r:id="rId3"/>
              </a:rPr>
              <a:t>https://www.youtube.com/watch?v=78mNZeDaMtk</a:t>
            </a:r>
            <a:endParaRPr lang="en-CA"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AA63E5F-CFA1-45D7-B28D-1ABA0CB83A0A}" type="slidenum">
              <a:rPr lang="en-US" smtClean="0"/>
              <a:t>8</a:t>
            </a:fld>
            <a:endParaRPr lang="en-US"/>
          </a:p>
        </p:txBody>
      </p:sp>
    </p:spTree>
    <p:extLst>
      <p:ext uri="{BB962C8B-B14F-4D97-AF65-F5344CB8AC3E}">
        <p14:creationId xmlns:p14="http://schemas.microsoft.com/office/powerpoint/2010/main" val="2920737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1" kern="1200" dirty="0" smtClean="0">
                <a:solidFill>
                  <a:schemeClr val="tx1"/>
                </a:solidFill>
                <a:effectLst/>
                <a:latin typeface="+mn-lt"/>
                <a:ea typeface="+mn-ea"/>
                <a:cs typeface="+mn-cs"/>
              </a:rPr>
              <a:t>What are the main concepts or ideas present in this ad?</a:t>
            </a:r>
            <a:endParaRPr lang="en-CA" sz="1200" kern="1200" dirty="0" smtClean="0">
              <a:solidFill>
                <a:schemeClr val="tx1"/>
              </a:solidFill>
              <a:effectLst/>
              <a:latin typeface="+mn-lt"/>
              <a:ea typeface="+mn-ea"/>
              <a:cs typeface="+mn-cs"/>
            </a:endParaRPr>
          </a:p>
          <a:p>
            <a:pPr lvl="0"/>
            <a:r>
              <a:rPr lang="en-CA" sz="1200" b="1" kern="1200" dirty="0" smtClean="0">
                <a:solidFill>
                  <a:schemeClr val="tx1"/>
                </a:solidFill>
                <a:effectLst/>
                <a:latin typeface="+mn-lt"/>
                <a:ea typeface="+mn-ea"/>
                <a:cs typeface="+mn-cs"/>
              </a:rPr>
              <a:t>WHO VS WHAT?</a:t>
            </a:r>
          </a:p>
          <a:p>
            <a:pPr lvl="0"/>
            <a:endParaRPr lang="en-CA" sz="1200" b="1"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Vs disease/</a:t>
            </a:r>
            <a:r>
              <a:rPr lang="en-CA" sz="1200" kern="1200" baseline="0" dirty="0" smtClean="0">
                <a:solidFill>
                  <a:schemeClr val="tx1"/>
                </a:solidFill>
                <a:effectLst/>
                <a:latin typeface="+mn-lt"/>
                <a:ea typeface="+mn-ea"/>
                <a:cs typeface="+mn-cs"/>
              </a:rPr>
              <a:t>illness</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Vs time</a:t>
            </a:r>
          </a:p>
          <a:p>
            <a:pPr marL="171450" lvl="0" indent="-171450">
              <a:buFont typeface="Arial" panose="020B0604020202020204" pitchFamily="34" charset="0"/>
              <a:buChar char="•"/>
            </a:pPr>
            <a:r>
              <a:rPr lang="en-CA" sz="1200" b="0" kern="1200" dirty="0" smtClean="0">
                <a:solidFill>
                  <a:schemeClr val="tx1"/>
                </a:solidFill>
                <a:effectLst/>
                <a:latin typeface="+mn-lt"/>
                <a:ea typeface="+mn-ea"/>
                <a:cs typeface="+mn-cs"/>
              </a:rPr>
              <a:t>Vs</a:t>
            </a:r>
            <a:r>
              <a:rPr lang="en-CA" sz="1200" b="0" kern="1200" baseline="0" dirty="0" smtClean="0">
                <a:solidFill>
                  <a:schemeClr val="tx1"/>
                </a:solidFill>
                <a:effectLst/>
                <a:latin typeface="+mn-lt"/>
                <a:ea typeface="+mn-ea"/>
                <a:cs typeface="+mn-cs"/>
              </a:rPr>
              <a:t> worry/missing home (and then emotions people experience)</a:t>
            </a:r>
            <a:endParaRPr lang="en-CA" sz="1200" b="1"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CA" dirty="0"/>
          </a:p>
        </p:txBody>
      </p:sp>
      <p:sp>
        <p:nvSpPr>
          <p:cNvPr id="4" name="Slide Number Placeholder 3"/>
          <p:cNvSpPr>
            <a:spLocks noGrp="1"/>
          </p:cNvSpPr>
          <p:nvPr>
            <p:ph type="sldNum" sz="quarter" idx="10"/>
          </p:nvPr>
        </p:nvSpPr>
        <p:spPr/>
        <p:txBody>
          <a:bodyPr/>
          <a:lstStyle/>
          <a:p>
            <a:fld id="{2AA63E5F-CFA1-45D7-B28D-1ABA0CB83A0A}" type="slidenum">
              <a:rPr lang="en-US" smtClean="0"/>
              <a:t>9</a:t>
            </a:fld>
            <a:endParaRPr lang="en-US"/>
          </a:p>
        </p:txBody>
      </p:sp>
    </p:spTree>
    <p:extLst>
      <p:ext uri="{BB962C8B-B14F-4D97-AF65-F5344CB8AC3E}">
        <p14:creationId xmlns:p14="http://schemas.microsoft.com/office/powerpoint/2010/main" val="1353053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E4FD5C4-E53C-4D15-90A6-296C91FE0E78}" type="datetimeFigureOut">
              <a:rPr lang="en-CA" smtClean="0"/>
              <a:t>2017-06-01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8B42F12-90DC-4A6E-92DD-21FF4AA43B35}" type="slidenum">
              <a:rPr lang="en-CA" smtClean="0"/>
              <a:t>‹#›</a:t>
            </a:fld>
            <a:endParaRPr lang="en-CA"/>
          </a:p>
        </p:txBody>
      </p:sp>
    </p:spTree>
    <p:extLst>
      <p:ext uri="{BB962C8B-B14F-4D97-AF65-F5344CB8AC3E}">
        <p14:creationId xmlns:p14="http://schemas.microsoft.com/office/powerpoint/2010/main" val="3950619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4FD5C4-E53C-4D15-90A6-296C91FE0E78}" type="datetimeFigureOut">
              <a:rPr lang="en-CA" smtClean="0"/>
              <a:t>2017-06-01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8B42F12-90DC-4A6E-92DD-21FF4AA43B35}" type="slidenum">
              <a:rPr lang="en-CA" smtClean="0"/>
              <a:t>‹#›</a:t>
            </a:fld>
            <a:endParaRPr lang="en-CA"/>
          </a:p>
        </p:txBody>
      </p:sp>
    </p:spTree>
    <p:extLst>
      <p:ext uri="{BB962C8B-B14F-4D97-AF65-F5344CB8AC3E}">
        <p14:creationId xmlns:p14="http://schemas.microsoft.com/office/powerpoint/2010/main" val="1940477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4FD5C4-E53C-4D15-90A6-296C91FE0E78}" type="datetimeFigureOut">
              <a:rPr lang="en-CA" smtClean="0"/>
              <a:t>2017-06-01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8B42F12-90DC-4A6E-92DD-21FF4AA43B35}" type="slidenum">
              <a:rPr lang="en-CA" smtClean="0"/>
              <a:t>‹#›</a:t>
            </a:fld>
            <a:endParaRPr lang="en-C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878533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4FD5C4-E53C-4D15-90A6-296C91FE0E78}" type="datetimeFigureOut">
              <a:rPr lang="en-CA" smtClean="0"/>
              <a:t>2017-06-01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8B42F12-90DC-4A6E-92DD-21FF4AA43B35}" type="slidenum">
              <a:rPr lang="en-CA" smtClean="0"/>
              <a:t>‹#›</a:t>
            </a:fld>
            <a:endParaRPr lang="en-CA"/>
          </a:p>
        </p:txBody>
      </p:sp>
    </p:spTree>
    <p:extLst>
      <p:ext uri="{BB962C8B-B14F-4D97-AF65-F5344CB8AC3E}">
        <p14:creationId xmlns:p14="http://schemas.microsoft.com/office/powerpoint/2010/main" val="13771742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4FD5C4-E53C-4D15-90A6-296C91FE0E78}" type="datetimeFigureOut">
              <a:rPr lang="en-CA" smtClean="0"/>
              <a:t>2017-06-01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8B42F12-90DC-4A6E-92DD-21FF4AA43B35}" type="slidenum">
              <a:rPr lang="en-CA" smtClean="0"/>
              <a:t>‹#›</a:t>
            </a:fld>
            <a:endParaRPr lang="en-C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823982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4FD5C4-E53C-4D15-90A6-296C91FE0E78}" type="datetimeFigureOut">
              <a:rPr lang="en-CA" smtClean="0"/>
              <a:t>2017-06-01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8B42F12-90DC-4A6E-92DD-21FF4AA43B35}" type="slidenum">
              <a:rPr lang="en-CA" smtClean="0"/>
              <a:t>‹#›</a:t>
            </a:fld>
            <a:endParaRPr lang="en-CA"/>
          </a:p>
        </p:txBody>
      </p:sp>
    </p:spTree>
    <p:extLst>
      <p:ext uri="{BB962C8B-B14F-4D97-AF65-F5344CB8AC3E}">
        <p14:creationId xmlns:p14="http://schemas.microsoft.com/office/powerpoint/2010/main" val="35471592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4FD5C4-E53C-4D15-90A6-296C91FE0E78}" type="datetimeFigureOut">
              <a:rPr lang="en-CA" smtClean="0"/>
              <a:t>2017-06-01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8B42F12-90DC-4A6E-92DD-21FF4AA43B35}" type="slidenum">
              <a:rPr lang="en-CA" smtClean="0"/>
              <a:t>‹#›</a:t>
            </a:fld>
            <a:endParaRPr lang="en-CA"/>
          </a:p>
        </p:txBody>
      </p:sp>
    </p:spTree>
    <p:extLst>
      <p:ext uri="{BB962C8B-B14F-4D97-AF65-F5344CB8AC3E}">
        <p14:creationId xmlns:p14="http://schemas.microsoft.com/office/powerpoint/2010/main" val="18327537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4FD5C4-E53C-4D15-90A6-296C91FE0E78}" type="datetimeFigureOut">
              <a:rPr lang="en-CA" smtClean="0"/>
              <a:t>2017-06-01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8B42F12-90DC-4A6E-92DD-21FF4AA43B35}" type="slidenum">
              <a:rPr lang="en-CA" smtClean="0"/>
              <a:t>‹#›</a:t>
            </a:fld>
            <a:endParaRPr lang="en-CA"/>
          </a:p>
        </p:txBody>
      </p:sp>
    </p:spTree>
    <p:extLst>
      <p:ext uri="{BB962C8B-B14F-4D97-AF65-F5344CB8AC3E}">
        <p14:creationId xmlns:p14="http://schemas.microsoft.com/office/powerpoint/2010/main" val="1351827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4FD5C4-E53C-4D15-90A6-296C91FE0E78}" type="datetimeFigureOut">
              <a:rPr lang="en-CA" smtClean="0"/>
              <a:t>2017-06-01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8B42F12-90DC-4A6E-92DD-21FF4AA43B35}" type="slidenum">
              <a:rPr lang="en-CA" smtClean="0"/>
              <a:t>‹#›</a:t>
            </a:fld>
            <a:endParaRPr lang="en-CA"/>
          </a:p>
        </p:txBody>
      </p:sp>
    </p:spTree>
    <p:extLst>
      <p:ext uri="{BB962C8B-B14F-4D97-AF65-F5344CB8AC3E}">
        <p14:creationId xmlns:p14="http://schemas.microsoft.com/office/powerpoint/2010/main" val="3591668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4FD5C4-E53C-4D15-90A6-296C91FE0E78}" type="datetimeFigureOut">
              <a:rPr lang="en-CA" smtClean="0"/>
              <a:t>2017-06-01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8B42F12-90DC-4A6E-92DD-21FF4AA43B35}" type="slidenum">
              <a:rPr lang="en-CA" smtClean="0"/>
              <a:t>‹#›</a:t>
            </a:fld>
            <a:endParaRPr lang="en-CA"/>
          </a:p>
        </p:txBody>
      </p:sp>
    </p:spTree>
    <p:extLst>
      <p:ext uri="{BB962C8B-B14F-4D97-AF65-F5344CB8AC3E}">
        <p14:creationId xmlns:p14="http://schemas.microsoft.com/office/powerpoint/2010/main" val="368609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E4FD5C4-E53C-4D15-90A6-296C91FE0E78}" type="datetimeFigureOut">
              <a:rPr lang="en-CA" smtClean="0"/>
              <a:t>2017-06-01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8B42F12-90DC-4A6E-92DD-21FF4AA43B35}" type="slidenum">
              <a:rPr lang="en-CA" smtClean="0"/>
              <a:t>‹#›</a:t>
            </a:fld>
            <a:endParaRPr lang="en-CA"/>
          </a:p>
        </p:txBody>
      </p:sp>
    </p:spTree>
    <p:extLst>
      <p:ext uri="{BB962C8B-B14F-4D97-AF65-F5344CB8AC3E}">
        <p14:creationId xmlns:p14="http://schemas.microsoft.com/office/powerpoint/2010/main" val="3027185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E4FD5C4-E53C-4D15-90A6-296C91FE0E78}" type="datetimeFigureOut">
              <a:rPr lang="en-CA" smtClean="0"/>
              <a:t>2017-06-01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8B42F12-90DC-4A6E-92DD-21FF4AA43B35}" type="slidenum">
              <a:rPr lang="en-CA" smtClean="0"/>
              <a:t>‹#›</a:t>
            </a:fld>
            <a:endParaRPr lang="en-CA"/>
          </a:p>
        </p:txBody>
      </p:sp>
    </p:spTree>
    <p:extLst>
      <p:ext uri="{BB962C8B-B14F-4D97-AF65-F5344CB8AC3E}">
        <p14:creationId xmlns:p14="http://schemas.microsoft.com/office/powerpoint/2010/main" val="2744943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E4FD5C4-E53C-4D15-90A6-296C91FE0E78}" type="datetimeFigureOut">
              <a:rPr lang="en-CA" smtClean="0"/>
              <a:t>2017-06-01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8B42F12-90DC-4A6E-92DD-21FF4AA43B35}" type="slidenum">
              <a:rPr lang="en-CA" smtClean="0"/>
              <a:t>‹#›</a:t>
            </a:fld>
            <a:endParaRPr lang="en-CA"/>
          </a:p>
        </p:txBody>
      </p:sp>
    </p:spTree>
    <p:extLst>
      <p:ext uri="{BB962C8B-B14F-4D97-AF65-F5344CB8AC3E}">
        <p14:creationId xmlns:p14="http://schemas.microsoft.com/office/powerpoint/2010/main" val="1814402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4FD5C4-E53C-4D15-90A6-296C91FE0E78}" type="datetimeFigureOut">
              <a:rPr lang="en-CA" smtClean="0"/>
              <a:t>2017-06-01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8B42F12-90DC-4A6E-92DD-21FF4AA43B35}" type="slidenum">
              <a:rPr lang="en-CA" smtClean="0"/>
              <a:t>‹#›</a:t>
            </a:fld>
            <a:endParaRPr lang="en-CA"/>
          </a:p>
        </p:txBody>
      </p:sp>
    </p:spTree>
    <p:extLst>
      <p:ext uri="{BB962C8B-B14F-4D97-AF65-F5344CB8AC3E}">
        <p14:creationId xmlns:p14="http://schemas.microsoft.com/office/powerpoint/2010/main" val="3211637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4FD5C4-E53C-4D15-90A6-296C91FE0E78}" type="datetimeFigureOut">
              <a:rPr lang="en-CA" smtClean="0"/>
              <a:t>2017-06-01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8B42F12-90DC-4A6E-92DD-21FF4AA43B35}" type="slidenum">
              <a:rPr lang="en-CA" smtClean="0"/>
              <a:t>‹#›</a:t>
            </a:fld>
            <a:endParaRPr lang="en-CA"/>
          </a:p>
        </p:txBody>
      </p:sp>
    </p:spTree>
    <p:extLst>
      <p:ext uri="{BB962C8B-B14F-4D97-AF65-F5344CB8AC3E}">
        <p14:creationId xmlns:p14="http://schemas.microsoft.com/office/powerpoint/2010/main" val="2083007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4FD5C4-E53C-4D15-90A6-296C91FE0E78}" type="datetimeFigureOut">
              <a:rPr lang="en-CA" smtClean="0"/>
              <a:t>2017-06-01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8B42F12-90DC-4A6E-92DD-21FF4AA43B35}" type="slidenum">
              <a:rPr lang="en-CA" smtClean="0"/>
              <a:t>‹#›</a:t>
            </a:fld>
            <a:endParaRPr lang="en-CA"/>
          </a:p>
        </p:txBody>
      </p:sp>
    </p:spTree>
    <p:extLst>
      <p:ext uri="{BB962C8B-B14F-4D97-AF65-F5344CB8AC3E}">
        <p14:creationId xmlns:p14="http://schemas.microsoft.com/office/powerpoint/2010/main" val="2587054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E4FD5C4-E53C-4D15-90A6-296C91FE0E78}" type="datetimeFigureOut">
              <a:rPr lang="en-CA" smtClean="0"/>
              <a:t>2017-06-01</a:t>
            </a:fld>
            <a:endParaRPr lang="en-C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8B42F12-90DC-4A6E-92DD-21FF4AA43B35}" type="slidenum">
              <a:rPr lang="en-CA" smtClean="0"/>
              <a:t>‹#›</a:t>
            </a:fld>
            <a:endParaRPr lang="en-CA"/>
          </a:p>
        </p:txBody>
      </p:sp>
    </p:spTree>
    <p:extLst>
      <p:ext uri="{BB962C8B-B14F-4D97-AF65-F5344CB8AC3E}">
        <p14:creationId xmlns:p14="http://schemas.microsoft.com/office/powerpoint/2010/main" val="1036221219"/>
      </p:ext>
    </p:extLst>
  </p:cSld>
  <p:clrMap bg1="dk1" tx1="lt1" bg2="dk2" tx2="lt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 id="2147483900" r:id="rId12"/>
    <p:sldLayoutId id="2147483901" r:id="rId13"/>
    <p:sldLayoutId id="2147483902" r:id="rId14"/>
    <p:sldLayoutId id="2147483903" r:id="rId15"/>
    <p:sldLayoutId id="214748390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commons.wikimedia.org/wiki/File:International_Symbol_of_Access.sv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youtube.com/watch?v=ppNYZq-hYTw"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s://www.pinterest.de/explore/traffic-symbols/"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Ux2gvuzkwOw"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upload.wikimedia.org/wikipedia/commons/d/d0/Wheelchair_ramp_sign_.jpg"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4.xml.rels><?xml version="1.0" encoding="UTF-8" standalone="yes"?>
<Relationships xmlns="http://schemas.openxmlformats.org/package/2006/relationships"><Relationship Id="rId3" Type="http://schemas.openxmlformats.org/officeDocument/2006/relationships/hyperlink" Target="https://upload.wikimedia.org/wikipedia/commons/5/58/Washroom_pictogram_sign_with_braille.jpg"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5.xml.rels><?xml version="1.0" encoding="UTF-8" standalone="yes"?>
<Relationships xmlns="http://schemas.openxmlformats.org/package/2006/relationships"><Relationship Id="rId3" Type="http://schemas.openxmlformats.org/officeDocument/2006/relationships/hyperlink" Target="https://upload.wikimedia.org/wikipedia/commons/c/c1/Pushbutton_door_opener.jpg"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s://www.youtube.com/watch?v=78mNZeDaMtk" TargetMode="External"/><Relationship Id="rId3" Type="http://schemas.openxmlformats.org/officeDocument/2006/relationships/hyperlink" Target="http://maxpixel.freegreatpicture.com/Painted-Disable-Sign-Street-Handicap-Parking-2328893" TargetMode="External"/><Relationship Id="rId7" Type="http://schemas.openxmlformats.org/officeDocument/2006/relationships/hyperlink" Target="http://disability-marketing.com/2013/12/01/accessibility-in-motion/"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commons.wikimedia.org/wiki/File:Wheelchair_Accessible_Sign.JPG" TargetMode="External"/><Relationship Id="rId5" Type="http://schemas.openxmlformats.org/officeDocument/2006/relationships/hyperlink" Target="https://commons.wikimedia.org/wiki/File:International_Symbol_of_Access.svg" TargetMode="External"/><Relationship Id="rId10" Type="http://schemas.openxmlformats.org/officeDocument/2006/relationships/hyperlink" Target="https://ultragamer.net/catalog/dendy/dendy-mario-60-in-1-8-bit/" TargetMode="External"/><Relationship Id="rId4" Type="http://schemas.openxmlformats.org/officeDocument/2006/relationships/hyperlink" Target="https://commons.wikimedia.org/wiki/File:Washroom_pictogram_sign_with_braille.jpg" TargetMode="External"/><Relationship Id="rId9" Type="http://schemas.openxmlformats.org/officeDocument/2006/relationships/hyperlink" Target="https://www.youtube.com/watch?v=ppNYZq-hYTw"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78mNZeDaMtk"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6" y="2404534"/>
            <a:ext cx="9475893" cy="887306"/>
          </a:xfrm>
        </p:spPr>
        <p:txBody>
          <a:bodyPr/>
          <a:lstStyle/>
          <a:p>
            <a:pPr algn="ctr"/>
            <a:r>
              <a:rPr lang="en-CA" sz="6600" b="1" dirty="0" smtClean="0">
                <a:solidFill>
                  <a:schemeClr val="tx1"/>
                </a:solidFill>
              </a:rPr>
              <a:t>Critical Analysis and the International </a:t>
            </a:r>
            <a:r>
              <a:rPr lang="en-CA" sz="6600" b="1" dirty="0">
                <a:solidFill>
                  <a:schemeClr val="tx1"/>
                </a:solidFill>
              </a:rPr>
              <a:t>Symbol for Access </a:t>
            </a:r>
          </a:p>
        </p:txBody>
      </p:sp>
      <p:sp>
        <p:nvSpPr>
          <p:cNvPr id="3" name="Subtitle 2"/>
          <p:cNvSpPr>
            <a:spLocks noGrp="1"/>
          </p:cNvSpPr>
          <p:nvPr>
            <p:ph type="subTitle" idx="1"/>
          </p:nvPr>
        </p:nvSpPr>
        <p:spPr>
          <a:xfrm>
            <a:off x="1673012" y="3410756"/>
            <a:ext cx="9144000" cy="1655762"/>
          </a:xfrm>
        </p:spPr>
        <p:txBody>
          <a:bodyPr>
            <a:normAutofit/>
          </a:bodyPr>
          <a:lstStyle/>
          <a:p>
            <a:pPr algn="ctr"/>
            <a:r>
              <a:rPr lang="en-CA" sz="2000" b="1" dirty="0" smtClean="0">
                <a:solidFill>
                  <a:schemeClr val="tx1"/>
                </a:solidFill>
              </a:rPr>
              <a:t>By: Kathryn Benoit</a:t>
            </a:r>
            <a:r>
              <a:rPr lang="en-CA" sz="2000" b="1">
                <a:solidFill>
                  <a:schemeClr val="tx1"/>
                </a:solidFill>
              </a:rPr>
              <a:t>, Occupational Therapist Student </a:t>
            </a:r>
            <a:endParaRPr lang="en-CA" sz="2000" b="1" dirty="0">
              <a:solidFill>
                <a:schemeClr val="tx1"/>
              </a:solidFill>
            </a:endParaRPr>
          </a:p>
        </p:txBody>
      </p:sp>
      <p:sp>
        <p:nvSpPr>
          <p:cNvPr id="4" name="TextBox 3"/>
          <p:cNvSpPr txBox="1"/>
          <p:nvPr/>
        </p:nvSpPr>
        <p:spPr>
          <a:xfrm>
            <a:off x="1507067" y="4783268"/>
            <a:ext cx="8864849" cy="1846659"/>
          </a:xfrm>
          <a:prstGeom prst="rect">
            <a:avLst/>
          </a:prstGeom>
          <a:noFill/>
        </p:spPr>
        <p:txBody>
          <a:bodyPr wrap="square" rtlCol="0">
            <a:spAutoFit/>
          </a:bodyPr>
          <a:lstStyle/>
          <a:p>
            <a:pPr algn="ctr"/>
            <a:r>
              <a:rPr lang="en-CA" sz="2400" b="1" dirty="0"/>
              <a:t>Presentation structure and format was </a:t>
            </a:r>
            <a:r>
              <a:rPr lang="en-CA" sz="2400" b="1" dirty="0" smtClean="0"/>
              <a:t>inspired by and adapted from Gail </a:t>
            </a:r>
            <a:r>
              <a:rPr lang="en-CA" sz="2400" b="1" dirty="0" err="1" smtClean="0"/>
              <a:t>Teachman</a:t>
            </a:r>
            <a:r>
              <a:rPr lang="en-CA" sz="2400" b="1" dirty="0" smtClean="0"/>
              <a:t>, </a:t>
            </a:r>
            <a:r>
              <a:rPr lang="en-CA" sz="2400" b="1" dirty="0" err="1" smtClean="0"/>
              <a:t>Yani</a:t>
            </a:r>
            <a:r>
              <a:rPr lang="en-CA" sz="2400" b="1" dirty="0" smtClean="0"/>
              <a:t> </a:t>
            </a:r>
            <a:r>
              <a:rPr lang="en-CA" sz="2400" b="1" dirty="0" err="1" smtClean="0"/>
              <a:t>Hamdani</a:t>
            </a:r>
            <a:r>
              <a:rPr lang="en-CA" sz="2400" b="1" dirty="0" smtClean="0"/>
              <a:t>, and Jennifer </a:t>
            </a:r>
            <a:r>
              <a:rPr lang="en-CA" sz="2400" b="1" dirty="0" err="1" smtClean="0"/>
              <a:t>Johannesen’s</a:t>
            </a:r>
            <a:r>
              <a:rPr lang="en-CA" sz="2400" b="1" dirty="0" smtClean="0"/>
              <a:t> lecture </a:t>
            </a:r>
            <a:r>
              <a:rPr lang="en-CA" sz="2400" b="1" i="1" dirty="0"/>
              <a:t>Introduction to </a:t>
            </a:r>
            <a:r>
              <a:rPr lang="en-CA" sz="2400" b="1" i="1" dirty="0" smtClean="0"/>
              <a:t>Critical Analysis</a:t>
            </a:r>
            <a:r>
              <a:rPr lang="en-CA" sz="2400" b="1" i="1" dirty="0"/>
              <a:t>: A </a:t>
            </a:r>
            <a:r>
              <a:rPr lang="en-CA" sz="2400" b="1" i="1" dirty="0" smtClean="0"/>
              <a:t>Focus </a:t>
            </a:r>
            <a:r>
              <a:rPr lang="en-CA" sz="2400" b="1" i="1" dirty="0"/>
              <a:t>on </a:t>
            </a:r>
            <a:r>
              <a:rPr lang="en-CA" sz="2400" b="1" i="1" dirty="0" smtClean="0"/>
              <a:t>Children’s Rehabilitation</a:t>
            </a:r>
            <a:endParaRPr lang="en-CA" sz="2400" b="1" dirty="0"/>
          </a:p>
          <a:p>
            <a:pPr algn="ctr"/>
            <a:endParaRPr lang="en-US" dirty="0"/>
          </a:p>
        </p:txBody>
      </p:sp>
    </p:spTree>
    <p:extLst>
      <p:ext uri="{BB962C8B-B14F-4D97-AF65-F5344CB8AC3E}">
        <p14:creationId xmlns:p14="http://schemas.microsoft.com/office/powerpoint/2010/main" val="13982374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CA" sz="4900" b="1" dirty="0">
                <a:solidFill>
                  <a:schemeClr val="tx1"/>
                </a:solidFill>
              </a:rPr>
              <a:t>2. Identify the i</a:t>
            </a:r>
            <a:r>
              <a:rPr lang="en-CA" sz="4900" b="1" dirty="0" smtClean="0">
                <a:solidFill>
                  <a:schemeClr val="tx1"/>
                </a:solidFill>
              </a:rPr>
              <a:t>ntended purpose</a:t>
            </a:r>
            <a:r>
              <a:rPr lang="en-CA" dirty="0"/>
              <a:t/>
            </a:r>
            <a:br>
              <a:rPr lang="en-CA" dirty="0"/>
            </a:br>
            <a:endParaRPr lang="en-CA" dirty="0"/>
          </a:p>
        </p:txBody>
      </p:sp>
      <p:sp>
        <p:nvSpPr>
          <p:cNvPr id="3" name="Content Placeholder 2"/>
          <p:cNvSpPr>
            <a:spLocks noGrp="1"/>
          </p:cNvSpPr>
          <p:nvPr>
            <p:ph idx="1"/>
          </p:nvPr>
        </p:nvSpPr>
        <p:spPr>
          <a:xfrm>
            <a:off x="677334" y="2652958"/>
            <a:ext cx="8596668" cy="3880773"/>
          </a:xfrm>
        </p:spPr>
        <p:txBody>
          <a:bodyPr/>
          <a:lstStyle/>
          <a:p>
            <a:pPr lvl="0"/>
            <a:r>
              <a:rPr lang="en-CA" sz="3200" dirty="0" smtClean="0">
                <a:solidFill>
                  <a:schemeClr val="tx1"/>
                </a:solidFill>
              </a:rPr>
              <a:t>What is the main goal or purpose? </a:t>
            </a:r>
          </a:p>
          <a:p>
            <a:r>
              <a:rPr lang="en-CA" sz="3200" dirty="0">
                <a:solidFill>
                  <a:schemeClr val="tx1"/>
                </a:solidFill>
              </a:rPr>
              <a:t>What </a:t>
            </a:r>
            <a:r>
              <a:rPr lang="en-CA" sz="3200" dirty="0" smtClean="0">
                <a:solidFill>
                  <a:schemeClr val="tx1"/>
                </a:solidFill>
              </a:rPr>
              <a:t>messages are being communicated about this purpose?</a:t>
            </a:r>
            <a:endParaRPr lang="en-US" sz="3200" dirty="0">
              <a:solidFill>
                <a:schemeClr val="tx1"/>
              </a:solidFill>
            </a:endParaRPr>
          </a:p>
          <a:p>
            <a:pPr lvl="0"/>
            <a:r>
              <a:rPr lang="en-CA" sz="3200" dirty="0" smtClean="0">
                <a:solidFill>
                  <a:schemeClr val="tx1"/>
                </a:solidFill>
              </a:rPr>
              <a:t>Does the format that this message is displayed in help provide insight into the purpose? (e.g. ads, symbol/picture, video, and words)</a:t>
            </a:r>
            <a:endParaRPr lang="en-US" sz="3200" dirty="0" smtClean="0">
              <a:solidFill>
                <a:schemeClr val="tx1"/>
              </a:solidFill>
            </a:endParaRPr>
          </a:p>
          <a:p>
            <a:endParaRPr lang="en-CA" dirty="0"/>
          </a:p>
        </p:txBody>
      </p:sp>
      <p:sp>
        <p:nvSpPr>
          <p:cNvPr id="5" name="Rectangle 4"/>
          <p:cNvSpPr/>
          <p:nvPr/>
        </p:nvSpPr>
        <p:spPr>
          <a:xfrm>
            <a:off x="5230368" y="6349065"/>
            <a:ext cx="7059168" cy="369332"/>
          </a:xfrm>
          <a:prstGeom prst="rect">
            <a:avLst/>
          </a:prstGeom>
        </p:spPr>
        <p:txBody>
          <a:bodyPr wrap="square">
            <a:spAutoFit/>
          </a:bodyPr>
          <a:lstStyle/>
          <a:p>
            <a:r>
              <a:rPr lang="en-CA" dirty="0"/>
              <a:t>(Nixon et al., 2016) &amp; (</a:t>
            </a:r>
            <a:r>
              <a:rPr lang="en-CA" dirty="0" err="1"/>
              <a:t>Teachman</a:t>
            </a:r>
            <a:r>
              <a:rPr lang="en-CA" dirty="0"/>
              <a:t>, </a:t>
            </a:r>
            <a:r>
              <a:rPr lang="en-CA" dirty="0" err="1"/>
              <a:t>Hamdani</a:t>
            </a:r>
            <a:r>
              <a:rPr lang="en-CA" dirty="0"/>
              <a:t>, &amp; </a:t>
            </a:r>
            <a:r>
              <a:rPr lang="en-CA" dirty="0" err="1"/>
              <a:t>Johannesen</a:t>
            </a:r>
            <a:r>
              <a:rPr lang="en-CA" dirty="0"/>
              <a:t>, 2016)</a:t>
            </a:r>
          </a:p>
        </p:txBody>
      </p:sp>
    </p:spTree>
    <p:extLst>
      <p:ext uri="{BB962C8B-B14F-4D97-AF65-F5344CB8AC3E}">
        <p14:creationId xmlns:p14="http://schemas.microsoft.com/office/powerpoint/2010/main" val="656759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CA" sz="4900" b="1" dirty="0" smtClean="0">
                <a:solidFill>
                  <a:schemeClr val="tx1"/>
                </a:solidFill>
              </a:rPr>
              <a:t>3. Uncover </a:t>
            </a:r>
            <a:r>
              <a:rPr lang="en-CA" sz="4900" b="1" dirty="0">
                <a:solidFill>
                  <a:schemeClr val="tx1"/>
                </a:solidFill>
              </a:rPr>
              <a:t>the assumptions that support these purposes</a:t>
            </a:r>
            <a:r>
              <a:rPr lang="en-CA" dirty="0"/>
              <a:t/>
            </a:r>
            <a:br>
              <a:rPr lang="en-CA" dirty="0"/>
            </a:br>
            <a:endParaRPr lang="en-CA" dirty="0"/>
          </a:p>
        </p:txBody>
      </p:sp>
      <p:sp>
        <p:nvSpPr>
          <p:cNvPr id="3" name="Content Placeholder 2"/>
          <p:cNvSpPr>
            <a:spLocks noGrp="1"/>
          </p:cNvSpPr>
          <p:nvPr>
            <p:ph idx="1"/>
          </p:nvPr>
        </p:nvSpPr>
        <p:spPr>
          <a:xfrm>
            <a:off x="677334" y="2683103"/>
            <a:ext cx="8596668" cy="3880773"/>
          </a:xfrm>
        </p:spPr>
        <p:txBody>
          <a:bodyPr/>
          <a:lstStyle/>
          <a:p>
            <a:pPr lvl="0"/>
            <a:r>
              <a:rPr lang="en-CA" sz="3200" dirty="0">
                <a:solidFill>
                  <a:schemeClr val="tx1"/>
                </a:solidFill>
              </a:rPr>
              <a:t>Think about the intended purposes (step 2) and </a:t>
            </a:r>
            <a:r>
              <a:rPr lang="en-CA" sz="3200" dirty="0" smtClean="0">
                <a:solidFill>
                  <a:schemeClr val="tx1"/>
                </a:solidFill>
              </a:rPr>
              <a:t>consider what assumptions support this message?</a:t>
            </a:r>
            <a:endParaRPr lang="en-US" sz="3200" dirty="0">
              <a:solidFill>
                <a:schemeClr val="tx1"/>
              </a:solidFill>
            </a:endParaRPr>
          </a:p>
          <a:p>
            <a:pPr lvl="0"/>
            <a:r>
              <a:rPr lang="en-CA" sz="3200" dirty="0" smtClean="0">
                <a:solidFill>
                  <a:schemeClr val="tx1"/>
                </a:solidFill>
              </a:rPr>
              <a:t>What norms, values, or beliefs would need to be accepted in order for the message to be clear?</a:t>
            </a:r>
            <a:endParaRPr lang="en-US" sz="3200" dirty="0">
              <a:solidFill>
                <a:schemeClr val="tx1"/>
              </a:solidFill>
            </a:endParaRPr>
          </a:p>
          <a:p>
            <a:pPr lvl="0"/>
            <a:r>
              <a:rPr lang="en-CA" sz="3200" dirty="0" smtClean="0">
                <a:solidFill>
                  <a:schemeClr val="tx1"/>
                </a:solidFill>
              </a:rPr>
              <a:t>Begin to reflect critically.</a:t>
            </a:r>
            <a:endParaRPr lang="en-CA" sz="3200" dirty="0">
              <a:solidFill>
                <a:schemeClr val="tx1"/>
              </a:solidFill>
            </a:endParaRPr>
          </a:p>
          <a:p>
            <a:endParaRPr lang="en-CA" dirty="0"/>
          </a:p>
        </p:txBody>
      </p:sp>
      <p:sp>
        <p:nvSpPr>
          <p:cNvPr id="5" name="Rectangle 4"/>
          <p:cNvSpPr/>
          <p:nvPr/>
        </p:nvSpPr>
        <p:spPr>
          <a:xfrm>
            <a:off x="5132832" y="6488668"/>
            <a:ext cx="7059168" cy="369332"/>
          </a:xfrm>
          <a:prstGeom prst="rect">
            <a:avLst/>
          </a:prstGeom>
        </p:spPr>
        <p:txBody>
          <a:bodyPr wrap="square">
            <a:spAutoFit/>
          </a:bodyPr>
          <a:lstStyle/>
          <a:p>
            <a:r>
              <a:rPr lang="en-CA" dirty="0"/>
              <a:t>(Nixon et al., 2016) &amp; (</a:t>
            </a:r>
            <a:r>
              <a:rPr lang="en-CA" dirty="0" err="1"/>
              <a:t>Teachman</a:t>
            </a:r>
            <a:r>
              <a:rPr lang="en-CA" dirty="0"/>
              <a:t>, </a:t>
            </a:r>
            <a:r>
              <a:rPr lang="en-CA" dirty="0" err="1"/>
              <a:t>Hamdani</a:t>
            </a:r>
            <a:r>
              <a:rPr lang="en-CA" dirty="0"/>
              <a:t>, &amp; </a:t>
            </a:r>
            <a:r>
              <a:rPr lang="en-CA" dirty="0" err="1"/>
              <a:t>Johannesen</a:t>
            </a:r>
            <a:r>
              <a:rPr lang="en-CA" dirty="0"/>
              <a:t>, 2016)</a:t>
            </a:r>
          </a:p>
        </p:txBody>
      </p:sp>
    </p:spTree>
    <p:extLst>
      <p:ext uri="{BB962C8B-B14F-4D97-AF65-F5344CB8AC3E}">
        <p14:creationId xmlns:p14="http://schemas.microsoft.com/office/powerpoint/2010/main" val="11973691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sz="4400" b="1" dirty="0" smtClean="0">
                <a:solidFill>
                  <a:schemeClr val="tx1"/>
                </a:solidFill>
              </a:rPr>
              <a:t>4. Identify who benefits</a:t>
            </a:r>
            <a:endParaRPr lang="en-CA" sz="4400" b="1" dirty="0">
              <a:solidFill>
                <a:schemeClr val="tx1"/>
              </a:solidFill>
            </a:endParaRPr>
          </a:p>
        </p:txBody>
      </p:sp>
      <p:sp>
        <p:nvSpPr>
          <p:cNvPr id="3" name="Content Placeholder 2"/>
          <p:cNvSpPr>
            <a:spLocks noGrp="1"/>
          </p:cNvSpPr>
          <p:nvPr>
            <p:ph idx="1"/>
          </p:nvPr>
        </p:nvSpPr>
        <p:spPr/>
        <p:txBody>
          <a:bodyPr/>
          <a:lstStyle/>
          <a:p>
            <a:pPr lvl="0"/>
            <a:r>
              <a:rPr lang="en-CA" sz="3200" dirty="0" smtClean="0">
                <a:solidFill>
                  <a:schemeClr val="tx1"/>
                </a:solidFill>
              </a:rPr>
              <a:t>What </a:t>
            </a:r>
            <a:r>
              <a:rPr lang="en-CA" sz="3200" dirty="0">
                <a:solidFill>
                  <a:schemeClr val="tx1"/>
                </a:solidFill>
              </a:rPr>
              <a:t>groups </a:t>
            </a:r>
            <a:r>
              <a:rPr lang="en-CA" sz="3200" dirty="0" smtClean="0">
                <a:solidFill>
                  <a:schemeClr val="tx1"/>
                </a:solidFill>
              </a:rPr>
              <a:t>or practices are </a:t>
            </a:r>
            <a:r>
              <a:rPr lang="en-CA" sz="3200" dirty="0">
                <a:solidFill>
                  <a:schemeClr val="tx1"/>
                </a:solidFill>
              </a:rPr>
              <a:t>represented </a:t>
            </a:r>
            <a:r>
              <a:rPr lang="en-CA" sz="3200" dirty="0" smtClean="0">
                <a:solidFill>
                  <a:schemeClr val="tx1"/>
                </a:solidFill>
              </a:rPr>
              <a:t>and </a:t>
            </a:r>
            <a:r>
              <a:rPr lang="en-CA" sz="3200" dirty="0">
                <a:solidFill>
                  <a:schemeClr val="tx1"/>
                </a:solidFill>
              </a:rPr>
              <a:t>supported?</a:t>
            </a:r>
            <a:endParaRPr lang="en-US" sz="3200" dirty="0">
              <a:solidFill>
                <a:schemeClr val="tx1"/>
              </a:solidFill>
            </a:endParaRPr>
          </a:p>
          <a:p>
            <a:pPr lvl="0"/>
            <a:r>
              <a:rPr lang="en-CA" sz="3200" dirty="0">
                <a:solidFill>
                  <a:schemeClr val="tx1"/>
                </a:solidFill>
              </a:rPr>
              <a:t>Does </a:t>
            </a:r>
            <a:r>
              <a:rPr lang="en-CA" sz="3200" dirty="0" smtClean="0">
                <a:solidFill>
                  <a:schemeClr val="tx1"/>
                </a:solidFill>
              </a:rPr>
              <a:t>the message empower </a:t>
            </a:r>
            <a:r>
              <a:rPr lang="en-CA" sz="3200" dirty="0">
                <a:solidFill>
                  <a:schemeClr val="tx1"/>
                </a:solidFill>
              </a:rPr>
              <a:t>the people it is supporting</a:t>
            </a:r>
            <a:r>
              <a:rPr lang="en-CA" sz="3200" dirty="0" smtClean="0">
                <a:solidFill>
                  <a:schemeClr val="tx1"/>
                </a:solidFill>
              </a:rPr>
              <a:t>?</a:t>
            </a:r>
          </a:p>
          <a:p>
            <a:pPr lvl="0"/>
            <a:r>
              <a:rPr lang="en-CA" sz="3200" dirty="0" smtClean="0">
                <a:solidFill>
                  <a:schemeClr val="tx1"/>
                </a:solidFill>
              </a:rPr>
              <a:t>What are the expected benefits?</a:t>
            </a:r>
            <a:endParaRPr lang="en-US" sz="3200" dirty="0">
              <a:solidFill>
                <a:schemeClr val="tx1"/>
              </a:solidFill>
            </a:endParaRPr>
          </a:p>
          <a:p>
            <a:endParaRPr lang="en-CA" dirty="0"/>
          </a:p>
        </p:txBody>
      </p:sp>
      <p:sp>
        <p:nvSpPr>
          <p:cNvPr id="5" name="Rectangle 4"/>
          <p:cNvSpPr/>
          <p:nvPr/>
        </p:nvSpPr>
        <p:spPr>
          <a:xfrm>
            <a:off x="5226356" y="6401071"/>
            <a:ext cx="7059168" cy="369332"/>
          </a:xfrm>
          <a:prstGeom prst="rect">
            <a:avLst/>
          </a:prstGeom>
        </p:spPr>
        <p:txBody>
          <a:bodyPr wrap="square">
            <a:spAutoFit/>
          </a:bodyPr>
          <a:lstStyle/>
          <a:p>
            <a:r>
              <a:rPr lang="en-CA" dirty="0"/>
              <a:t>(Nixon et al., 2016) &amp; (</a:t>
            </a:r>
            <a:r>
              <a:rPr lang="en-CA" dirty="0" err="1"/>
              <a:t>Teachman</a:t>
            </a:r>
            <a:r>
              <a:rPr lang="en-CA" dirty="0"/>
              <a:t>, </a:t>
            </a:r>
            <a:r>
              <a:rPr lang="en-CA" dirty="0" err="1"/>
              <a:t>Hamdani</a:t>
            </a:r>
            <a:r>
              <a:rPr lang="en-CA" dirty="0"/>
              <a:t>, &amp; </a:t>
            </a:r>
            <a:r>
              <a:rPr lang="en-CA" dirty="0" err="1"/>
              <a:t>Johannesen</a:t>
            </a:r>
            <a:r>
              <a:rPr lang="en-CA" dirty="0"/>
              <a:t>, 2016)</a:t>
            </a:r>
          </a:p>
        </p:txBody>
      </p:sp>
    </p:spTree>
    <p:extLst>
      <p:ext uri="{BB962C8B-B14F-4D97-AF65-F5344CB8AC3E}">
        <p14:creationId xmlns:p14="http://schemas.microsoft.com/office/powerpoint/2010/main" val="37537188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CA" sz="4400" b="1" dirty="0" smtClean="0">
                <a:solidFill>
                  <a:schemeClr val="tx1"/>
                </a:solidFill>
              </a:rPr>
              <a:t>5.</a:t>
            </a:r>
            <a:r>
              <a:rPr lang="en-CA" sz="4400" b="1" dirty="0">
                <a:solidFill>
                  <a:schemeClr val="tx1"/>
                </a:solidFill>
              </a:rPr>
              <a:t> Identify who is disadvantaged</a:t>
            </a:r>
          </a:p>
        </p:txBody>
      </p:sp>
      <p:sp>
        <p:nvSpPr>
          <p:cNvPr id="3" name="Content Placeholder 2"/>
          <p:cNvSpPr>
            <a:spLocks noGrp="1"/>
          </p:cNvSpPr>
          <p:nvPr>
            <p:ph idx="1"/>
          </p:nvPr>
        </p:nvSpPr>
        <p:spPr/>
        <p:txBody>
          <a:bodyPr>
            <a:normAutofit/>
          </a:bodyPr>
          <a:lstStyle/>
          <a:p>
            <a:pPr lvl="0"/>
            <a:r>
              <a:rPr lang="en-CA" sz="3200" dirty="0" smtClean="0">
                <a:solidFill>
                  <a:schemeClr val="tx1"/>
                </a:solidFill>
              </a:rPr>
              <a:t>What </a:t>
            </a:r>
            <a:r>
              <a:rPr lang="en-CA" sz="3200" dirty="0">
                <a:solidFill>
                  <a:schemeClr val="tx1"/>
                </a:solidFill>
              </a:rPr>
              <a:t>groups are </a:t>
            </a:r>
            <a:r>
              <a:rPr lang="en-CA" sz="3200" dirty="0" smtClean="0">
                <a:solidFill>
                  <a:schemeClr val="tx1"/>
                </a:solidFill>
              </a:rPr>
              <a:t>not supported, </a:t>
            </a:r>
            <a:r>
              <a:rPr lang="en-CA" sz="3200" dirty="0">
                <a:solidFill>
                  <a:schemeClr val="tx1"/>
                </a:solidFill>
              </a:rPr>
              <a:t>portrayed negatively, or </a:t>
            </a:r>
            <a:r>
              <a:rPr lang="en-CA" sz="3200" dirty="0" smtClean="0">
                <a:solidFill>
                  <a:schemeClr val="tx1"/>
                </a:solidFill>
              </a:rPr>
              <a:t>excluded? </a:t>
            </a:r>
          </a:p>
          <a:p>
            <a:pPr lvl="0"/>
            <a:r>
              <a:rPr lang="en-CA" sz="3200" dirty="0" smtClean="0">
                <a:solidFill>
                  <a:schemeClr val="tx1"/>
                </a:solidFill>
              </a:rPr>
              <a:t>What messages are being communicated about these groups? </a:t>
            </a:r>
            <a:endParaRPr lang="en-CA" sz="3200" dirty="0">
              <a:solidFill>
                <a:schemeClr val="tx1"/>
              </a:solidFill>
            </a:endParaRPr>
          </a:p>
          <a:p>
            <a:r>
              <a:rPr lang="en-CA" sz="3200" dirty="0">
                <a:solidFill>
                  <a:schemeClr val="tx1"/>
                </a:solidFill>
              </a:rPr>
              <a:t>Who </a:t>
            </a:r>
            <a:r>
              <a:rPr lang="en-CA" sz="3200" dirty="0" smtClean="0">
                <a:solidFill>
                  <a:schemeClr val="tx1"/>
                </a:solidFill>
              </a:rPr>
              <a:t>or what is </a:t>
            </a:r>
            <a:r>
              <a:rPr lang="en-CA" sz="3200" dirty="0">
                <a:solidFill>
                  <a:schemeClr val="tx1"/>
                </a:solidFill>
              </a:rPr>
              <a:t>disadvantaged?</a:t>
            </a:r>
          </a:p>
        </p:txBody>
      </p:sp>
      <p:sp>
        <p:nvSpPr>
          <p:cNvPr id="5" name="Rectangle 4"/>
          <p:cNvSpPr/>
          <p:nvPr/>
        </p:nvSpPr>
        <p:spPr>
          <a:xfrm>
            <a:off x="5132832" y="6294078"/>
            <a:ext cx="7059168" cy="369332"/>
          </a:xfrm>
          <a:prstGeom prst="rect">
            <a:avLst/>
          </a:prstGeom>
        </p:spPr>
        <p:txBody>
          <a:bodyPr wrap="square">
            <a:spAutoFit/>
          </a:bodyPr>
          <a:lstStyle/>
          <a:p>
            <a:r>
              <a:rPr lang="en-CA" dirty="0"/>
              <a:t>(Nixon et al., 2016) &amp; (</a:t>
            </a:r>
            <a:r>
              <a:rPr lang="en-CA" dirty="0" err="1"/>
              <a:t>Teachman</a:t>
            </a:r>
            <a:r>
              <a:rPr lang="en-CA" dirty="0"/>
              <a:t>, </a:t>
            </a:r>
            <a:r>
              <a:rPr lang="en-CA" dirty="0" err="1"/>
              <a:t>Hamdani</a:t>
            </a:r>
            <a:r>
              <a:rPr lang="en-CA" dirty="0"/>
              <a:t>, &amp; </a:t>
            </a:r>
            <a:r>
              <a:rPr lang="en-CA" dirty="0" err="1"/>
              <a:t>Johannesen</a:t>
            </a:r>
            <a:r>
              <a:rPr lang="en-CA" dirty="0"/>
              <a:t>, 2016)</a:t>
            </a:r>
          </a:p>
        </p:txBody>
      </p:sp>
    </p:spTree>
    <p:extLst>
      <p:ext uri="{BB962C8B-B14F-4D97-AF65-F5344CB8AC3E}">
        <p14:creationId xmlns:p14="http://schemas.microsoft.com/office/powerpoint/2010/main" val="41031697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CA" sz="4400" b="1" dirty="0">
                <a:solidFill>
                  <a:schemeClr val="tx1"/>
                </a:solidFill>
              </a:rPr>
              <a:t>6</a:t>
            </a:r>
            <a:r>
              <a:rPr lang="en-CA" sz="4400" b="1" dirty="0" smtClean="0">
                <a:solidFill>
                  <a:schemeClr val="tx1"/>
                </a:solidFill>
              </a:rPr>
              <a:t>. </a:t>
            </a:r>
            <a:r>
              <a:rPr lang="en-CA" sz="4400" b="1" dirty="0">
                <a:solidFill>
                  <a:schemeClr val="tx1"/>
                </a:solidFill>
              </a:rPr>
              <a:t>Link specific ideas to societal-level patterns</a:t>
            </a:r>
          </a:p>
        </p:txBody>
      </p:sp>
      <p:sp>
        <p:nvSpPr>
          <p:cNvPr id="3" name="Content Placeholder 2"/>
          <p:cNvSpPr>
            <a:spLocks noGrp="1"/>
          </p:cNvSpPr>
          <p:nvPr>
            <p:ph idx="1"/>
          </p:nvPr>
        </p:nvSpPr>
        <p:spPr>
          <a:xfrm>
            <a:off x="677334" y="2703200"/>
            <a:ext cx="8596668" cy="3880773"/>
          </a:xfrm>
        </p:spPr>
        <p:txBody>
          <a:bodyPr>
            <a:normAutofit/>
          </a:bodyPr>
          <a:lstStyle/>
          <a:p>
            <a:r>
              <a:rPr lang="en-CA" sz="3200" dirty="0">
                <a:solidFill>
                  <a:schemeClr val="tx1"/>
                </a:solidFill>
              </a:rPr>
              <a:t>What inequities are unintentionally present or </a:t>
            </a:r>
            <a:r>
              <a:rPr lang="en-CA" sz="3200" dirty="0" smtClean="0">
                <a:solidFill>
                  <a:schemeClr val="tx1"/>
                </a:solidFill>
              </a:rPr>
              <a:t>communicated </a:t>
            </a:r>
            <a:r>
              <a:rPr lang="en-CA" sz="3200" dirty="0">
                <a:solidFill>
                  <a:schemeClr val="tx1"/>
                </a:solidFill>
              </a:rPr>
              <a:t>through this message?</a:t>
            </a:r>
          </a:p>
          <a:p>
            <a:r>
              <a:rPr lang="en-CA" sz="3200" dirty="0" smtClean="0">
                <a:solidFill>
                  <a:schemeClr val="tx1"/>
                </a:solidFill>
              </a:rPr>
              <a:t>Think broadly on a societal level. </a:t>
            </a:r>
            <a:endParaRPr lang="en-CA" sz="3200" dirty="0">
              <a:solidFill>
                <a:schemeClr val="tx1"/>
              </a:solidFill>
            </a:endParaRPr>
          </a:p>
        </p:txBody>
      </p:sp>
      <p:sp>
        <p:nvSpPr>
          <p:cNvPr id="5" name="Rectangle 4"/>
          <p:cNvSpPr/>
          <p:nvPr/>
        </p:nvSpPr>
        <p:spPr>
          <a:xfrm>
            <a:off x="5132832" y="6296898"/>
            <a:ext cx="7059168" cy="369332"/>
          </a:xfrm>
          <a:prstGeom prst="rect">
            <a:avLst/>
          </a:prstGeom>
        </p:spPr>
        <p:txBody>
          <a:bodyPr wrap="square">
            <a:spAutoFit/>
          </a:bodyPr>
          <a:lstStyle/>
          <a:p>
            <a:r>
              <a:rPr lang="en-CA" dirty="0"/>
              <a:t>(Nixon et al., 2016) &amp; (</a:t>
            </a:r>
            <a:r>
              <a:rPr lang="en-CA" dirty="0" err="1"/>
              <a:t>Teachman</a:t>
            </a:r>
            <a:r>
              <a:rPr lang="en-CA" dirty="0"/>
              <a:t>, </a:t>
            </a:r>
            <a:r>
              <a:rPr lang="en-CA" dirty="0" err="1"/>
              <a:t>Hamdani</a:t>
            </a:r>
            <a:r>
              <a:rPr lang="en-CA" dirty="0"/>
              <a:t>, &amp; </a:t>
            </a:r>
            <a:r>
              <a:rPr lang="en-CA" dirty="0" err="1"/>
              <a:t>Johannesen</a:t>
            </a:r>
            <a:r>
              <a:rPr lang="en-CA" dirty="0"/>
              <a:t>, 2016)</a:t>
            </a:r>
          </a:p>
        </p:txBody>
      </p:sp>
    </p:spTree>
    <p:extLst>
      <p:ext uri="{BB962C8B-B14F-4D97-AF65-F5344CB8AC3E}">
        <p14:creationId xmlns:p14="http://schemas.microsoft.com/office/powerpoint/2010/main" val="41223771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9229" y="513347"/>
            <a:ext cx="8596668" cy="1320800"/>
          </a:xfrm>
        </p:spPr>
        <p:txBody>
          <a:bodyPr>
            <a:noAutofit/>
          </a:bodyPr>
          <a:lstStyle/>
          <a:p>
            <a:pPr algn="ctr"/>
            <a:r>
              <a:rPr lang="en-CA" sz="4400" b="1" dirty="0">
                <a:solidFill>
                  <a:schemeClr val="tx1"/>
                </a:solidFill>
              </a:rPr>
              <a:t>7</a:t>
            </a:r>
            <a:r>
              <a:rPr lang="en-CA" sz="4400" b="1" dirty="0" smtClean="0">
                <a:solidFill>
                  <a:schemeClr val="tx1"/>
                </a:solidFill>
              </a:rPr>
              <a:t>. Consider alternatives </a:t>
            </a:r>
            <a:r>
              <a:rPr lang="en-CA" sz="4400" b="1" dirty="0">
                <a:solidFill>
                  <a:schemeClr val="tx1"/>
                </a:solidFill>
              </a:rPr>
              <a:t>that mitigate actual or potential harms</a:t>
            </a:r>
          </a:p>
        </p:txBody>
      </p:sp>
      <p:sp>
        <p:nvSpPr>
          <p:cNvPr id="3" name="Content Placeholder 2"/>
          <p:cNvSpPr>
            <a:spLocks noGrp="1"/>
          </p:cNvSpPr>
          <p:nvPr>
            <p:ph idx="1"/>
          </p:nvPr>
        </p:nvSpPr>
        <p:spPr>
          <a:xfrm>
            <a:off x="1036150" y="2977227"/>
            <a:ext cx="8596668" cy="3880773"/>
          </a:xfrm>
        </p:spPr>
        <p:txBody>
          <a:bodyPr/>
          <a:lstStyle/>
          <a:p>
            <a:r>
              <a:rPr lang="en-CA" sz="3200" dirty="0">
                <a:solidFill>
                  <a:schemeClr val="tx1"/>
                </a:solidFill>
              </a:rPr>
              <a:t>Reflect on other ways this message could be </a:t>
            </a:r>
            <a:r>
              <a:rPr lang="en-CA" sz="3200" dirty="0" smtClean="0">
                <a:solidFill>
                  <a:schemeClr val="tx1"/>
                </a:solidFill>
              </a:rPr>
              <a:t>communicated.</a:t>
            </a:r>
            <a:endParaRPr lang="en-CA" sz="3200" dirty="0">
              <a:solidFill>
                <a:schemeClr val="tx1"/>
              </a:solidFill>
            </a:endParaRPr>
          </a:p>
          <a:p>
            <a:r>
              <a:rPr lang="en-CA" sz="3200" dirty="0">
                <a:solidFill>
                  <a:schemeClr val="tx1"/>
                </a:solidFill>
              </a:rPr>
              <a:t>What changes can be made to help eliminate the reproduction of inequities </a:t>
            </a:r>
            <a:endParaRPr lang="en-CA" sz="3200" dirty="0" smtClean="0">
              <a:solidFill>
                <a:schemeClr val="tx1"/>
              </a:solidFill>
            </a:endParaRPr>
          </a:p>
          <a:p>
            <a:r>
              <a:rPr lang="en-CA" sz="3200" dirty="0" smtClean="0">
                <a:solidFill>
                  <a:schemeClr val="tx1"/>
                </a:solidFill>
              </a:rPr>
              <a:t>In </a:t>
            </a:r>
            <a:r>
              <a:rPr lang="en-CA" sz="3200" dirty="0">
                <a:solidFill>
                  <a:schemeClr val="tx1"/>
                </a:solidFill>
              </a:rPr>
              <a:t>this step, action is </a:t>
            </a:r>
            <a:r>
              <a:rPr lang="en-CA" sz="3200" dirty="0" smtClean="0">
                <a:solidFill>
                  <a:schemeClr val="tx1"/>
                </a:solidFill>
              </a:rPr>
              <a:t>taken.</a:t>
            </a:r>
            <a:endParaRPr lang="en-CA" sz="3200" dirty="0">
              <a:solidFill>
                <a:schemeClr val="tx1"/>
              </a:solidFill>
            </a:endParaRPr>
          </a:p>
          <a:p>
            <a:pPr lvl="0"/>
            <a:endParaRPr lang="en-CA" sz="2400" dirty="0">
              <a:solidFill>
                <a:schemeClr val="tx1"/>
              </a:solidFill>
            </a:endParaRPr>
          </a:p>
          <a:p>
            <a:endParaRPr lang="en-CA" dirty="0"/>
          </a:p>
        </p:txBody>
      </p:sp>
      <p:sp>
        <p:nvSpPr>
          <p:cNvPr id="5" name="Rectangle 4"/>
          <p:cNvSpPr/>
          <p:nvPr/>
        </p:nvSpPr>
        <p:spPr>
          <a:xfrm>
            <a:off x="5132832" y="6308472"/>
            <a:ext cx="7059168" cy="369332"/>
          </a:xfrm>
          <a:prstGeom prst="rect">
            <a:avLst/>
          </a:prstGeom>
        </p:spPr>
        <p:txBody>
          <a:bodyPr wrap="square">
            <a:spAutoFit/>
          </a:bodyPr>
          <a:lstStyle/>
          <a:p>
            <a:r>
              <a:rPr lang="en-CA" dirty="0"/>
              <a:t>(Nixon et al., 2016) &amp; (</a:t>
            </a:r>
            <a:r>
              <a:rPr lang="en-CA" dirty="0" err="1"/>
              <a:t>Teachman</a:t>
            </a:r>
            <a:r>
              <a:rPr lang="en-CA" dirty="0"/>
              <a:t>, </a:t>
            </a:r>
            <a:r>
              <a:rPr lang="en-CA" dirty="0" err="1"/>
              <a:t>Hamdani</a:t>
            </a:r>
            <a:r>
              <a:rPr lang="en-CA" dirty="0"/>
              <a:t>, &amp; </a:t>
            </a:r>
            <a:r>
              <a:rPr lang="en-CA" dirty="0" err="1"/>
              <a:t>Johannesen</a:t>
            </a:r>
            <a:r>
              <a:rPr lang="en-CA" dirty="0"/>
              <a:t>, 2016)</a:t>
            </a:r>
          </a:p>
        </p:txBody>
      </p:sp>
    </p:spTree>
    <p:extLst>
      <p:ext uri="{BB962C8B-B14F-4D97-AF65-F5344CB8AC3E}">
        <p14:creationId xmlns:p14="http://schemas.microsoft.com/office/powerpoint/2010/main" val="16535994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sz="4400" b="1" dirty="0" smtClean="0">
                <a:solidFill>
                  <a:schemeClr val="tx1"/>
                </a:solidFill>
              </a:rPr>
              <a:t>Sick Kids Response </a:t>
            </a:r>
            <a:endParaRPr lang="en-CA" sz="4400" b="1" dirty="0">
              <a:solidFill>
                <a:schemeClr val="tx1"/>
              </a:solidFill>
            </a:endParaRPr>
          </a:p>
        </p:txBody>
      </p:sp>
      <p:sp>
        <p:nvSpPr>
          <p:cNvPr id="3" name="Content Placeholder 2"/>
          <p:cNvSpPr>
            <a:spLocks noGrp="1"/>
          </p:cNvSpPr>
          <p:nvPr>
            <p:ph idx="1"/>
          </p:nvPr>
        </p:nvSpPr>
        <p:spPr/>
        <p:txBody>
          <a:bodyPr>
            <a:normAutofit/>
          </a:bodyPr>
          <a:lstStyle/>
          <a:p>
            <a:pPr marL="0" indent="0" algn="ctr">
              <a:buNone/>
            </a:pPr>
            <a:r>
              <a:rPr lang="en-CA" sz="2800" i="1" dirty="0" smtClean="0"/>
              <a:t>“The </a:t>
            </a:r>
            <a:r>
              <a:rPr lang="en-CA" sz="2800" i="1" dirty="0"/>
              <a:t>fight metaphor at core is not meant to claim that every kid should be a fighter, but rather that at SickKids we’re fighting for every </a:t>
            </a:r>
            <a:r>
              <a:rPr lang="en-CA" sz="2800" i="1" dirty="0" smtClean="0"/>
              <a:t>kid.”</a:t>
            </a:r>
            <a:endParaRPr lang="en-CA" sz="2800" i="1" dirty="0"/>
          </a:p>
        </p:txBody>
      </p:sp>
      <p:sp>
        <p:nvSpPr>
          <p:cNvPr id="4" name="TextBox 3"/>
          <p:cNvSpPr txBox="1"/>
          <p:nvPr/>
        </p:nvSpPr>
        <p:spPr>
          <a:xfrm>
            <a:off x="6949440" y="3982720"/>
            <a:ext cx="2529840" cy="369332"/>
          </a:xfrm>
          <a:prstGeom prst="rect">
            <a:avLst/>
          </a:prstGeom>
          <a:noFill/>
        </p:spPr>
        <p:txBody>
          <a:bodyPr wrap="square" rtlCol="0">
            <a:spAutoFit/>
          </a:bodyPr>
          <a:lstStyle/>
          <a:p>
            <a:r>
              <a:rPr lang="en-CA" dirty="0" smtClean="0"/>
              <a:t>(SickKids, 2016)</a:t>
            </a:r>
            <a:endParaRPr lang="en-CA" dirty="0"/>
          </a:p>
        </p:txBody>
      </p:sp>
    </p:spTree>
    <p:extLst>
      <p:ext uri="{BB962C8B-B14F-4D97-AF65-F5344CB8AC3E}">
        <p14:creationId xmlns:p14="http://schemas.microsoft.com/office/powerpoint/2010/main" val="440640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62072" y="256389"/>
            <a:ext cx="8596668" cy="1320800"/>
          </a:xfrm>
        </p:spPr>
        <p:txBody>
          <a:bodyPr>
            <a:normAutofit/>
          </a:bodyPr>
          <a:lstStyle/>
          <a:p>
            <a:pPr algn="ctr"/>
            <a:r>
              <a:rPr lang="en-CA" sz="4400" b="1" dirty="0">
                <a:solidFill>
                  <a:schemeClr val="tx1"/>
                </a:solidFill>
              </a:rPr>
              <a:t>I</a:t>
            </a:r>
            <a:r>
              <a:rPr lang="en-CA" sz="4400" b="1" dirty="0" smtClean="0">
                <a:solidFill>
                  <a:schemeClr val="tx1"/>
                </a:solidFill>
              </a:rPr>
              <a:t>nternational </a:t>
            </a:r>
            <a:r>
              <a:rPr lang="en-CA" sz="4400" b="1" dirty="0">
                <a:solidFill>
                  <a:schemeClr val="tx1"/>
                </a:solidFill>
              </a:rPr>
              <a:t>S</a:t>
            </a:r>
            <a:r>
              <a:rPr lang="en-CA" sz="4400" b="1" dirty="0" smtClean="0">
                <a:solidFill>
                  <a:schemeClr val="tx1"/>
                </a:solidFill>
              </a:rPr>
              <a:t>ymbol </a:t>
            </a:r>
            <a:r>
              <a:rPr lang="en-CA" sz="4400" b="1" dirty="0">
                <a:solidFill>
                  <a:schemeClr val="tx1"/>
                </a:solidFill>
              </a:rPr>
              <a:t>of </a:t>
            </a:r>
            <a:r>
              <a:rPr lang="en-CA" sz="4400" b="1" dirty="0" smtClean="0">
                <a:solidFill>
                  <a:schemeClr val="tx1"/>
                </a:solidFill>
              </a:rPr>
              <a:t>Access </a:t>
            </a:r>
            <a:endParaRPr lang="en-CA" sz="4400" b="1" dirty="0">
              <a:solidFill>
                <a:schemeClr val="tx1"/>
              </a:solidFill>
            </a:endParaRPr>
          </a:p>
        </p:txBody>
      </p:sp>
      <p:pic>
        <p:nvPicPr>
          <p:cNvPr id="2052" name="Picture 4" descr="Standard International symbol for access">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78847" y="1200545"/>
            <a:ext cx="5163117" cy="511375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263668" y="6314303"/>
            <a:ext cx="1559057" cy="276999"/>
          </a:xfrm>
          <a:prstGeom prst="rect">
            <a:avLst/>
          </a:prstGeom>
        </p:spPr>
        <p:txBody>
          <a:bodyPr wrap="square">
            <a:spAutoFit/>
          </a:bodyPr>
          <a:lstStyle/>
          <a:p>
            <a:r>
              <a:rPr lang="en-CA" sz="1200" dirty="0" smtClean="0">
                <a:latin typeface="Arial" panose="020B0604020202020204" pitchFamily="34" charset="0"/>
                <a:ea typeface="Calibri" panose="020F0502020204030204" pitchFamily="34" charset="0"/>
              </a:rPr>
              <a:t>(Jacklau96, 2015)</a:t>
            </a:r>
            <a:endParaRPr lang="en-CA" sz="1200" dirty="0"/>
          </a:p>
        </p:txBody>
      </p:sp>
    </p:spTree>
    <p:extLst>
      <p:ext uri="{BB962C8B-B14F-4D97-AF65-F5344CB8AC3E}">
        <p14:creationId xmlns:p14="http://schemas.microsoft.com/office/powerpoint/2010/main" val="31228578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40015" y="491581"/>
            <a:ext cx="8596668" cy="1320800"/>
          </a:xfrm>
        </p:spPr>
        <p:txBody>
          <a:bodyPr>
            <a:noAutofit/>
          </a:bodyPr>
          <a:lstStyle/>
          <a:p>
            <a:pPr algn="ctr"/>
            <a:r>
              <a:rPr lang="en-CA" sz="4400" b="1" dirty="0">
                <a:solidFill>
                  <a:schemeClr val="tx1"/>
                </a:solidFill>
              </a:rPr>
              <a:t>Evolution </a:t>
            </a:r>
            <a:r>
              <a:rPr lang="en-CA" sz="4400" b="1" dirty="0" smtClean="0">
                <a:solidFill>
                  <a:schemeClr val="tx1"/>
                </a:solidFill>
              </a:rPr>
              <a:t>of the </a:t>
            </a:r>
            <a:r>
              <a:rPr lang="en-CA" sz="4400" b="1" dirty="0">
                <a:solidFill>
                  <a:schemeClr val="tx1"/>
                </a:solidFill>
              </a:rPr>
              <a:t>International Symbol of Access </a:t>
            </a:r>
          </a:p>
        </p:txBody>
      </p:sp>
      <p:sp>
        <p:nvSpPr>
          <p:cNvPr id="3" name="Content Placeholder 2"/>
          <p:cNvSpPr>
            <a:spLocks noGrp="1"/>
          </p:cNvSpPr>
          <p:nvPr>
            <p:ph idx="1"/>
          </p:nvPr>
        </p:nvSpPr>
        <p:spPr/>
        <p:txBody>
          <a:bodyPr>
            <a:normAutofit/>
          </a:bodyPr>
          <a:lstStyle/>
          <a:p>
            <a:r>
              <a:rPr lang="en-CA" sz="2400" dirty="0" smtClean="0">
                <a:solidFill>
                  <a:schemeClr val="tx1"/>
                </a:solidFill>
              </a:rPr>
              <a:t>Created out of the need for consistency </a:t>
            </a:r>
          </a:p>
          <a:p>
            <a:r>
              <a:rPr lang="en-CA" sz="2400" dirty="0" smtClean="0">
                <a:solidFill>
                  <a:schemeClr val="tx1"/>
                </a:solidFill>
              </a:rPr>
              <a:t>Chosen by the International </a:t>
            </a:r>
            <a:r>
              <a:rPr lang="en-CA" sz="2400" dirty="0">
                <a:solidFill>
                  <a:schemeClr val="tx1"/>
                </a:solidFill>
              </a:rPr>
              <a:t>Commission on Technology and </a:t>
            </a:r>
            <a:r>
              <a:rPr lang="en-CA" sz="2400" dirty="0" smtClean="0">
                <a:solidFill>
                  <a:schemeClr val="tx1"/>
                </a:solidFill>
              </a:rPr>
              <a:t>Accessibility</a:t>
            </a:r>
          </a:p>
          <a:p>
            <a:r>
              <a:rPr lang="en-CA" sz="2400" dirty="0" smtClean="0">
                <a:solidFill>
                  <a:schemeClr val="tx1"/>
                </a:solidFill>
              </a:rPr>
              <a:t>Simple, without words, and could be seen from a distance </a:t>
            </a:r>
            <a:endParaRPr lang="en-CA" sz="2400" dirty="0">
              <a:solidFill>
                <a:schemeClr val="tx1"/>
              </a:solidFill>
            </a:endParaRPr>
          </a:p>
        </p:txBody>
      </p:sp>
      <p:pic>
        <p:nvPicPr>
          <p:cNvPr id="4" name="Picture 3" descr="mobile international symbol for access"/>
          <p:cNvPicPr/>
          <p:nvPr/>
        </p:nvPicPr>
        <p:blipFill>
          <a:blip r:embed="rId3">
            <a:extLst>
              <a:ext uri="{28A0092B-C50C-407E-A947-70E740481C1C}">
                <a14:useLocalDpi xmlns:a14="http://schemas.microsoft.com/office/drawing/2010/main" val="0"/>
              </a:ext>
            </a:extLst>
          </a:blip>
          <a:srcRect/>
          <a:stretch>
            <a:fillRect/>
          </a:stretch>
        </p:blipFill>
        <p:spPr bwMode="auto">
          <a:xfrm>
            <a:off x="4034492" y="4100975"/>
            <a:ext cx="3118028" cy="2645814"/>
          </a:xfrm>
          <a:prstGeom prst="rect">
            <a:avLst/>
          </a:prstGeom>
          <a:noFill/>
          <a:ln>
            <a:noFill/>
          </a:ln>
        </p:spPr>
      </p:pic>
      <p:sp>
        <p:nvSpPr>
          <p:cNvPr id="5" name="Rectangle 4"/>
          <p:cNvSpPr/>
          <p:nvPr/>
        </p:nvSpPr>
        <p:spPr>
          <a:xfrm>
            <a:off x="7152520" y="6389570"/>
            <a:ext cx="1140056" cy="276999"/>
          </a:xfrm>
          <a:prstGeom prst="rect">
            <a:avLst/>
          </a:prstGeom>
        </p:spPr>
        <p:txBody>
          <a:bodyPr wrap="none">
            <a:spAutoFit/>
          </a:bodyPr>
          <a:lstStyle/>
          <a:p>
            <a:r>
              <a:rPr lang="en-CA" sz="1200" dirty="0" smtClean="0">
                <a:latin typeface="Arial" panose="020B0604020202020204" pitchFamily="34" charset="0"/>
                <a:ea typeface="Segoe UI Emoji" panose="020B0502040204020203" pitchFamily="34" charset="0"/>
                <a:cs typeface="Arial" panose="020B0604020202020204" pitchFamily="34" charset="0"/>
              </a:rPr>
              <a:t>(</a:t>
            </a:r>
            <a:r>
              <a:rPr lang="en-CA" sz="1200" dirty="0" err="1" smtClean="0">
                <a:latin typeface="Arial" panose="020B0604020202020204" pitchFamily="34" charset="0"/>
                <a:ea typeface="Segoe UI Emoji" panose="020B0502040204020203" pitchFamily="34" charset="0"/>
                <a:cs typeface="Arial" panose="020B0604020202020204" pitchFamily="34" charset="0"/>
              </a:rPr>
              <a:t>Leotta</a:t>
            </a:r>
            <a:r>
              <a:rPr lang="en-CA" sz="1200" dirty="0" smtClean="0">
                <a:latin typeface="Arial" panose="020B0604020202020204" pitchFamily="34" charset="0"/>
                <a:ea typeface="Segoe UI Emoji" panose="020B0502040204020203" pitchFamily="34" charset="0"/>
                <a:cs typeface="Arial" panose="020B0604020202020204" pitchFamily="34" charset="0"/>
              </a:rPr>
              <a:t>, 2017)</a:t>
            </a:r>
            <a:endParaRPr lang="en-CA" sz="1200" dirty="0">
              <a:latin typeface="Arial" panose="020B0604020202020204" pitchFamily="34" charset="0"/>
              <a:ea typeface="Segoe UI Emoji" panose="020B0502040204020203" pitchFamily="34" charset="0"/>
              <a:cs typeface="Arial" panose="020B0604020202020204" pitchFamily="34" charset="0"/>
            </a:endParaRPr>
          </a:p>
        </p:txBody>
      </p:sp>
    </p:spTree>
    <p:extLst>
      <p:ext uri="{BB962C8B-B14F-4D97-AF65-F5344CB8AC3E}">
        <p14:creationId xmlns:p14="http://schemas.microsoft.com/office/powerpoint/2010/main" val="11081927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91900" y="4988003"/>
            <a:ext cx="11025851" cy="1325563"/>
          </a:xfrm>
        </p:spPr>
        <p:txBody>
          <a:bodyPr>
            <a:normAutofit/>
          </a:bodyPr>
          <a:lstStyle/>
          <a:p>
            <a:r>
              <a:rPr lang="en-CA" dirty="0" smtClean="0">
                <a:hlinkClick r:id="rId3"/>
              </a:rPr>
              <a:t>https://www.youtube.com/watch?v=ppNYZq-hYTw</a:t>
            </a:r>
            <a:endParaRPr lang="en-CA" dirty="0"/>
          </a:p>
        </p:txBody>
      </p:sp>
      <p:pic>
        <p:nvPicPr>
          <p:cNvPr id="2050" name="Picture 2" descr="International symbol for access plus text &quot;What does this symbol actually mean?&quot;">
            <a:hlinkClick r:id="rId4"/>
          </p:cNvPr>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bwMode="auto">
          <a:xfrm>
            <a:off x="3014781" y="261128"/>
            <a:ext cx="5955600" cy="44667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8794907" y="4673250"/>
            <a:ext cx="1329916" cy="276999"/>
          </a:xfrm>
          <a:prstGeom prst="rect">
            <a:avLst/>
          </a:prstGeom>
        </p:spPr>
        <p:txBody>
          <a:bodyPr wrap="none">
            <a:spAutoFit/>
          </a:bodyPr>
          <a:lstStyle/>
          <a:p>
            <a:r>
              <a:rPr lang="en-CA" sz="1200" dirty="0" smtClean="0">
                <a:latin typeface="Arial" panose="020B0604020202020204" pitchFamily="34" charset="0"/>
                <a:cs typeface="Arial" panose="020B0604020202020204" pitchFamily="34" charset="0"/>
              </a:rPr>
              <a:t>(Treharne, 2017)</a:t>
            </a:r>
            <a:endParaRPr lang="en-CA"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81702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3160" y="1975395"/>
            <a:ext cx="10955223" cy="3880773"/>
          </a:xfrm>
        </p:spPr>
        <p:txBody>
          <a:bodyPr>
            <a:normAutofit/>
          </a:bodyPr>
          <a:lstStyle/>
          <a:p>
            <a:pPr marL="0" indent="0" algn="ctr">
              <a:buNone/>
            </a:pPr>
            <a:r>
              <a:rPr lang="en-CA" sz="3600" dirty="0" smtClean="0">
                <a:solidFill>
                  <a:schemeClr val="tx1"/>
                </a:solidFill>
                <a:hlinkClick r:id="rId3"/>
              </a:rPr>
              <a:t>https://</a:t>
            </a:r>
            <a:r>
              <a:rPr lang="en-CA" sz="3600" dirty="0" smtClean="0">
                <a:solidFill>
                  <a:schemeClr val="tx1">
                    <a:lumMod val="95000"/>
                    <a:lumOff val="5000"/>
                  </a:schemeClr>
                </a:solidFill>
                <a:hlinkClick r:id="rId3"/>
              </a:rPr>
              <a:t>www.youtube.com/watch?v=Ux2gvuzkwOw</a:t>
            </a:r>
            <a:endParaRPr lang="en-CA" sz="3600" dirty="0">
              <a:solidFill>
                <a:schemeClr val="tx1">
                  <a:lumMod val="95000"/>
                  <a:lumOff val="5000"/>
                </a:schemeClr>
              </a:solidFill>
            </a:endParaRPr>
          </a:p>
        </p:txBody>
      </p:sp>
    </p:spTree>
    <p:extLst>
      <p:ext uri="{BB962C8B-B14F-4D97-AF65-F5344CB8AC3E}">
        <p14:creationId xmlns:p14="http://schemas.microsoft.com/office/powerpoint/2010/main" val="11459172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64729" y="539271"/>
            <a:ext cx="8596668" cy="1320800"/>
          </a:xfrm>
        </p:spPr>
        <p:txBody>
          <a:bodyPr>
            <a:normAutofit fontScale="90000"/>
          </a:bodyPr>
          <a:lstStyle/>
          <a:p>
            <a:pPr algn="ctr"/>
            <a:r>
              <a:rPr lang="en-CA" sz="4900" b="1" dirty="0">
                <a:solidFill>
                  <a:schemeClr val="tx1"/>
                </a:solidFill>
              </a:rPr>
              <a:t>1. Name the aspect of practice being analyzed </a:t>
            </a:r>
            <a:r>
              <a:rPr lang="en-CA" dirty="0"/>
              <a:t/>
            </a:r>
            <a:br>
              <a:rPr lang="en-CA" dirty="0"/>
            </a:br>
            <a:endParaRPr lang="en-CA" dirty="0"/>
          </a:p>
        </p:txBody>
      </p:sp>
      <p:sp>
        <p:nvSpPr>
          <p:cNvPr id="3" name="Content Placeholder 2"/>
          <p:cNvSpPr>
            <a:spLocks noGrp="1"/>
          </p:cNvSpPr>
          <p:nvPr>
            <p:ph idx="1"/>
          </p:nvPr>
        </p:nvSpPr>
        <p:spPr>
          <a:xfrm>
            <a:off x="767769" y="2522330"/>
            <a:ext cx="8596668" cy="3880773"/>
          </a:xfrm>
        </p:spPr>
        <p:txBody>
          <a:bodyPr>
            <a:normAutofit/>
          </a:bodyPr>
          <a:lstStyle/>
          <a:p>
            <a:pPr lvl="0"/>
            <a:r>
              <a:rPr lang="en-CA" sz="3200" dirty="0">
                <a:solidFill>
                  <a:schemeClr val="tx1"/>
                </a:solidFill>
              </a:rPr>
              <a:t>What is the topic of interest being analyzed? </a:t>
            </a:r>
            <a:endParaRPr lang="en-US" sz="3200" dirty="0">
              <a:solidFill>
                <a:schemeClr val="tx1"/>
              </a:solidFill>
            </a:endParaRPr>
          </a:p>
          <a:p>
            <a:pPr lvl="0"/>
            <a:r>
              <a:rPr lang="en-CA" sz="3200" dirty="0">
                <a:solidFill>
                  <a:schemeClr val="tx1"/>
                </a:solidFill>
              </a:rPr>
              <a:t>What are the main concepts present?</a:t>
            </a:r>
            <a:endParaRPr lang="en-US" sz="3200" dirty="0">
              <a:solidFill>
                <a:schemeClr val="tx1"/>
              </a:solidFill>
            </a:endParaRPr>
          </a:p>
        </p:txBody>
      </p:sp>
      <p:sp>
        <p:nvSpPr>
          <p:cNvPr id="4" name="Rectangle 3"/>
          <p:cNvSpPr/>
          <p:nvPr/>
        </p:nvSpPr>
        <p:spPr>
          <a:xfrm>
            <a:off x="4918164" y="6348702"/>
            <a:ext cx="7008842" cy="646331"/>
          </a:xfrm>
          <a:prstGeom prst="rect">
            <a:avLst/>
          </a:prstGeom>
        </p:spPr>
        <p:txBody>
          <a:bodyPr wrap="none">
            <a:spAutoFit/>
          </a:bodyPr>
          <a:lstStyle/>
          <a:p>
            <a:pPr algn="r"/>
            <a:r>
              <a:rPr lang="en-CA" dirty="0"/>
              <a:t>(Nixon et al., 2016) </a:t>
            </a:r>
            <a:r>
              <a:rPr lang="en-CA" dirty="0" smtClean="0"/>
              <a:t>&amp; </a:t>
            </a:r>
            <a:r>
              <a:rPr lang="en-CA" dirty="0"/>
              <a:t>(</a:t>
            </a:r>
            <a:r>
              <a:rPr lang="en-CA" dirty="0" err="1"/>
              <a:t>Teachman</a:t>
            </a:r>
            <a:r>
              <a:rPr lang="en-CA" dirty="0"/>
              <a:t>, </a:t>
            </a:r>
            <a:r>
              <a:rPr lang="en-CA" dirty="0" err="1"/>
              <a:t>Hamdani</a:t>
            </a:r>
            <a:r>
              <a:rPr lang="en-CA" dirty="0"/>
              <a:t>, &amp; </a:t>
            </a:r>
            <a:r>
              <a:rPr lang="en-CA" dirty="0" err="1"/>
              <a:t>Johannesen</a:t>
            </a:r>
            <a:r>
              <a:rPr lang="en-CA" dirty="0"/>
              <a:t>, 2016)</a:t>
            </a:r>
          </a:p>
          <a:p>
            <a:pPr algn="r"/>
            <a:endParaRPr lang="en-CA" dirty="0"/>
          </a:p>
        </p:txBody>
      </p:sp>
      <p:pic>
        <p:nvPicPr>
          <p:cNvPr id="5" name="Picture 12" descr="International symbol for access in a parking lo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3478" y="2232076"/>
            <a:ext cx="3573528" cy="337261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9501218" y="5604691"/>
            <a:ext cx="1978427" cy="276999"/>
          </a:xfrm>
          <a:prstGeom prst="rect">
            <a:avLst/>
          </a:prstGeom>
        </p:spPr>
        <p:txBody>
          <a:bodyPr wrap="none">
            <a:spAutoFit/>
          </a:bodyPr>
          <a:lstStyle/>
          <a:p>
            <a:r>
              <a:rPr lang="en-CA" sz="1200" dirty="0" smtClean="0">
                <a:latin typeface="Arial" panose="020B0604020202020204" pitchFamily="34" charset="0"/>
                <a:ea typeface="Calibri" panose="020F0502020204030204" pitchFamily="34" charset="0"/>
                <a:cs typeface="Arial" panose="020B0604020202020204" pitchFamily="34" charset="0"/>
              </a:rPr>
              <a:t>(Free </a:t>
            </a:r>
            <a:r>
              <a:rPr lang="en-CA" sz="1200" dirty="0">
                <a:latin typeface="Arial" panose="020B0604020202020204" pitchFamily="34" charset="0"/>
                <a:ea typeface="Calibri" panose="020F0502020204030204" pitchFamily="34" charset="0"/>
                <a:cs typeface="Arial" panose="020B0604020202020204" pitchFamily="34" charset="0"/>
              </a:rPr>
              <a:t>Great </a:t>
            </a:r>
            <a:r>
              <a:rPr lang="en-CA" sz="1200" dirty="0" smtClean="0">
                <a:latin typeface="Arial" panose="020B0604020202020204" pitchFamily="34" charset="0"/>
                <a:ea typeface="Calibri" panose="020F0502020204030204" pitchFamily="34" charset="0"/>
                <a:cs typeface="Arial" panose="020B0604020202020204" pitchFamily="34" charset="0"/>
              </a:rPr>
              <a:t>Picture, 2016)</a:t>
            </a:r>
            <a:endParaRPr lang="en-CA"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63475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443453" y="486032"/>
            <a:ext cx="9245142" cy="947351"/>
          </a:xfrm>
        </p:spPr>
        <p:txBody>
          <a:bodyPr>
            <a:normAutofit fontScale="90000"/>
          </a:bodyPr>
          <a:lstStyle/>
          <a:p>
            <a:pPr algn="ctr"/>
            <a:r>
              <a:rPr lang="en-CA" sz="4900" b="1" dirty="0">
                <a:solidFill>
                  <a:schemeClr val="tx1"/>
                </a:solidFill>
              </a:rPr>
              <a:t>2. Identify the i</a:t>
            </a:r>
            <a:r>
              <a:rPr lang="en-CA" sz="4900" b="1" dirty="0" smtClean="0">
                <a:solidFill>
                  <a:schemeClr val="tx1"/>
                </a:solidFill>
              </a:rPr>
              <a:t>ntended purpose</a:t>
            </a:r>
            <a:r>
              <a:rPr lang="en-CA" dirty="0"/>
              <a:t/>
            </a:r>
            <a:br>
              <a:rPr lang="en-CA" dirty="0"/>
            </a:br>
            <a:endParaRPr lang="en-CA" dirty="0"/>
          </a:p>
        </p:txBody>
      </p:sp>
      <p:sp>
        <p:nvSpPr>
          <p:cNvPr id="3" name="Content Placeholder 2"/>
          <p:cNvSpPr>
            <a:spLocks noGrp="1"/>
          </p:cNvSpPr>
          <p:nvPr>
            <p:ph idx="1"/>
          </p:nvPr>
        </p:nvSpPr>
        <p:spPr>
          <a:xfrm>
            <a:off x="819574" y="2033198"/>
            <a:ext cx="8596668" cy="3880773"/>
          </a:xfrm>
        </p:spPr>
        <p:txBody>
          <a:bodyPr/>
          <a:lstStyle/>
          <a:p>
            <a:pPr lvl="0"/>
            <a:r>
              <a:rPr lang="en-CA" sz="3200" dirty="0" smtClean="0">
                <a:solidFill>
                  <a:schemeClr val="tx1"/>
                </a:solidFill>
              </a:rPr>
              <a:t>What is the main goal or purpose? </a:t>
            </a:r>
          </a:p>
          <a:p>
            <a:r>
              <a:rPr lang="en-CA" sz="3200" dirty="0">
                <a:solidFill>
                  <a:schemeClr val="tx1"/>
                </a:solidFill>
              </a:rPr>
              <a:t>What </a:t>
            </a:r>
            <a:r>
              <a:rPr lang="en-CA" sz="3200" dirty="0" smtClean="0">
                <a:solidFill>
                  <a:schemeClr val="tx1"/>
                </a:solidFill>
              </a:rPr>
              <a:t>messages are being communicated about this purpose?</a:t>
            </a:r>
            <a:endParaRPr lang="en-US" sz="3200" dirty="0">
              <a:solidFill>
                <a:schemeClr val="tx1"/>
              </a:solidFill>
            </a:endParaRPr>
          </a:p>
          <a:p>
            <a:pPr lvl="0"/>
            <a:r>
              <a:rPr lang="en-CA" sz="3200" dirty="0" smtClean="0">
                <a:solidFill>
                  <a:schemeClr val="tx1"/>
                </a:solidFill>
              </a:rPr>
              <a:t>Does the format that this message is displayed in help provide insight into the purpose? (e.g. ads, symbol/picture, video, and words)</a:t>
            </a:r>
            <a:endParaRPr lang="en-US" sz="3200" dirty="0" smtClean="0">
              <a:solidFill>
                <a:schemeClr val="tx1"/>
              </a:solidFill>
            </a:endParaRPr>
          </a:p>
          <a:p>
            <a:endParaRPr lang="en-CA" dirty="0"/>
          </a:p>
        </p:txBody>
      </p:sp>
      <p:sp>
        <p:nvSpPr>
          <p:cNvPr id="5" name="Rectangle 4"/>
          <p:cNvSpPr/>
          <p:nvPr/>
        </p:nvSpPr>
        <p:spPr>
          <a:xfrm>
            <a:off x="5230368" y="6349065"/>
            <a:ext cx="7059168" cy="369332"/>
          </a:xfrm>
          <a:prstGeom prst="rect">
            <a:avLst/>
          </a:prstGeom>
        </p:spPr>
        <p:txBody>
          <a:bodyPr wrap="square">
            <a:spAutoFit/>
          </a:bodyPr>
          <a:lstStyle/>
          <a:p>
            <a:r>
              <a:rPr lang="en-CA" dirty="0"/>
              <a:t>(Nixon et al., 2016) &amp; (</a:t>
            </a:r>
            <a:r>
              <a:rPr lang="en-CA" dirty="0" err="1"/>
              <a:t>Teachman</a:t>
            </a:r>
            <a:r>
              <a:rPr lang="en-CA" dirty="0"/>
              <a:t>, </a:t>
            </a:r>
            <a:r>
              <a:rPr lang="en-CA" dirty="0" err="1"/>
              <a:t>Hamdani</a:t>
            </a:r>
            <a:r>
              <a:rPr lang="en-CA" dirty="0"/>
              <a:t>, &amp; </a:t>
            </a:r>
            <a:r>
              <a:rPr lang="en-CA" dirty="0" err="1"/>
              <a:t>Johannesen</a:t>
            </a:r>
            <a:r>
              <a:rPr lang="en-CA" dirty="0"/>
              <a:t>, 2016)</a:t>
            </a:r>
          </a:p>
        </p:txBody>
      </p:sp>
    </p:spTree>
    <p:extLst>
      <p:ext uri="{BB962C8B-B14F-4D97-AF65-F5344CB8AC3E}">
        <p14:creationId xmlns:p14="http://schemas.microsoft.com/office/powerpoint/2010/main" val="24583007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CA" sz="4900" b="1" dirty="0" smtClean="0">
                <a:solidFill>
                  <a:schemeClr val="tx1"/>
                </a:solidFill>
              </a:rPr>
              <a:t>3. Uncover </a:t>
            </a:r>
            <a:r>
              <a:rPr lang="en-CA" sz="4900" b="1" dirty="0">
                <a:solidFill>
                  <a:schemeClr val="tx1"/>
                </a:solidFill>
              </a:rPr>
              <a:t>the assumptions that support these purposes</a:t>
            </a:r>
            <a:r>
              <a:rPr lang="en-CA" dirty="0"/>
              <a:t/>
            </a:r>
            <a:br>
              <a:rPr lang="en-CA" dirty="0"/>
            </a:br>
            <a:endParaRPr lang="en-CA" dirty="0"/>
          </a:p>
        </p:txBody>
      </p:sp>
      <p:sp>
        <p:nvSpPr>
          <p:cNvPr id="3" name="Content Placeholder 2"/>
          <p:cNvSpPr>
            <a:spLocks noGrp="1"/>
          </p:cNvSpPr>
          <p:nvPr>
            <p:ph idx="1"/>
          </p:nvPr>
        </p:nvSpPr>
        <p:spPr>
          <a:xfrm>
            <a:off x="677334" y="2683103"/>
            <a:ext cx="8596668" cy="3880773"/>
          </a:xfrm>
        </p:spPr>
        <p:txBody>
          <a:bodyPr/>
          <a:lstStyle/>
          <a:p>
            <a:pPr lvl="0"/>
            <a:r>
              <a:rPr lang="en-CA" sz="3200" dirty="0">
                <a:solidFill>
                  <a:schemeClr val="tx1"/>
                </a:solidFill>
              </a:rPr>
              <a:t>Think about the intended purposes (step 2) and </a:t>
            </a:r>
            <a:r>
              <a:rPr lang="en-CA" sz="3200" dirty="0" smtClean="0">
                <a:solidFill>
                  <a:schemeClr val="tx1"/>
                </a:solidFill>
              </a:rPr>
              <a:t>consider what assumptions support this message?</a:t>
            </a:r>
            <a:endParaRPr lang="en-US" sz="3200" dirty="0">
              <a:solidFill>
                <a:schemeClr val="tx1"/>
              </a:solidFill>
            </a:endParaRPr>
          </a:p>
          <a:p>
            <a:pPr lvl="0"/>
            <a:r>
              <a:rPr lang="en-CA" sz="3200" dirty="0" smtClean="0">
                <a:solidFill>
                  <a:schemeClr val="tx1"/>
                </a:solidFill>
              </a:rPr>
              <a:t>What norms, values, or beliefs would need to be accepted in order for the message to be clear?</a:t>
            </a:r>
            <a:endParaRPr lang="en-US" sz="3200" dirty="0">
              <a:solidFill>
                <a:schemeClr val="tx1"/>
              </a:solidFill>
            </a:endParaRPr>
          </a:p>
          <a:p>
            <a:pPr lvl="0"/>
            <a:r>
              <a:rPr lang="en-CA" sz="3200" dirty="0" smtClean="0">
                <a:solidFill>
                  <a:schemeClr val="tx1"/>
                </a:solidFill>
              </a:rPr>
              <a:t>Begin to reflect critically.</a:t>
            </a:r>
            <a:endParaRPr lang="en-CA" sz="3200" dirty="0">
              <a:solidFill>
                <a:schemeClr val="tx1"/>
              </a:solidFill>
            </a:endParaRPr>
          </a:p>
          <a:p>
            <a:endParaRPr lang="en-CA" dirty="0"/>
          </a:p>
        </p:txBody>
      </p:sp>
      <p:sp>
        <p:nvSpPr>
          <p:cNvPr id="5" name="Rectangle 4"/>
          <p:cNvSpPr/>
          <p:nvPr/>
        </p:nvSpPr>
        <p:spPr>
          <a:xfrm>
            <a:off x="5132832" y="6488668"/>
            <a:ext cx="7059168" cy="369332"/>
          </a:xfrm>
          <a:prstGeom prst="rect">
            <a:avLst/>
          </a:prstGeom>
        </p:spPr>
        <p:txBody>
          <a:bodyPr wrap="square">
            <a:spAutoFit/>
          </a:bodyPr>
          <a:lstStyle/>
          <a:p>
            <a:r>
              <a:rPr lang="en-CA" dirty="0"/>
              <a:t>(Nixon et al., 2016) &amp; (</a:t>
            </a:r>
            <a:r>
              <a:rPr lang="en-CA" dirty="0" err="1"/>
              <a:t>Teachman</a:t>
            </a:r>
            <a:r>
              <a:rPr lang="en-CA" dirty="0"/>
              <a:t>, </a:t>
            </a:r>
            <a:r>
              <a:rPr lang="en-CA" dirty="0" err="1"/>
              <a:t>Hamdani</a:t>
            </a:r>
            <a:r>
              <a:rPr lang="en-CA" dirty="0"/>
              <a:t>, &amp; </a:t>
            </a:r>
            <a:r>
              <a:rPr lang="en-CA" dirty="0" err="1"/>
              <a:t>Johannesen</a:t>
            </a:r>
            <a:r>
              <a:rPr lang="en-CA" dirty="0"/>
              <a:t>, 2016)</a:t>
            </a:r>
          </a:p>
        </p:txBody>
      </p:sp>
      <p:pic>
        <p:nvPicPr>
          <p:cNvPr id="7" name="Picture 6" descr="International symbol for access button with text &quot;Ring bell for voting assistance&quot;"/>
          <p:cNvPicPr/>
          <p:nvPr/>
        </p:nvPicPr>
        <p:blipFill>
          <a:blip r:embed="rId3">
            <a:extLst>
              <a:ext uri="{28A0092B-C50C-407E-A947-70E740481C1C}">
                <a14:useLocalDpi xmlns:a14="http://schemas.microsoft.com/office/drawing/2010/main" val="0"/>
              </a:ext>
            </a:extLst>
          </a:blip>
          <a:srcRect/>
          <a:stretch>
            <a:fillRect/>
          </a:stretch>
        </p:blipFill>
        <p:spPr bwMode="auto">
          <a:xfrm>
            <a:off x="9274002" y="207478"/>
            <a:ext cx="2724408" cy="3870252"/>
          </a:xfrm>
          <a:prstGeom prst="rect">
            <a:avLst/>
          </a:prstGeom>
          <a:noFill/>
          <a:ln>
            <a:noFill/>
          </a:ln>
        </p:spPr>
      </p:pic>
      <p:sp>
        <p:nvSpPr>
          <p:cNvPr id="4" name="Rectangle 3"/>
          <p:cNvSpPr/>
          <p:nvPr/>
        </p:nvSpPr>
        <p:spPr>
          <a:xfrm>
            <a:off x="9939829" y="4254157"/>
            <a:ext cx="1641796" cy="276999"/>
          </a:xfrm>
          <a:prstGeom prst="rect">
            <a:avLst/>
          </a:prstGeom>
        </p:spPr>
        <p:txBody>
          <a:bodyPr wrap="none">
            <a:spAutoFit/>
          </a:bodyPr>
          <a:lstStyle/>
          <a:p>
            <a:r>
              <a:rPr lang="en-CA" sz="1200" dirty="0" smtClean="0">
                <a:latin typeface="Arial" panose="020B0604020202020204" pitchFamily="34" charset="0"/>
                <a:ea typeface="Calibri" panose="020F0502020204030204" pitchFamily="34" charset="0"/>
                <a:cs typeface="Arial" panose="020B0604020202020204" pitchFamily="34" charset="0"/>
              </a:rPr>
              <a:t>(Javier Robles, 2013)</a:t>
            </a:r>
            <a:endParaRPr lang="en-CA"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6491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02945" y="480080"/>
            <a:ext cx="8596668" cy="1320800"/>
          </a:xfrm>
        </p:spPr>
        <p:txBody>
          <a:bodyPr>
            <a:normAutofit/>
          </a:bodyPr>
          <a:lstStyle/>
          <a:p>
            <a:pPr algn="ctr"/>
            <a:r>
              <a:rPr lang="en-CA" sz="4400" b="1" dirty="0" smtClean="0">
                <a:solidFill>
                  <a:schemeClr val="tx1"/>
                </a:solidFill>
              </a:rPr>
              <a:t>4. Identify who benefits</a:t>
            </a:r>
            <a:endParaRPr lang="en-CA" sz="4400" b="1" dirty="0">
              <a:solidFill>
                <a:schemeClr val="tx1"/>
              </a:solidFill>
            </a:endParaRPr>
          </a:p>
        </p:txBody>
      </p:sp>
      <p:sp>
        <p:nvSpPr>
          <p:cNvPr id="3" name="Content Placeholder 2"/>
          <p:cNvSpPr>
            <a:spLocks noGrp="1"/>
          </p:cNvSpPr>
          <p:nvPr>
            <p:ph idx="1"/>
          </p:nvPr>
        </p:nvSpPr>
        <p:spPr/>
        <p:txBody>
          <a:bodyPr/>
          <a:lstStyle/>
          <a:p>
            <a:pPr lvl="0"/>
            <a:r>
              <a:rPr lang="en-CA" sz="3200" dirty="0" smtClean="0">
                <a:solidFill>
                  <a:schemeClr val="tx1"/>
                </a:solidFill>
              </a:rPr>
              <a:t>What </a:t>
            </a:r>
            <a:r>
              <a:rPr lang="en-CA" sz="3200" dirty="0">
                <a:solidFill>
                  <a:schemeClr val="tx1"/>
                </a:solidFill>
              </a:rPr>
              <a:t>groups </a:t>
            </a:r>
            <a:r>
              <a:rPr lang="en-CA" sz="3200" dirty="0" smtClean="0">
                <a:solidFill>
                  <a:schemeClr val="tx1"/>
                </a:solidFill>
              </a:rPr>
              <a:t>or practices are </a:t>
            </a:r>
            <a:r>
              <a:rPr lang="en-CA" sz="3200" dirty="0">
                <a:solidFill>
                  <a:schemeClr val="tx1"/>
                </a:solidFill>
              </a:rPr>
              <a:t>represented </a:t>
            </a:r>
            <a:r>
              <a:rPr lang="en-CA" sz="3200" dirty="0" smtClean="0">
                <a:solidFill>
                  <a:schemeClr val="tx1"/>
                </a:solidFill>
              </a:rPr>
              <a:t>and </a:t>
            </a:r>
            <a:r>
              <a:rPr lang="en-CA" sz="3200" dirty="0">
                <a:solidFill>
                  <a:schemeClr val="tx1"/>
                </a:solidFill>
              </a:rPr>
              <a:t>supported?</a:t>
            </a:r>
            <a:endParaRPr lang="en-US" sz="3200" dirty="0">
              <a:solidFill>
                <a:schemeClr val="tx1"/>
              </a:solidFill>
            </a:endParaRPr>
          </a:p>
          <a:p>
            <a:pPr lvl="0"/>
            <a:r>
              <a:rPr lang="en-CA" sz="3200" dirty="0">
                <a:solidFill>
                  <a:schemeClr val="tx1"/>
                </a:solidFill>
              </a:rPr>
              <a:t>Does </a:t>
            </a:r>
            <a:r>
              <a:rPr lang="en-CA" sz="3200" dirty="0" smtClean="0">
                <a:solidFill>
                  <a:schemeClr val="tx1"/>
                </a:solidFill>
              </a:rPr>
              <a:t>the message empower </a:t>
            </a:r>
            <a:r>
              <a:rPr lang="en-CA" sz="3200" dirty="0">
                <a:solidFill>
                  <a:schemeClr val="tx1"/>
                </a:solidFill>
              </a:rPr>
              <a:t>the people it is supporting</a:t>
            </a:r>
            <a:r>
              <a:rPr lang="en-CA" sz="3200" dirty="0" smtClean="0">
                <a:solidFill>
                  <a:schemeClr val="tx1"/>
                </a:solidFill>
              </a:rPr>
              <a:t>?</a:t>
            </a:r>
          </a:p>
          <a:p>
            <a:pPr lvl="0"/>
            <a:r>
              <a:rPr lang="en-CA" sz="3200" dirty="0" smtClean="0">
                <a:solidFill>
                  <a:schemeClr val="tx1"/>
                </a:solidFill>
              </a:rPr>
              <a:t>What are the expected benefits?</a:t>
            </a:r>
            <a:endParaRPr lang="en-US" sz="3200" dirty="0">
              <a:solidFill>
                <a:schemeClr val="tx1"/>
              </a:solidFill>
            </a:endParaRPr>
          </a:p>
          <a:p>
            <a:endParaRPr lang="en-CA" dirty="0"/>
          </a:p>
        </p:txBody>
      </p:sp>
      <p:sp>
        <p:nvSpPr>
          <p:cNvPr id="5" name="Rectangle 4"/>
          <p:cNvSpPr/>
          <p:nvPr/>
        </p:nvSpPr>
        <p:spPr>
          <a:xfrm>
            <a:off x="677334" y="6388985"/>
            <a:ext cx="7059168" cy="369332"/>
          </a:xfrm>
          <a:prstGeom prst="rect">
            <a:avLst/>
          </a:prstGeom>
        </p:spPr>
        <p:txBody>
          <a:bodyPr wrap="square">
            <a:spAutoFit/>
          </a:bodyPr>
          <a:lstStyle/>
          <a:p>
            <a:r>
              <a:rPr lang="en-CA" dirty="0"/>
              <a:t>(Nixon et al., 2016) &amp; (</a:t>
            </a:r>
            <a:r>
              <a:rPr lang="en-CA" dirty="0" err="1"/>
              <a:t>Teachman</a:t>
            </a:r>
            <a:r>
              <a:rPr lang="en-CA" dirty="0"/>
              <a:t>, </a:t>
            </a:r>
            <a:r>
              <a:rPr lang="en-CA" dirty="0" err="1"/>
              <a:t>Hamdani</a:t>
            </a:r>
            <a:r>
              <a:rPr lang="en-CA" dirty="0"/>
              <a:t>, &amp; </a:t>
            </a:r>
            <a:r>
              <a:rPr lang="en-CA" dirty="0" err="1"/>
              <a:t>Johannesen</a:t>
            </a:r>
            <a:r>
              <a:rPr lang="en-CA" dirty="0"/>
              <a:t>, 2016)</a:t>
            </a:r>
          </a:p>
        </p:txBody>
      </p:sp>
      <p:pic>
        <p:nvPicPr>
          <p:cNvPr id="6" name="Picture 10" descr="International symbol for access showing with an arrow where an accessible entrance i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33244" y="3850339"/>
            <a:ext cx="3271050" cy="255073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8955738" y="6388985"/>
            <a:ext cx="2687749" cy="369332"/>
          </a:xfrm>
          <a:prstGeom prst="rect">
            <a:avLst/>
          </a:prstGeom>
        </p:spPr>
        <p:txBody>
          <a:bodyPr wrap="square">
            <a:spAutoFit/>
          </a:bodyPr>
          <a:lstStyle/>
          <a:p>
            <a:r>
              <a:rPr lang="en-CA" dirty="0" smtClean="0">
                <a:latin typeface="Times New Roman" panose="02020603050405020304" pitchFamily="18" charset="0"/>
                <a:ea typeface="Calibri" panose="020F0502020204030204" pitchFamily="34" charset="0"/>
              </a:rPr>
              <a:t>(</a:t>
            </a:r>
            <a:r>
              <a:rPr lang="en-CA" sz="1200" dirty="0" err="1" smtClean="0">
                <a:latin typeface="Arial" panose="020B0604020202020204" pitchFamily="34" charset="0"/>
                <a:ea typeface="Calibri" panose="020F0502020204030204" pitchFamily="34" charset="0"/>
                <a:cs typeface="Arial" panose="020B0604020202020204" pitchFamily="34" charset="0"/>
              </a:rPr>
              <a:t>MarkBuckawicki</a:t>
            </a:r>
            <a:r>
              <a:rPr lang="en-CA" sz="1200" dirty="0" smtClean="0">
                <a:latin typeface="Arial" panose="020B0604020202020204" pitchFamily="34" charset="0"/>
                <a:ea typeface="Calibri" panose="020F0502020204030204" pitchFamily="34" charset="0"/>
                <a:cs typeface="Arial" panose="020B0604020202020204" pitchFamily="34" charset="0"/>
              </a:rPr>
              <a:t>, 2015</a:t>
            </a:r>
            <a:r>
              <a:rPr lang="en-CA" dirty="0" smtClean="0">
                <a:latin typeface="Times New Roman" panose="02020603050405020304" pitchFamily="18" charset="0"/>
                <a:ea typeface="Calibri" panose="020F0502020204030204" pitchFamily="34" charset="0"/>
              </a:rPr>
              <a:t>)</a:t>
            </a:r>
            <a:endParaRPr lang="en-CA" dirty="0"/>
          </a:p>
        </p:txBody>
      </p:sp>
    </p:spTree>
    <p:extLst>
      <p:ext uri="{BB962C8B-B14F-4D97-AF65-F5344CB8AC3E}">
        <p14:creationId xmlns:p14="http://schemas.microsoft.com/office/powerpoint/2010/main" val="33715792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90262" y="461319"/>
            <a:ext cx="8596668" cy="1320800"/>
          </a:xfrm>
        </p:spPr>
        <p:txBody>
          <a:bodyPr>
            <a:normAutofit fontScale="90000"/>
          </a:bodyPr>
          <a:lstStyle/>
          <a:p>
            <a:pPr algn="ctr"/>
            <a:r>
              <a:rPr lang="en-CA" sz="4400" b="1" dirty="0" smtClean="0">
                <a:solidFill>
                  <a:schemeClr val="tx1"/>
                </a:solidFill>
              </a:rPr>
              <a:t>5.</a:t>
            </a:r>
            <a:r>
              <a:rPr lang="en-CA" sz="4400" b="1" dirty="0">
                <a:solidFill>
                  <a:schemeClr val="tx1"/>
                </a:solidFill>
              </a:rPr>
              <a:t> Identify who is disadvantaged</a:t>
            </a:r>
          </a:p>
        </p:txBody>
      </p:sp>
      <p:sp>
        <p:nvSpPr>
          <p:cNvPr id="3" name="Content Placeholder 2"/>
          <p:cNvSpPr>
            <a:spLocks noGrp="1"/>
          </p:cNvSpPr>
          <p:nvPr>
            <p:ph idx="1"/>
          </p:nvPr>
        </p:nvSpPr>
        <p:spPr/>
        <p:txBody>
          <a:bodyPr>
            <a:normAutofit/>
          </a:bodyPr>
          <a:lstStyle/>
          <a:p>
            <a:pPr lvl="0"/>
            <a:r>
              <a:rPr lang="en-CA" sz="3200" dirty="0" smtClean="0">
                <a:solidFill>
                  <a:schemeClr val="tx1"/>
                </a:solidFill>
              </a:rPr>
              <a:t>What </a:t>
            </a:r>
            <a:r>
              <a:rPr lang="en-CA" sz="3200" dirty="0">
                <a:solidFill>
                  <a:schemeClr val="tx1"/>
                </a:solidFill>
              </a:rPr>
              <a:t>groups are </a:t>
            </a:r>
            <a:r>
              <a:rPr lang="en-CA" sz="3200" dirty="0" smtClean="0">
                <a:solidFill>
                  <a:schemeClr val="tx1"/>
                </a:solidFill>
              </a:rPr>
              <a:t>not supported, </a:t>
            </a:r>
            <a:r>
              <a:rPr lang="en-CA" sz="3200" dirty="0">
                <a:solidFill>
                  <a:schemeClr val="tx1"/>
                </a:solidFill>
              </a:rPr>
              <a:t>portrayed negatively, or </a:t>
            </a:r>
            <a:r>
              <a:rPr lang="en-CA" sz="3200" dirty="0" smtClean="0">
                <a:solidFill>
                  <a:schemeClr val="tx1"/>
                </a:solidFill>
              </a:rPr>
              <a:t>excluded? </a:t>
            </a:r>
          </a:p>
          <a:p>
            <a:pPr lvl="0"/>
            <a:r>
              <a:rPr lang="en-CA" sz="3200" dirty="0" smtClean="0">
                <a:solidFill>
                  <a:schemeClr val="tx1"/>
                </a:solidFill>
              </a:rPr>
              <a:t>What messages are being communicated about these groups? </a:t>
            </a:r>
            <a:endParaRPr lang="en-CA" sz="3200" dirty="0">
              <a:solidFill>
                <a:schemeClr val="tx1"/>
              </a:solidFill>
            </a:endParaRPr>
          </a:p>
          <a:p>
            <a:r>
              <a:rPr lang="en-CA" sz="3200" dirty="0">
                <a:solidFill>
                  <a:schemeClr val="tx1"/>
                </a:solidFill>
              </a:rPr>
              <a:t>Who </a:t>
            </a:r>
            <a:r>
              <a:rPr lang="en-CA" sz="3200" dirty="0" smtClean="0">
                <a:solidFill>
                  <a:schemeClr val="tx1"/>
                </a:solidFill>
              </a:rPr>
              <a:t>or what is </a:t>
            </a:r>
            <a:r>
              <a:rPr lang="en-CA" sz="3200" dirty="0">
                <a:solidFill>
                  <a:schemeClr val="tx1"/>
                </a:solidFill>
              </a:rPr>
              <a:t>disadvantaged?</a:t>
            </a:r>
          </a:p>
        </p:txBody>
      </p:sp>
      <p:sp>
        <p:nvSpPr>
          <p:cNvPr id="5" name="Rectangle 4"/>
          <p:cNvSpPr/>
          <p:nvPr/>
        </p:nvSpPr>
        <p:spPr>
          <a:xfrm>
            <a:off x="1761050" y="6419832"/>
            <a:ext cx="7059168" cy="369332"/>
          </a:xfrm>
          <a:prstGeom prst="rect">
            <a:avLst/>
          </a:prstGeom>
        </p:spPr>
        <p:txBody>
          <a:bodyPr wrap="square">
            <a:spAutoFit/>
          </a:bodyPr>
          <a:lstStyle/>
          <a:p>
            <a:r>
              <a:rPr lang="en-CA" dirty="0"/>
              <a:t>(Nixon et al., 2016) &amp; (</a:t>
            </a:r>
            <a:r>
              <a:rPr lang="en-CA" dirty="0" err="1"/>
              <a:t>Teachman</a:t>
            </a:r>
            <a:r>
              <a:rPr lang="en-CA" dirty="0"/>
              <a:t>, </a:t>
            </a:r>
            <a:r>
              <a:rPr lang="en-CA" dirty="0" err="1"/>
              <a:t>Hamdani</a:t>
            </a:r>
            <a:r>
              <a:rPr lang="en-CA" dirty="0"/>
              <a:t>, &amp; </a:t>
            </a:r>
            <a:r>
              <a:rPr lang="en-CA" dirty="0" err="1"/>
              <a:t>Johannesen</a:t>
            </a:r>
            <a:r>
              <a:rPr lang="en-CA" dirty="0"/>
              <a:t>, 2016)</a:t>
            </a:r>
          </a:p>
        </p:txBody>
      </p:sp>
      <p:pic>
        <p:nvPicPr>
          <p:cNvPr id="6" name="Picture 6" descr="International symbol for access male and female washroom symbol">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20218" y="3311611"/>
            <a:ext cx="3133424" cy="272975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0610004" y="6092097"/>
            <a:ext cx="1343638" cy="276999"/>
          </a:xfrm>
          <a:prstGeom prst="rect">
            <a:avLst/>
          </a:prstGeom>
        </p:spPr>
        <p:txBody>
          <a:bodyPr wrap="none">
            <a:spAutoFit/>
          </a:bodyPr>
          <a:lstStyle/>
          <a:p>
            <a:r>
              <a:rPr lang="en-CA" sz="1200" dirty="0" smtClean="0">
                <a:latin typeface="Arial" panose="020B0604020202020204" pitchFamily="34" charset="0"/>
                <a:ea typeface="Calibri" panose="020F0502020204030204" pitchFamily="34" charset="0"/>
                <a:cs typeface="Arial" panose="020B0604020202020204" pitchFamily="34" charset="0"/>
              </a:rPr>
              <a:t>(</a:t>
            </a:r>
            <a:r>
              <a:rPr lang="en-CA" sz="1200" dirty="0" err="1" smtClean="0">
                <a:latin typeface="Arial" panose="020B0604020202020204" pitchFamily="34" charset="0"/>
                <a:ea typeface="Calibri" panose="020F0502020204030204" pitchFamily="34" charset="0"/>
                <a:cs typeface="Arial" panose="020B0604020202020204" pitchFamily="34" charset="0"/>
              </a:rPr>
              <a:t>Gloggera</a:t>
            </a:r>
            <a:r>
              <a:rPr lang="en-CA" sz="1200" dirty="0" smtClean="0">
                <a:latin typeface="Arial" panose="020B0604020202020204" pitchFamily="34" charset="0"/>
                <a:ea typeface="Calibri" panose="020F0502020204030204" pitchFamily="34" charset="0"/>
                <a:cs typeface="Arial" panose="020B0604020202020204" pitchFamily="34" charset="0"/>
              </a:rPr>
              <a:t>, 2008)</a:t>
            </a:r>
            <a:endParaRPr lang="en-CA"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56920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0690882" cy="1342768"/>
          </a:xfrm>
        </p:spPr>
        <p:txBody>
          <a:bodyPr>
            <a:noAutofit/>
          </a:bodyPr>
          <a:lstStyle/>
          <a:p>
            <a:pPr algn="ctr"/>
            <a:r>
              <a:rPr lang="en-CA" sz="4400" b="1" dirty="0">
                <a:solidFill>
                  <a:schemeClr val="tx1"/>
                </a:solidFill>
              </a:rPr>
              <a:t>6</a:t>
            </a:r>
            <a:r>
              <a:rPr lang="en-CA" sz="4400" b="1" dirty="0" smtClean="0">
                <a:solidFill>
                  <a:schemeClr val="tx1"/>
                </a:solidFill>
              </a:rPr>
              <a:t>. </a:t>
            </a:r>
            <a:r>
              <a:rPr lang="en-CA" sz="4400" b="1" dirty="0">
                <a:solidFill>
                  <a:schemeClr val="tx1"/>
                </a:solidFill>
              </a:rPr>
              <a:t>Link specific ideas to societal-level patterns</a:t>
            </a:r>
          </a:p>
        </p:txBody>
      </p:sp>
      <p:sp>
        <p:nvSpPr>
          <p:cNvPr id="3" name="Content Placeholder 2"/>
          <p:cNvSpPr>
            <a:spLocks noGrp="1"/>
          </p:cNvSpPr>
          <p:nvPr>
            <p:ph idx="1"/>
          </p:nvPr>
        </p:nvSpPr>
        <p:spPr>
          <a:xfrm>
            <a:off x="677334" y="2703200"/>
            <a:ext cx="8596668" cy="3880773"/>
          </a:xfrm>
        </p:spPr>
        <p:txBody>
          <a:bodyPr>
            <a:normAutofit/>
          </a:bodyPr>
          <a:lstStyle/>
          <a:p>
            <a:r>
              <a:rPr lang="en-CA" sz="3200" dirty="0">
                <a:solidFill>
                  <a:schemeClr val="tx1"/>
                </a:solidFill>
              </a:rPr>
              <a:t>What inequities are unintentionally present or </a:t>
            </a:r>
            <a:r>
              <a:rPr lang="en-CA" sz="3200" dirty="0" smtClean="0">
                <a:solidFill>
                  <a:schemeClr val="tx1"/>
                </a:solidFill>
              </a:rPr>
              <a:t>communicated </a:t>
            </a:r>
            <a:r>
              <a:rPr lang="en-CA" sz="3200" dirty="0">
                <a:solidFill>
                  <a:schemeClr val="tx1"/>
                </a:solidFill>
              </a:rPr>
              <a:t>through this message?</a:t>
            </a:r>
          </a:p>
          <a:p>
            <a:r>
              <a:rPr lang="en-CA" sz="3200" dirty="0" smtClean="0">
                <a:solidFill>
                  <a:schemeClr val="tx1"/>
                </a:solidFill>
              </a:rPr>
              <a:t>Think broadly on a societal level. </a:t>
            </a:r>
            <a:endParaRPr lang="en-CA" sz="3200" dirty="0">
              <a:solidFill>
                <a:schemeClr val="tx1"/>
              </a:solidFill>
            </a:endParaRPr>
          </a:p>
        </p:txBody>
      </p:sp>
      <p:sp>
        <p:nvSpPr>
          <p:cNvPr id="5" name="Rectangle 4"/>
          <p:cNvSpPr/>
          <p:nvPr/>
        </p:nvSpPr>
        <p:spPr>
          <a:xfrm>
            <a:off x="1598799" y="6399307"/>
            <a:ext cx="7059168" cy="369332"/>
          </a:xfrm>
          <a:prstGeom prst="rect">
            <a:avLst/>
          </a:prstGeom>
        </p:spPr>
        <p:txBody>
          <a:bodyPr wrap="square">
            <a:spAutoFit/>
          </a:bodyPr>
          <a:lstStyle/>
          <a:p>
            <a:r>
              <a:rPr lang="en-CA" dirty="0"/>
              <a:t>(Nixon et al., 2016) &amp; (</a:t>
            </a:r>
            <a:r>
              <a:rPr lang="en-CA" dirty="0" err="1"/>
              <a:t>Teachman</a:t>
            </a:r>
            <a:r>
              <a:rPr lang="en-CA" dirty="0"/>
              <a:t>, </a:t>
            </a:r>
            <a:r>
              <a:rPr lang="en-CA" dirty="0" err="1"/>
              <a:t>Hamdani</a:t>
            </a:r>
            <a:r>
              <a:rPr lang="en-CA" dirty="0"/>
              <a:t>, &amp; </a:t>
            </a:r>
            <a:r>
              <a:rPr lang="en-CA" dirty="0" err="1"/>
              <a:t>Johannesen</a:t>
            </a:r>
            <a:r>
              <a:rPr lang="en-CA" dirty="0"/>
              <a:t>, 2016)</a:t>
            </a:r>
          </a:p>
        </p:txBody>
      </p:sp>
      <p:pic>
        <p:nvPicPr>
          <p:cNvPr id="6" name="Picture 8" descr="International symbol for access door opener with text &quot;push to open&quot;">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53471" y="3607164"/>
            <a:ext cx="3560866" cy="260747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489876" y="6214641"/>
            <a:ext cx="2329292" cy="276999"/>
          </a:xfrm>
          <a:prstGeom prst="rect">
            <a:avLst/>
          </a:prstGeom>
        </p:spPr>
        <p:txBody>
          <a:bodyPr wrap="none">
            <a:spAutoFit/>
          </a:bodyPr>
          <a:lstStyle/>
          <a:p>
            <a:r>
              <a:rPr lang="en-CA" sz="1200" dirty="0" smtClean="0">
                <a:latin typeface="Arial" panose="020B0604020202020204" pitchFamily="34" charset="0"/>
                <a:ea typeface="Calibri" panose="020F0502020204030204" pitchFamily="34" charset="0"/>
                <a:cs typeface="Arial" panose="020B0604020202020204" pitchFamily="34" charset="0"/>
              </a:rPr>
              <a:t>(Wheeler Cowperthwaite, 2011)</a:t>
            </a:r>
            <a:endParaRPr lang="en-CA"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94348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399229" y="513347"/>
            <a:ext cx="9981344" cy="1500804"/>
          </a:xfrm>
        </p:spPr>
        <p:txBody>
          <a:bodyPr>
            <a:noAutofit/>
          </a:bodyPr>
          <a:lstStyle/>
          <a:p>
            <a:pPr algn="ctr"/>
            <a:r>
              <a:rPr lang="en-CA" sz="4400" b="1" dirty="0">
                <a:solidFill>
                  <a:schemeClr val="tx1"/>
                </a:solidFill>
              </a:rPr>
              <a:t>7</a:t>
            </a:r>
            <a:r>
              <a:rPr lang="en-CA" sz="4400" b="1" dirty="0" smtClean="0">
                <a:solidFill>
                  <a:schemeClr val="tx1"/>
                </a:solidFill>
              </a:rPr>
              <a:t>. Consider alternatives </a:t>
            </a:r>
            <a:r>
              <a:rPr lang="en-CA" sz="4400" b="1" dirty="0">
                <a:solidFill>
                  <a:schemeClr val="tx1"/>
                </a:solidFill>
              </a:rPr>
              <a:t>that mitigate actual or potential harms</a:t>
            </a:r>
          </a:p>
        </p:txBody>
      </p:sp>
      <p:sp>
        <p:nvSpPr>
          <p:cNvPr id="3" name="Content Placeholder 2"/>
          <p:cNvSpPr>
            <a:spLocks noGrp="1"/>
          </p:cNvSpPr>
          <p:nvPr>
            <p:ph idx="1"/>
          </p:nvPr>
        </p:nvSpPr>
        <p:spPr>
          <a:xfrm>
            <a:off x="1036150" y="2977227"/>
            <a:ext cx="8596668" cy="3880773"/>
          </a:xfrm>
        </p:spPr>
        <p:txBody>
          <a:bodyPr/>
          <a:lstStyle/>
          <a:p>
            <a:r>
              <a:rPr lang="en-CA" sz="3200" dirty="0">
                <a:solidFill>
                  <a:schemeClr val="tx1"/>
                </a:solidFill>
              </a:rPr>
              <a:t>Reflect on other ways this message could be </a:t>
            </a:r>
            <a:r>
              <a:rPr lang="en-CA" sz="3200" dirty="0" smtClean="0">
                <a:solidFill>
                  <a:schemeClr val="tx1"/>
                </a:solidFill>
              </a:rPr>
              <a:t>communicated.</a:t>
            </a:r>
            <a:endParaRPr lang="en-CA" sz="3200" dirty="0">
              <a:solidFill>
                <a:schemeClr val="tx1"/>
              </a:solidFill>
            </a:endParaRPr>
          </a:p>
          <a:p>
            <a:r>
              <a:rPr lang="en-CA" sz="3200" dirty="0">
                <a:solidFill>
                  <a:schemeClr val="tx1"/>
                </a:solidFill>
              </a:rPr>
              <a:t>What changes can be made to help </a:t>
            </a:r>
            <a:r>
              <a:rPr lang="en-CA" sz="3200" dirty="0" smtClean="0">
                <a:solidFill>
                  <a:schemeClr val="tx1"/>
                </a:solidFill>
              </a:rPr>
              <a:t>eliminate the reproduction of inequities?</a:t>
            </a:r>
            <a:endParaRPr lang="en-CA" sz="3200" dirty="0">
              <a:solidFill>
                <a:schemeClr val="tx1"/>
              </a:solidFill>
            </a:endParaRPr>
          </a:p>
          <a:p>
            <a:r>
              <a:rPr lang="en-CA" sz="3200" dirty="0" smtClean="0">
                <a:solidFill>
                  <a:schemeClr val="tx1"/>
                </a:solidFill>
              </a:rPr>
              <a:t>In </a:t>
            </a:r>
            <a:r>
              <a:rPr lang="en-CA" sz="3200" dirty="0">
                <a:solidFill>
                  <a:schemeClr val="tx1"/>
                </a:solidFill>
              </a:rPr>
              <a:t>this step, action is </a:t>
            </a:r>
            <a:r>
              <a:rPr lang="en-CA" sz="3200" dirty="0" smtClean="0">
                <a:solidFill>
                  <a:schemeClr val="tx1"/>
                </a:solidFill>
              </a:rPr>
              <a:t>taken.</a:t>
            </a:r>
            <a:endParaRPr lang="en-CA" sz="3200" dirty="0">
              <a:solidFill>
                <a:schemeClr val="tx1"/>
              </a:solidFill>
            </a:endParaRPr>
          </a:p>
          <a:p>
            <a:pPr lvl="0"/>
            <a:endParaRPr lang="en-CA" sz="2400" dirty="0">
              <a:solidFill>
                <a:schemeClr val="tx1"/>
              </a:solidFill>
            </a:endParaRPr>
          </a:p>
          <a:p>
            <a:endParaRPr lang="en-CA" dirty="0"/>
          </a:p>
        </p:txBody>
      </p:sp>
      <p:sp>
        <p:nvSpPr>
          <p:cNvPr id="5" name="Rectangle 4"/>
          <p:cNvSpPr/>
          <p:nvPr/>
        </p:nvSpPr>
        <p:spPr>
          <a:xfrm>
            <a:off x="5132832" y="6308472"/>
            <a:ext cx="7059168" cy="369332"/>
          </a:xfrm>
          <a:prstGeom prst="rect">
            <a:avLst/>
          </a:prstGeom>
        </p:spPr>
        <p:txBody>
          <a:bodyPr wrap="square">
            <a:spAutoFit/>
          </a:bodyPr>
          <a:lstStyle/>
          <a:p>
            <a:r>
              <a:rPr lang="en-CA" dirty="0"/>
              <a:t>(Nixon et al., 2016) &amp; (</a:t>
            </a:r>
            <a:r>
              <a:rPr lang="en-CA" dirty="0" err="1"/>
              <a:t>Teachman</a:t>
            </a:r>
            <a:r>
              <a:rPr lang="en-CA" dirty="0"/>
              <a:t>, </a:t>
            </a:r>
            <a:r>
              <a:rPr lang="en-CA" dirty="0" err="1"/>
              <a:t>Hamdani</a:t>
            </a:r>
            <a:r>
              <a:rPr lang="en-CA" dirty="0"/>
              <a:t>, &amp; </a:t>
            </a:r>
            <a:r>
              <a:rPr lang="en-CA" dirty="0" err="1"/>
              <a:t>Johannesen</a:t>
            </a:r>
            <a:r>
              <a:rPr lang="en-CA" dirty="0"/>
              <a:t>, 2016)</a:t>
            </a:r>
          </a:p>
        </p:txBody>
      </p:sp>
    </p:spTree>
    <p:extLst>
      <p:ext uri="{BB962C8B-B14F-4D97-AF65-F5344CB8AC3E}">
        <p14:creationId xmlns:p14="http://schemas.microsoft.com/office/powerpoint/2010/main" val="22256639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599"/>
            <a:ext cx="10048331" cy="1466335"/>
          </a:xfrm>
        </p:spPr>
        <p:txBody>
          <a:bodyPr>
            <a:noAutofit/>
          </a:bodyPr>
          <a:lstStyle/>
          <a:p>
            <a:pPr algn="ctr"/>
            <a:r>
              <a:rPr lang="en-CA" sz="4400" b="1" dirty="0">
                <a:solidFill>
                  <a:schemeClr val="tx1"/>
                </a:solidFill>
              </a:rPr>
              <a:t>Application to Research and </a:t>
            </a:r>
            <a:r>
              <a:rPr lang="en-CA" sz="4400" b="1" dirty="0" smtClean="0">
                <a:solidFill>
                  <a:schemeClr val="tx1"/>
                </a:solidFill>
              </a:rPr>
              <a:t>Technology/ Take Home Messages</a:t>
            </a:r>
            <a:endParaRPr lang="en-CA" sz="4400" b="1" dirty="0">
              <a:solidFill>
                <a:schemeClr val="tx1"/>
              </a:solidFill>
            </a:endParaRPr>
          </a:p>
        </p:txBody>
      </p:sp>
      <p:sp>
        <p:nvSpPr>
          <p:cNvPr id="3" name="Content Placeholder 2"/>
          <p:cNvSpPr>
            <a:spLocks noGrp="1"/>
          </p:cNvSpPr>
          <p:nvPr>
            <p:ph idx="1"/>
          </p:nvPr>
        </p:nvSpPr>
        <p:spPr>
          <a:xfrm>
            <a:off x="677333" y="2490419"/>
            <a:ext cx="8596668" cy="3880773"/>
          </a:xfrm>
        </p:spPr>
        <p:txBody>
          <a:bodyPr>
            <a:normAutofit/>
          </a:bodyPr>
          <a:lstStyle/>
          <a:p>
            <a:pPr lvl="0"/>
            <a:r>
              <a:rPr lang="en-CA" sz="2800" dirty="0">
                <a:solidFill>
                  <a:schemeClr val="tx1"/>
                </a:solidFill>
              </a:rPr>
              <a:t>It is important to be aware of the implicit messages that we are communicating</a:t>
            </a:r>
          </a:p>
          <a:p>
            <a:pPr lvl="0"/>
            <a:r>
              <a:rPr lang="en-CA" sz="2800" dirty="0">
                <a:solidFill>
                  <a:schemeClr val="tx1"/>
                </a:solidFill>
              </a:rPr>
              <a:t>When creating and designing services, ensure to consider everyone who benefits</a:t>
            </a:r>
          </a:p>
          <a:p>
            <a:pPr lvl="0"/>
            <a:r>
              <a:rPr lang="en-CA" sz="2800" dirty="0">
                <a:solidFill>
                  <a:schemeClr val="tx1"/>
                </a:solidFill>
              </a:rPr>
              <a:t>Keep the focus on the service and what it offers, rather on the person and their limitations </a:t>
            </a:r>
          </a:p>
          <a:p>
            <a:endParaRPr lang="en-CA" sz="1600" b="1" dirty="0"/>
          </a:p>
        </p:txBody>
      </p:sp>
    </p:spTree>
    <p:extLst>
      <p:ext uri="{BB962C8B-B14F-4D97-AF65-F5344CB8AC3E}">
        <p14:creationId xmlns:p14="http://schemas.microsoft.com/office/powerpoint/2010/main" val="7340929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3473" y="2279391"/>
            <a:ext cx="8596668" cy="1320800"/>
          </a:xfrm>
        </p:spPr>
        <p:txBody>
          <a:bodyPr>
            <a:normAutofit/>
          </a:bodyPr>
          <a:lstStyle/>
          <a:p>
            <a:pPr algn="ctr"/>
            <a:r>
              <a:rPr lang="en-CA" sz="7200" dirty="0" smtClean="0">
                <a:solidFill>
                  <a:schemeClr val="tx1"/>
                </a:solidFill>
                <a:latin typeface="Arial Black" panose="020B0A04020102020204" pitchFamily="34" charset="0"/>
              </a:rPr>
              <a:t>Thank you!</a:t>
            </a:r>
            <a:endParaRPr lang="en-CA" sz="7200" dirty="0">
              <a:solidFill>
                <a:schemeClr val="tx1"/>
              </a:solidFill>
              <a:latin typeface="Arial Black" panose="020B0A04020102020204" pitchFamily="34" charset="0"/>
            </a:endParaRPr>
          </a:p>
        </p:txBody>
      </p:sp>
    </p:spTree>
    <p:extLst>
      <p:ext uri="{BB962C8B-B14F-4D97-AF65-F5344CB8AC3E}">
        <p14:creationId xmlns:p14="http://schemas.microsoft.com/office/powerpoint/2010/main" val="9939525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40934" y="345440"/>
            <a:ext cx="8596668" cy="1320800"/>
          </a:xfrm>
        </p:spPr>
        <p:txBody>
          <a:bodyPr>
            <a:normAutofit/>
          </a:bodyPr>
          <a:lstStyle/>
          <a:p>
            <a:pPr algn="ctr"/>
            <a:r>
              <a:rPr lang="en-CA" b="1" dirty="0" smtClean="0">
                <a:solidFill>
                  <a:schemeClr val="tx1"/>
                </a:solidFill>
              </a:rPr>
              <a:t>Resources </a:t>
            </a:r>
            <a:endParaRPr lang="en-CA" b="1" dirty="0">
              <a:solidFill>
                <a:schemeClr val="tx1"/>
              </a:solidFill>
            </a:endParaRPr>
          </a:p>
        </p:txBody>
      </p:sp>
      <p:sp>
        <p:nvSpPr>
          <p:cNvPr id="3" name="Content Placeholder 2"/>
          <p:cNvSpPr>
            <a:spLocks noGrp="1"/>
          </p:cNvSpPr>
          <p:nvPr>
            <p:ph idx="1"/>
          </p:nvPr>
        </p:nvSpPr>
        <p:spPr>
          <a:xfrm>
            <a:off x="436880" y="1442721"/>
            <a:ext cx="10989734" cy="5130800"/>
          </a:xfrm>
        </p:spPr>
        <p:txBody>
          <a:bodyPr>
            <a:normAutofit fontScale="62500" lnSpcReduction="20000"/>
          </a:bodyPr>
          <a:lstStyle/>
          <a:p>
            <a:r>
              <a:rPr lang="en-CA" dirty="0" smtClean="0">
                <a:solidFill>
                  <a:schemeClr val="tx1"/>
                </a:solidFill>
              </a:rPr>
              <a:t>Aimi</a:t>
            </a:r>
            <a:r>
              <a:rPr lang="en-CA" dirty="0">
                <a:solidFill>
                  <a:schemeClr val="tx1"/>
                </a:solidFill>
              </a:rPr>
              <a:t>, H. (2016) Universal design and the problem of “post-disability” ideology, design and culture, </a:t>
            </a:r>
            <a:r>
              <a:rPr lang="en-CA" i="1" dirty="0">
                <a:solidFill>
                  <a:schemeClr val="tx1"/>
                </a:solidFill>
              </a:rPr>
              <a:t>8</a:t>
            </a:r>
            <a:r>
              <a:rPr lang="en-CA" dirty="0">
                <a:solidFill>
                  <a:schemeClr val="tx1"/>
                </a:solidFill>
              </a:rPr>
              <a:t>(3), 285-309. </a:t>
            </a:r>
            <a:r>
              <a:rPr lang="en-CA" dirty="0" err="1">
                <a:solidFill>
                  <a:schemeClr val="tx1"/>
                </a:solidFill>
              </a:rPr>
              <a:t>doi</a:t>
            </a:r>
            <a:r>
              <a:rPr lang="en-CA" dirty="0">
                <a:solidFill>
                  <a:schemeClr val="tx1"/>
                </a:solidFill>
              </a:rPr>
              <a:t>: </a:t>
            </a:r>
            <a:r>
              <a:rPr lang="en-CA" dirty="0" smtClean="0">
                <a:solidFill>
                  <a:schemeClr val="tx1"/>
                </a:solidFill>
              </a:rPr>
              <a:t>10.1080/17547075.2016.1218714</a:t>
            </a:r>
          </a:p>
          <a:p>
            <a:r>
              <a:rPr lang="en-CA" dirty="0">
                <a:solidFill>
                  <a:schemeClr val="tx1"/>
                </a:solidFill>
              </a:rPr>
              <a:t>[</a:t>
            </a:r>
            <a:r>
              <a:rPr lang="en-CA" dirty="0" err="1">
                <a:solidFill>
                  <a:schemeClr val="tx1"/>
                </a:solidFill>
              </a:rPr>
              <a:t>Ayham</a:t>
            </a:r>
            <a:r>
              <a:rPr lang="en-CA" dirty="0">
                <a:solidFill>
                  <a:schemeClr val="tx1"/>
                </a:solidFill>
              </a:rPr>
              <a:t> Abu </a:t>
            </a:r>
            <a:r>
              <a:rPr lang="en-CA" dirty="0" err="1">
                <a:solidFill>
                  <a:schemeClr val="tx1"/>
                </a:solidFill>
              </a:rPr>
              <a:t>Hammad</a:t>
            </a:r>
            <a:r>
              <a:rPr lang="en-CA" dirty="0">
                <a:solidFill>
                  <a:schemeClr val="tx1"/>
                </a:solidFill>
              </a:rPr>
              <a:t>]. (2011, June 6). </a:t>
            </a:r>
            <a:r>
              <a:rPr lang="en-CA" i="1" dirty="0">
                <a:solidFill>
                  <a:schemeClr val="tx1"/>
                </a:solidFill>
              </a:rPr>
              <a:t>Look at me not my disability </a:t>
            </a:r>
            <a:r>
              <a:rPr lang="en-CA" dirty="0">
                <a:solidFill>
                  <a:schemeClr val="tx1"/>
                </a:solidFill>
              </a:rPr>
              <a:t>[Video File]. Retrieved from https://</a:t>
            </a:r>
            <a:r>
              <a:rPr lang="en-CA" dirty="0" smtClean="0">
                <a:solidFill>
                  <a:schemeClr val="tx1"/>
                </a:solidFill>
              </a:rPr>
              <a:t>www.youtube.com/watch?v=Ux2gvuzkwOw</a:t>
            </a:r>
          </a:p>
          <a:p>
            <a:r>
              <a:rPr lang="en-CA" dirty="0" err="1" smtClean="0">
                <a:solidFill>
                  <a:schemeClr val="tx1"/>
                </a:solidFill>
              </a:rPr>
              <a:t>Domínguez</a:t>
            </a:r>
            <a:r>
              <a:rPr lang="en-CA" dirty="0">
                <a:solidFill>
                  <a:schemeClr val="tx1"/>
                </a:solidFill>
              </a:rPr>
              <a:t>, T., </a:t>
            </a:r>
            <a:r>
              <a:rPr lang="en-CA" dirty="0" err="1">
                <a:solidFill>
                  <a:schemeClr val="tx1"/>
                </a:solidFill>
              </a:rPr>
              <a:t>Alén</a:t>
            </a:r>
            <a:r>
              <a:rPr lang="en-CA" dirty="0">
                <a:solidFill>
                  <a:schemeClr val="tx1"/>
                </a:solidFill>
              </a:rPr>
              <a:t>, E. &amp; </a:t>
            </a:r>
            <a:r>
              <a:rPr lang="en-CA" dirty="0" err="1">
                <a:solidFill>
                  <a:schemeClr val="tx1"/>
                </a:solidFill>
              </a:rPr>
              <a:t>Fraiz</a:t>
            </a:r>
            <a:r>
              <a:rPr lang="en-CA" dirty="0">
                <a:solidFill>
                  <a:schemeClr val="tx1"/>
                </a:solidFill>
              </a:rPr>
              <a:t>, J. (2012). International accessibility: </a:t>
            </a:r>
            <a:r>
              <a:rPr lang="en-CA" dirty="0" smtClean="0">
                <a:solidFill>
                  <a:schemeClr val="tx1"/>
                </a:solidFill>
              </a:rPr>
              <a:t>A </a:t>
            </a:r>
            <a:r>
              <a:rPr lang="en-CA" dirty="0">
                <a:solidFill>
                  <a:schemeClr val="tx1"/>
                </a:solidFill>
              </a:rPr>
              <a:t>proposal for a system of symbols for people with disabilities. </a:t>
            </a:r>
            <a:r>
              <a:rPr lang="en-CA" i="1" dirty="0">
                <a:solidFill>
                  <a:schemeClr val="tx1"/>
                </a:solidFill>
              </a:rPr>
              <a:t>International Journal on Disability and Human Development</a:t>
            </a:r>
            <a:r>
              <a:rPr lang="en-CA" dirty="0">
                <a:solidFill>
                  <a:schemeClr val="tx1"/>
                </a:solidFill>
              </a:rPr>
              <a:t>, </a:t>
            </a:r>
            <a:r>
              <a:rPr lang="en-CA" i="1" dirty="0">
                <a:solidFill>
                  <a:schemeClr val="tx1"/>
                </a:solidFill>
              </a:rPr>
              <a:t>12</a:t>
            </a:r>
            <a:r>
              <a:rPr lang="en-CA" dirty="0">
                <a:solidFill>
                  <a:schemeClr val="tx1"/>
                </a:solidFill>
              </a:rPr>
              <a:t>(3</a:t>
            </a:r>
            <a:r>
              <a:rPr lang="en-CA" dirty="0" smtClean="0">
                <a:solidFill>
                  <a:schemeClr val="tx1"/>
                </a:solidFill>
              </a:rPr>
              <a:t>), 235-243. doi:10.1515/ijdhd-2012-0102</a:t>
            </a:r>
          </a:p>
          <a:p>
            <a:r>
              <a:rPr lang="en-CA" dirty="0">
                <a:solidFill>
                  <a:schemeClr val="tx1"/>
                </a:solidFill>
              </a:rPr>
              <a:t>Free Great Picture. (2016). </a:t>
            </a:r>
            <a:r>
              <a:rPr lang="en-CA" i="1" dirty="0">
                <a:solidFill>
                  <a:schemeClr val="tx1"/>
                </a:solidFill>
              </a:rPr>
              <a:t>Painted Disable Sign Street Handicap Parking.</a:t>
            </a:r>
            <a:r>
              <a:rPr lang="en-CA" dirty="0">
                <a:solidFill>
                  <a:schemeClr val="tx1"/>
                </a:solidFill>
              </a:rPr>
              <a:t> Retrieved from </a:t>
            </a:r>
            <a:r>
              <a:rPr lang="en-CA" u="sng" dirty="0">
                <a:solidFill>
                  <a:schemeClr val="tx1"/>
                </a:solidFill>
                <a:hlinkClick r:id="rId3"/>
              </a:rPr>
              <a:t>http://maxpixel.freegreatpicture.com/Painted-Disable-Sign-Street-Handicap-Parking-2328893</a:t>
            </a:r>
            <a:endParaRPr lang="en-CA" dirty="0" smtClean="0">
              <a:solidFill>
                <a:schemeClr val="tx1"/>
              </a:solidFill>
            </a:endParaRPr>
          </a:p>
          <a:p>
            <a:r>
              <a:rPr lang="en-CA" dirty="0" err="1">
                <a:solidFill>
                  <a:schemeClr val="tx1"/>
                </a:solidFill>
              </a:rPr>
              <a:t>Glogger</a:t>
            </a:r>
            <a:r>
              <a:rPr lang="en-CA" dirty="0">
                <a:solidFill>
                  <a:schemeClr val="tx1"/>
                </a:solidFill>
              </a:rPr>
              <a:t>. (2008). </a:t>
            </a:r>
            <a:r>
              <a:rPr lang="en-CA" i="1" dirty="0">
                <a:solidFill>
                  <a:schemeClr val="tx1"/>
                </a:solidFill>
              </a:rPr>
              <a:t>File:Washroom pictogram sign with braille.jpg</a:t>
            </a:r>
            <a:r>
              <a:rPr lang="en-CA" dirty="0">
                <a:solidFill>
                  <a:schemeClr val="tx1"/>
                </a:solidFill>
              </a:rPr>
              <a:t>. Retrieved from </a:t>
            </a:r>
            <a:r>
              <a:rPr lang="en-CA" u="sng" dirty="0">
                <a:solidFill>
                  <a:schemeClr val="tx1"/>
                </a:solidFill>
                <a:hlinkClick r:id="rId4"/>
              </a:rPr>
              <a:t>https://</a:t>
            </a:r>
            <a:r>
              <a:rPr lang="en-CA" u="sng" dirty="0" smtClean="0">
                <a:solidFill>
                  <a:schemeClr val="tx1"/>
                </a:solidFill>
                <a:hlinkClick r:id="rId4"/>
              </a:rPr>
              <a:t>commons.wikimedia.org/wiki/File:Washroom_pictogram_sign_with_braille.jpg</a:t>
            </a:r>
            <a:endParaRPr lang="en-CA" dirty="0" smtClean="0">
              <a:solidFill>
                <a:schemeClr val="tx1"/>
              </a:solidFill>
            </a:endParaRPr>
          </a:p>
          <a:p>
            <a:r>
              <a:rPr lang="en-CA" dirty="0">
                <a:solidFill>
                  <a:schemeClr val="tx1"/>
                </a:solidFill>
              </a:rPr>
              <a:t>Jacklau96. (2015). </a:t>
            </a:r>
            <a:r>
              <a:rPr lang="en-CA" i="1" dirty="0">
                <a:solidFill>
                  <a:schemeClr val="tx1"/>
                </a:solidFill>
              </a:rPr>
              <a:t>File: International symbol of </a:t>
            </a:r>
            <a:r>
              <a:rPr lang="en-CA" i="1" dirty="0" err="1">
                <a:solidFill>
                  <a:schemeClr val="tx1"/>
                </a:solidFill>
              </a:rPr>
              <a:t>access.svg</a:t>
            </a:r>
            <a:r>
              <a:rPr lang="en-CA" dirty="0">
                <a:solidFill>
                  <a:schemeClr val="tx1"/>
                </a:solidFill>
              </a:rPr>
              <a:t>. Retrieved from</a:t>
            </a:r>
            <a:r>
              <a:rPr lang="en-CA" b="1" dirty="0">
                <a:solidFill>
                  <a:schemeClr val="tx1"/>
                </a:solidFill>
              </a:rPr>
              <a:t> </a:t>
            </a:r>
            <a:r>
              <a:rPr lang="en-CA" u="sng" dirty="0">
                <a:solidFill>
                  <a:schemeClr val="tx1"/>
                </a:solidFill>
                <a:hlinkClick r:id="rId5"/>
              </a:rPr>
              <a:t>https://</a:t>
            </a:r>
            <a:r>
              <a:rPr lang="en-CA" u="sng" dirty="0" smtClean="0">
                <a:solidFill>
                  <a:schemeClr val="tx1"/>
                </a:solidFill>
                <a:hlinkClick r:id="rId5"/>
              </a:rPr>
              <a:t>commons.wikimedia.org/wiki/File:International_Symbol_of_Access.svg</a:t>
            </a:r>
            <a:endParaRPr lang="en-CA" u="sng" dirty="0" smtClean="0">
              <a:solidFill>
                <a:schemeClr val="tx1"/>
              </a:solidFill>
            </a:endParaRPr>
          </a:p>
          <a:p>
            <a:r>
              <a:rPr lang="en-CA" dirty="0">
                <a:solidFill>
                  <a:schemeClr val="tx1"/>
                </a:solidFill>
              </a:rPr>
              <a:t>Javier Robles. (2013). </a:t>
            </a:r>
            <a:r>
              <a:rPr lang="en-CA" i="1" dirty="0">
                <a:solidFill>
                  <a:schemeClr val="tx1"/>
                </a:solidFill>
              </a:rPr>
              <a:t>File:Wheelchair Accessible Sign.JPG. </a:t>
            </a:r>
            <a:r>
              <a:rPr lang="en-CA" dirty="0">
                <a:solidFill>
                  <a:schemeClr val="tx1"/>
                </a:solidFill>
              </a:rPr>
              <a:t>Retrieved from </a:t>
            </a:r>
            <a:r>
              <a:rPr lang="en-CA" u="sng" dirty="0">
                <a:solidFill>
                  <a:schemeClr val="tx1"/>
                </a:solidFill>
                <a:hlinkClick r:id="rId6"/>
              </a:rPr>
              <a:t>https://</a:t>
            </a:r>
            <a:r>
              <a:rPr lang="en-CA" u="sng" dirty="0" smtClean="0">
                <a:solidFill>
                  <a:schemeClr val="tx1"/>
                </a:solidFill>
                <a:hlinkClick r:id="rId6"/>
              </a:rPr>
              <a:t>commons.wikimedia.org/wiki/File:Wheelchair_Accessible_Sign.JPG</a:t>
            </a:r>
            <a:endParaRPr lang="en-CA" dirty="0">
              <a:solidFill>
                <a:schemeClr val="tx1"/>
              </a:solidFill>
            </a:endParaRPr>
          </a:p>
          <a:p>
            <a:r>
              <a:rPr lang="en-CA" dirty="0" err="1">
                <a:solidFill>
                  <a:schemeClr val="tx1"/>
                </a:solidFill>
              </a:rPr>
              <a:t>Leotta</a:t>
            </a:r>
            <a:r>
              <a:rPr lang="en-CA" dirty="0">
                <a:solidFill>
                  <a:schemeClr val="tx1"/>
                </a:solidFill>
              </a:rPr>
              <a:t>, J. (2017). </a:t>
            </a:r>
            <a:r>
              <a:rPr lang="en-CA" i="1" dirty="0">
                <a:solidFill>
                  <a:schemeClr val="tx1"/>
                </a:solidFill>
              </a:rPr>
              <a:t>Accessibility in motion</a:t>
            </a:r>
            <a:r>
              <a:rPr lang="en-CA" dirty="0">
                <a:solidFill>
                  <a:schemeClr val="tx1"/>
                </a:solidFill>
              </a:rPr>
              <a:t>. Retrieved from </a:t>
            </a:r>
            <a:r>
              <a:rPr lang="en-CA" u="sng" dirty="0">
                <a:solidFill>
                  <a:schemeClr val="tx1"/>
                </a:solidFill>
                <a:hlinkClick r:id="rId7"/>
              </a:rPr>
              <a:t>http://disability-marketing.com/2013/12/01/accessibility-in-motion/</a:t>
            </a:r>
            <a:endParaRPr lang="en-CA" dirty="0">
              <a:solidFill>
                <a:schemeClr val="tx1"/>
              </a:solidFill>
            </a:endParaRPr>
          </a:p>
          <a:p>
            <a:r>
              <a:rPr lang="en-CA" dirty="0" err="1">
                <a:solidFill>
                  <a:schemeClr val="tx1"/>
                </a:solidFill>
              </a:rPr>
              <a:t>MarkBuckawicki</a:t>
            </a:r>
            <a:r>
              <a:rPr lang="en-CA" dirty="0">
                <a:solidFill>
                  <a:schemeClr val="tx1"/>
                </a:solidFill>
              </a:rPr>
              <a:t>. (2015). </a:t>
            </a:r>
            <a:r>
              <a:rPr lang="en-CA" i="1" dirty="0">
                <a:solidFill>
                  <a:schemeClr val="tx1"/>
                </a:solidFill>
              </a:rPr>
              <a:t>File:Wheelchair ramp sign.jpg</a:t>
            </a:r>
            <a:r>
              <a:rPr lang="en-CA" dirty="0">
                <a:solidFill>
                  <a:schemeClr val="tx1"/>
                </a:solidFill>
              </a:rPr>
              <a:t>. Retrieved from https://commons.wikimedia.org/wiki/File:Wheelchair_ramp_sign_.</a:t>
            </a:r>
            <a:r>
              <a:rPr lang="en-CA" dirty="0" smtClean="0">
                <a:solidFill>
                  <a:schemeClr val="tx1"/>
                </a:solidFill>
              </a:rPr>
              <a:t>jpg</a:t>
            </a:r>
          </a:p>
          <a:p>
            <a:r>
              <a:rPr lang="en-CA" dirty="0" smtClean="0">
                <a:solidFill>
                  <a:schemeClr val="tx1"/>
                </a:solidFill>
              </a:rPr>
              <a:t>Nixon</a:t>
            </a:r>
            <a:r>
              <a:rPr lang="en-CA" dirty="0">
                <a:solidFill>
                  <a:schemeClr val="tx1"/>
                </a:solidFill>
              </a:rPr>
              <a:t>, S. A., Yeung, E., Shaw, J. A., </a:t>
            </a:r>
            <a:r>
              <a:rPr lang="en-CA" dirty="0" err="1">
                <a:solidFill>
                  <a:schemeClr val="tx1"/>
                </a:solidFill>
              </a:rPr>
              <a:t>Kuper</a:t>
            </a:r>
            <a:r>
              <a:rPr lang="en-CA" dirty="0">
                <a:solidFill>
                  <a:schemeClr val="tx1"/>
                </a:solidFill>
              </a:rPr>
              <a:t>, A., &amp; Gibson, B. E. (</a:t>
            </a:r>
            <a:r>
              <a:rPr lang="en-CA" dirty="0" smtClean="0">
                <a:solidFill>
                  <a:schemeClr val="tx1"/>
                </a:solidFill>
              </a:rPr>
              <a:t>2016). </a:t>
            </a:r>
            <a:r>
              <a:rPr lang="en-CA" dirty="0">
                <a:solidFill>
                  <a:schemeClr val="tx1"/>
                </a:solidFill>
              </a:rPr>
              <a:t>Seven-step framework for critical analysis and its application in the field of physical therapy. </a:t>
            </a:r>
            <a:r>
              <a:rPr lang="en-CA" i="1" dirty="0">
                <a:solidFill>
                  <a:schemeClr val="tx1"/>
                </a:solidFill>
              </a:rPr>
              <a:t>Physical Therapy</a:t>
            </a:r>
            <a:r>
              <a:rPr lang="en-CA" dirty="0">
                <a:solidFill>
                  <a:schemeClr val="tx1"/>
                </a:solidFill>
              </a:rPr>
              <a:t>. </a:t>
            </a:r>
            <a:r>
              <a:rPr lang="en-CA" dirty="0" err="1">
                <a:solidFill>
                  <a:schemeClr val="tx1"/>
                </a:solidFill>
              </a:rPr>
              <a:t>doi</a:t>
            </a:r>
            <a:r>
              <a:rPr lang="en-CA" dirty="0">
                <a:solidFill>
                  <a:schemeClr val="tx1"/>
                </a:solidFill>
              </a:rPr>
              <a:t>: </a:t>
            </a:r>
            <a:r>
              <a:rPr lang="en-CA" dirty="0" smtClean="0">
                <a:solidFill>
                  <a:schemeClr val="tx1"/>
                </a:solidFill>
              </a:rPr>
              <a:t>10.2522/ptj.20160149</a:t>
            </a:r>
          </a:p>
          <a:p>
            <a:r>
              <a:rPr lang="en-CA" dirty="0" smtClean="0">
                <a:solidFill>
                  <a:schemeClr val="tx1"/>
                </a:solidFill>
              </a:rPr>
              <a:t>SickKids. (2016). </a:t>
            </a:r>
            <a:r>
              <a:rPr lang="en-CA" i="1" dirty="0"/>
              <a:t>SickKids VS campaign: A lot of buzz, thoughtful feedback and important </a:t>
            </a:r>
            <a:r>
              <a:rPr lang="en-CA" i="1" dirty="0" smtClean="0"/>
              <a:t>discussion. </a:t>
            </a:r>
            <a:r>
              <a:rPr lang="en-CA" dirty="0"/>
              <a:t>Retrieved from http://www.sickkids.ca/AboutSickKids/Newsroom/Past-News/2016/SickKids-VS-campaign.html</a:t>
            </a:r>
            <a:endParaRPr lang="en-CA" i="1" dirty="0" smtClean="0">
              <a:solidFill>
                <a:schemeClr val="tx1"/>
              </a:solidFill>
            </a:endParaRPr>
          </a:p>
          <a:p>
            <a:r>
              <a:rPr lang="en-CA" dirty="0">
                <a:solidFill>
                  <a:schemeClr val="tx1"/>
                </a:solidFill>
              </a:rPr>
              <a:t>[SickKids]. (2016, October 14). </a:t>
            </a:r>
            <a:r>
              <a:rPr lang="en-CA" i="1" dirty="0">
                <a:solidFill>
                  <a:schemeClr val="tx1"/>
                </a:solidFill>
              </a:rPr>
              <a:t>SickKids vs: Undeniable</a:t>
            </a:r>
            <a:r>
              <a:rPr lang="en-CA" dirty="0">
                <a:solidFill>
                  <a:schemeClr val="tx1"/>
                </a:solidFill>
              </a:rPr>
              <a:t> [Video File]. Retrieved from </a:t>
            </a:r>
            <a:r>
              <a:rPr lang="en-CA" u="sng" dirty="0">
                <a:solidFill>
                  <a:schemeClr val="tx1"/>
                </a:solidFill>
                <a:hlinkClick r:id="rId8"/>
              </a:rPr>
              <a:t>https://</a:t>
            </a:r>
            <a:r>
              <a:rPr lang="en-CA" u="sng" dirty="0" smtClean="0">
                <a:solidFill>
                  <a:schemeClr val="tx1"/>
                </a:solidFill>
                <a:hlinkClick r:id="rId8"/>
              </a:rPr>
              <a:t>www.youtube.com/watch?v=78mNZeDaMtk</a:t>
            </a:r>
            <a:endParaRPr lang="en-CA" dirty="0" smtClean="0">
              <a:solidFill>
                <a:schemeClr val="tx1"/>
              </a:solidFill>
            </a:endParaRPr>
          </a:p>
          <a:p>
            <a:r>
              <a:rPr lang="en-CA" dirty="0" err="1" smtClean="0">
                <a:solidFill>
                  <a:schemeClr val="tx1"/>
                </a:solidFill>
              </a:rPr>
              <a:t>Teachman</a:t>
            </a:r>
            <a:r>
              <a:rPr lang="en-CA" dirty="0" smtClean="0">
                <a:solidFill>
                  <a:schemeClr val="tx1"/>
                </a:solidFill>
              </a:rPr>
              <a:t>, </a:t>
            </a:r>
            <a:r>
              <a:rPr lang="en-CA" dirty="0">
                <a:solidFill>
                  <a:schemeClr val="tx1"/>
                </a:solidFill>
              </a:rPr>
              <a:t>G</a:t>
            </a:r>
            <a:r>
              <a:rPr lang="en-CA" dirty="0" smtClean="0">
                <a:solidFill>
                  <a:schemeClr val="tx1"/>
                </a:solidFill>
              </a:rPr>
              <a:t>., </a:t>
            </a:r>
            <a:r>
              <a:rPr lang="en-CA" dirty="0" err="1" smtClean="0">
                <a:solidFill>
                  <a:schemeClr val="tx1"/>
                </a:solidFill>
              </a:rPr>
              <a:t>Hamdani</a:t>
            </a:r>
            <a:r>
              <a:rPr lang="en-CA" dirty="0" smtClean="0">
                <a:solidFill>
                  <a:schemeClr val="tx1"/>
                </a:solidFill>
              </a:rPr>
              <a:t>, Y., &amp; </a:t>
            </a:r>
            <a:r>
              <a:rPr lang="en-CA" dirty="0" err="1" smtClean="0">
                <a:solidFill>
                  <a:schemeClr val="tx1"/>
                </a:solidFill>
              </a:rPr>
              <a:t>Johannesen</a:t>
            </a:r>
            <a:r>
              <a:rPr lang="en-CA" dirty="0" smtClean="0">
                <a:solidFill>
                  <a:schemeClr val="tx1"/>
                </a:solidFill>
              </a:rPr>
              <a:t>, J. </a:t>
            </a:r>
            <a:r>
              <a:rPr lang="en-CA" dirty="0">
                <a:solidFill>
                  <a:schemeClr val="tx1"/>
                </a:solidFill>
              </a:rPr>
              <a:t>(</a:t>
            </a:r>
            <a:r>
              <a:rPr lang="en-CA" dirty="0" smtClean="0">
                <a:solidFill>
                  <a:schemeClr val="tx1"/>
                </a:solidFill>
              </a:rPr>
              <a:t>2016, </a:t>
            </a:r>
            <a:r>
              <a:rPr lang="en-CA" dirty="0">
                <a:solidFill>
                  <a:schemeClr val="tx1"/>
                </a:solidFill>
              </a:rPr>
              <a:t>January </a:t>
            </a:r>
            <a:r>
              <a:rPr lang="en-CA" dirty="0" smtClean="0">
                <a:solidFill>
                  <a:schemeClr val="tx1"/>
                </a:solidFill>
              </a:rPr>
              <a:t>10). </a:t>
            </a:r>
            <a:r>
              <a:rPr lang="en-CA" i="1" dirty="0" smtClean="0">
                <a:solidFill>
                  <a:schemeClr val="tx1"/>
                </a:solidFill>
              </a:rPr>
              <a:t>Introduction to critical analysis: A focus on children’s rehabilitation</a:t>
            </a:r>
            <a:r>
              <a:rPr lang="en-CA" dirty="0" smtClean="0">
                <a:solidFill>
                  <a:schemeClr val="tx1"/>
                </a:solidFill>
              </a:rPr>
              <a:t>. </a:t>
            </a:r>
            <a:r>
              <a:rPr lang="en-CA" dirty="0">
                <a:solidFill>
                  <a:schemeClr val="tx1"/>
                </a:solidFill>
              </a:rPr>
              <a:t>Lecture presented at </a:t>
            </a:r>
            <a:r>
              <a:rPr lang="en-CA" dirty="0" smtClean="0">
                <a:solidFill>
                  <a:schemeClr val="tx1"/>
                </a:solidFill>
              </a:rPr>
              <a:t>University </a:t>
            </a:r>
            <a:r>
              <a:rPr lang="en-CA" dirty="0">
                <a:solidFill>
                  <a:schemeClr val="tx1"/>
                </a:solidFill>
              </a:rPr>
              <a:t>of Toronto, Toronto. </a:t>
            </a:r>
            <a:endParaRPr lang="en-CA" dirty="0" smtClean="0">
              <a:solidFill>
                <a:schemeClr val="tx1"/>
              </a:solidFill>
            </a:endParaRPr>
          </a:p>
          <a:p>
            <a:r>
              <a:rPr lang="en-CA" dirty="0">
                <a:solidFill>
                  <a:schemeClr val="tx1"/>
                </a:solidFill>
              </a:rPr>
              <a:t>Treharne, A. [TED-Ed]. (2017, January 5). What does this symbol actually mean? [Video File]. Retrieved from </a:t>
            </a:r>
            <a:r>
              <a:rPr lang="en-CA" u="sng" dirty="0">
                <a:solidFill>
                  <a:schemeClr val="tx1"/>
                </a:solidFill>
                <a:hlinkClick r:id="rId9"/>
              </a:rPr>
              <a:t>https://</a:t>
            </a:r>
            <a:r>
              <a:rPr lang="en-CA" u="sng" dirty="0" smtClean="0">
                <a:solidFill>
                  <a:schemeClr val="tx1"/>
                </a:solidFill>
                <a:hlinkClick r:id="rId9"/>
              </a:rPr>
              <a:t>www.youtube.com/watch?v=ppNYZq-hYTw</a:t>
            </a:r>
            <a:endParaRPr lang="en-CA" dirty="0" smtClean="0">
              <a:solidFill>
                <a:schemeClr val="tx1"/>
              </a:solidFill>
            </a:endParaRPr>
          </a:p>
          <a:p>
            <a:r>
              <a:rPr lang="en-CA" dirty="0">
                <a:solidFill>
                  <a:schemeClr val="tx1"/>
                </a:solidFill>
              </a:rPr>
              <a:t>Ultra Gamer. (2017). </a:t>
            </a:r>
            <a:r>
              <a:rPr lang="en-CA" dirty="0" err="1">
                <a:solidFill>
                  <a:schemeClr val="tx1"/>
                </a:solidFill>
              </a:rPr>
              <a:t>CKPNHIIIOTbI</a:t>
            </a:r>
            <a:r>
              <a:rPr lang="en-CA" dirty="0">
                <a:solidFill>
                  <a:schemeClr val="tx1"/>
                </a:solidFill>
              </a:rPr>
              <a:t>. Retrieved from </a:t>
            </a:r>
            <a:r>
              <a:rPr lang="en-CA" u="sng" dirty="0">
                <a:solidFill>
                  <a:schemeClr val="tx1"/>
                </a:solidFill>
                <a:hlinkClick r:id="rId10"/>
              </a:rPr>
              <a:t>https://ultragamer.net/catalog/dendy/dendy-mario-60-in-1-8-bit</a:t>
            </a:r>
            <a:r>
              <a:rPr lang="en-CA" u="sng" dirty="0" smtClean="0">
                <a:solidFill>
                  <a:schemeClr val="tx1"/>
                </a:solidFill>
                <a:hlinkClick r:id="rId10"/>
              </a:rPr>
              <a:t>/</a:t>
            </a:r>
            <a:endParaRPr lang="en-CA" u="sng" dirty="0" smtClean="0">
              <a:solidFill>
                <a:schemeClr val="tx1"/>
              </a:solidFill>
            </a:endParaRPr>
          </a:p>
          <a:p>
            <a:r>
              <a:rPr lang="en-CA" dirty="0">
                <a:solidFill>
                  <a:schemeClr val="tx1"/>
                </a:solidFill>
              </a:rPr>
              <a:t>Wheeler Cowperthwaite. (2011). </a:t>
            </a:r>
            <a:r>
              <a:rPr lang="en-CA" i="1" dirty="0">
                <a:solidFill>
                  <a:schemeClr val="tx1"/>
                </a:solidFill>
              </a:rPr>
              <a:t>File:Pushbutton door opener.jpg</a:t>
            </a:r>
            <a:r>
              <a:rPr lang="en-CA" dirty="0">
                <a:solidFill>
                  <a:schemeClr val="tx1"/>
                </a:solidFill>
              </a:rPr>
              <a:t>. Retrieved from https://</a:t>
            </a:r>
            <a:r>
              <a:rPr lang="en-CA" dirty="0" smtClean="0">
                <a:solidFill>
                  <a:schemeClr val="tx1"/>
                </a:solidFill>
              </a:rPr>
              <a:t>commons.wikimedia.org/wiki/File:Pushbutton_door_opener.jpg</a:t>
            </a:r>
            <a:endParaRPr lang="en-CA" dirty="0">
              <a:solidFill>
                <a:schemeClr val="tx1"/>
              </a:solidFill>
            </a:endParaRPr>
          </a:p>
        </p:txBody>
      </p:sp>
    </p:spTree>
    <p:extLst>
      <p:ext uri="{BB962C8B-B14F-4D97-AF65-F5344CB8AC3E}">
        <p14:creationId xmlns:p14="http://schemas.microsoft.com/office/powerpoint/2010/main" val="73653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85508"/>
            <a:ext cx="9207446" cy="779363"/>
          </a:xfrm>
        </p:spPr>
        <p:txBody>
          <a:bodyPr>
            <a:noAutofit/>
          </a:bodyPr>
          <a:lstStyle/>
          <a:p>
            <a:pPr algn="ctr"/>
            <a:r>
              <a:rPr lang="en-CA" sz="4400" b="1" dirty="0">
                <a:solidFill>
                  <a:schemeClr val="tx1"/>
                </a:solidFill>
              </a:rPr>
              <a:t>Initial Reactions and Observations?</a:t>
            </a:r>
            <a:endParaRPr lang="en-CA" sz="4400" dirty="0"/>
          </a:p>
        </p:txBody>
      </p:sp>
      <p:sp>
        <p:nvSpPr>
          <p:cNvPr id="3" name="Content Placeholder 2"/>
          <p:cNvSpPr>
            <a:spLocks noGrp="1"/>
          </p:cNvSpPr>
          <p:nvPr>
            <p:ph idx="1"/>
          </p:nvPr>
        </p:nvSpPr>
        <p:spPr/>
        <p:txBody>
          <a:bodyPr>
            <a:normAutofit/>
          </a:bodyPr>
          <a:lstStyle/>
          <a:p>
            <a:r>
              <a:rPr lang="en-CA" sz="3200" dirty="0" smtClean="0">
                <a:solidFill>
                  <a:schemeClr val="tx1"/>
                </a:solidFill>
              </a:rPr>
              <a:t>What is the message that this ad is sending?</a:t>
            </a:r>
          </a:p>
          <a:p>
            <a:r>
              <a:rPr lang="en-CA" sz="3200" dirty="0" smtClean="0">
                <a:solidFill>
                  <a:schemeClr val="tx1"/>
                </a:solidFill>
              </a:rPr>
              <a:t>Who is the target audience?</a:t>
            </a:r>
          </a:p>
          <a:p>
            <a:r>
              <a:rPr lang="en-CA" sz="3200" dirty="0" smtClean="0">
                <a:solidFill>
                  <a:schemeClr val="tx1"/>
                </a:solidFill>
              </a:rPr>
              <a:t>Do you feel that it this was an effective way express their message and reach the target audience? </a:t>
            </a:r>
            <a:endParaRPr lang="en-CA" sz="3200" dirty="0">
              <a:solidFill>
                <a:schemeClr val="tx1"/>
              </a:solidFill>
            </a:endParaRPr>
          </a:p>
          <a:p>
            <a:r>
              <a:rPr lang="en-CA" sz="3200" dirty="0" smtClean="0">
                <a:solidFill>
                  <a:schemeClr val="tx1"/>
                </a:solidFill>
              </a:rPr>
              <a:t>Other observations?</a:t>
            </a:r>
            <a:endParaRPr lang="en-CA" sz="3200" dirty="0">
              <a:solidFill>
                <a:schemeClr val="tx1"/>
              </a:solidFill>
            </a:endParaRPr>
          </a:p>
        </p:txBody>
      </p:sp>
    </p:spTree>
    <p:extLst>
      <p:ext uri="{BB962C8B-B14F-4D97-AF65-F5344CB8AC3E}">
        <p14:creationId xmlns:p14="http://schemas.microsoft.com/office/powerpoint/2010/main" val="31752838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8886" y="239210"/>
            <a:ext cx="8596668" cy="1320800"/>
          </a:xfrm>
        </p:spPr>
        <p:txBody>
          <a:bodyPr>
            <a:normAutofit/>
          </a:bodyPr>
          <a:lstStyle/>
          <a:p>
            <a:pPr algn="ctr"/>
            <a:r>
              <a:rPr lang="en-CA" sz="4400" b="1" dirty="0" smtClean="0">
                <a:solidFill>
                  <a:schemeClr val="tx1"/>
                </a:solidFill>
              </a:rPr>
              <a:t>What is Critical Analysis </a:t>
            </a:r>
            <a:endParaRPr lang="en-CA" sz="4400" b="1" dirty="0">
              <a:solidFill>
                <a:schemeClr val="tx1"/>
              </a:solidFill>
            </a:endParaRPr>
          </a:p>
        </p:txBody>
      </p:sp>
      <p:sp>
        <p:nvSpPr>
          <p:cNvPr id="3" name="Content Placeholder 2"/>
          <p:cNvSpPr>
            <a:spLocks noGrp="1"/>
          </p:cNvSpPr>
          <p:nvPr>
            <p:ph idx="1"/>
          </p:nvPr>
        </p:nvSpPr>
        <p:spPr>
          <a:xfrm>
            <a:off x="1078886" y="1895676"/>
            <a:ext cx="8596668" cy="3880773"/>
          </a:xfrm>
        </p:spPr>
        <p:txBody>
          <a:bodyPr/>
          <a:lstStyle/>
          <a:p>
            <a:pPr marL="0" indent="0" algn="ctr">
              <a:buNone/>
            </a:pPr>
            <a:r>
              <a:rPr lang="en-CA" sz="3200" i="1" dirty="0" smtClean="0">
                <a:solidFill>
                  <a:schemeClr val="tx1"/>
                </a:solidFill>
              </a:rPr>
              <a:t>“The </a:t>
            </a:r>
            <a:r>
              <a:rPr lang="en-CA" sz="3200" i="1" dirty="0">
                <a:solidFill>
                  <a:schemeClr val="tx1"/>
                </a:solidFill>
              </a:rPr>
              <a:t>ability to recognize taken-for-granted assumptions and their </a:t>
            </a:r>
            <a:r>
              <a:rPr lang="en-CA" sz="3200" i="1" dirty="0" smtClean="0">
                <a:solidFill>
                  <a:schemeClr val="tx1"/>
                </a:solidFill>
              </a:rPr>
              <a:t>effects.” </a:t>
            </a:r>
          </a:p>
          <a:p>
            <a:pPr marL="0" indent="0" algn="r">
              <a:buNone/>
            </a:pPr>
            <a:r>
              <a:rPr lang="en-CA" sz="2400" i="1" dirty="0" smtClean="0">
                <a:solidFill>
                  <a:schemeClr val="tx1"/>
                </a:solidFill>
              </a:rPr>
              <a:t>(Nixon et al., 2016)</a:t>
            </a:r>
          </a:p>
          <a:p>
            <a:pPr marL="0" indent="0">
              <a:buNone/>
            </a:pPr>
            <a:endParaRPr lang="en-CA" sz="3200" dirty="0">
              <a:solidFill>
                <a:schemeClr val="tx1"/>
              </a:solidFill>
            </a:endParaRPr>
          </a:p>
          <a:p>
            <a:pPr marL="0" indent="0">
              <a:buNone/>
            </a:pPr>
            <a:r>
              <a:rPr lang="en-CA" sz="3200" b="1" dirty="0" smtClean="0">
                <a:solidFill>
                  <a:schemeClr val="tx1"/>
                </a:solidFill>
              </a:rPr>
              <a:t>Why is this so difficult? </a:t>
            </a:r>
            <a:endParaRPr lang="en-CA" sz="3200" b="1" dirty="0">
              <a:solidFill>
                <a:schemeClr val="tx1"/>
              </a:solidFill>
            </a:endParaRPr>
          </a:p>
          <a:p>
            <a:pPr marL="0" indent="0">
              <a:buNone/>
            </a:pPr>
            <a:endParaRPr lang="en-CA" i="1" dirty="0"/>
          </a:p>
        </p:txBody>
      </p:sp>
    </p:spTree>
    <p:extLst>
      <p:ext uri="{BB962C8B-B14F-4D97-AF65-F5344CB8AC3E}">
        <p14:creationId xmlns:p14="http://schemas.microsoft.com/office/powerpoint/2010/main" val="536637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032" name="Picture 8" descr="Super Mario World with Mario jumping up to hit a question mar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4410" y="219919"/>
            <a:ext cx="9325968" cy="615481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555413" y="6463827"/>
            <a:ext cx="1541961" cy="276999"/>
          </a:xfrm>
          <a:prstGeom prst="rect">
            <a:avLst/>
          </a:prstGeom>
        </p:spPr>
        <p:txBody>
          <a:bodyPr wrap="none">
            <a:spAutoFit/>
          </a:bodyPr>
          <a:lstStyle/>
          <a:p>
            <a:r>
              <a:rPr lang="en-CA" sz="1200" dirty="0" smtClean="0">
                <a:latin typeface="Arial" panose="020B0604020202020204" pitchFamily="34" charset="0"/>
                <a:cs typeface="Arial" panose="020B0604020202020204" pitchFamily="34" charset="0"/>
              </a:rPr>
              <a:t>(Ultra Gamer, 2017)</a:t>
            </a:r>
            <a:endParaRPr lang="en-CA"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67408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solidFill>
                  <a:schemeClr val="tx1"/>
                </a:solidFill>
              </a:rPr>
              <a:t>Why is this important?</a:t>
            </a:r>
            <a:endParaRPr lang="en-US" sz="4400" b="1" dirty="0">
              <a:solidFill>
                <a:schemeClr val="tx1"/>
              </a:solidFill>
            </a:endParaRPr>
          </a:p>
        </p:txBody>
      </p:sp>
      <p:sp>
        <p:nvSpPr>
          <p:cNvPr id="3" name="Content Placeholder 2"/>
          <p:cNvSpPr>
            <a:spLocks noGrp="1"/>
          </p:cNvSpPr>
          <p:nvPr>
            <p:ph idx="1"/>
          </p:nvPr>
        </p:nvSpPr>
        <p:spPr/>
        <p:txBody>
          <a:bodyPr>
            <a:normAutofit/>
          </a:bodyPr>
          <a:lstStyle/>
          <a:p>
            <a:r>
              <a:rPr lang="en-US" sz="3200" dirty="0" smtClean="0">
                <a:solidFill>
                  <a:schemeClr val="tx1"/>
                </a:solidFill>
              </a:rPr>
              <a:t>It leads to change</a:t>
            </a:r>
            <a:endParaRPr lang="en-US" sz="3200" dirty="0">
              <a:solidFill>
                <a:schemeClr val="tx1"/>
              </a:solidFill>
            </a:endParaRPr>
          </a:p>
          <a:p>
            <a:r>
              <a:rPr lang="en-US" sz="3200" dirty="0" smtClean="0">
                <a:solidFill>
                  <a:schemeClr val="tx1"/>
                </a:solidFill>
              </a:rPr>
              <a:t>It helps us appreciate others perspectives</a:t>
            </a:r>
          </a:p>
          <a:p>
            <a:pPr lvl="0"/>
            <a:r>
              <a:rPr lang="en-US" sz="3200" dirty="0" smtClean="0">
                <a:solidFill>
                  <a:schemeClr val="tx1"/>
                </a:solidFill>
              </a:rPr>
              <a:t>Helps to identify taken-for-granted assumptions</a:t>
            </a:r>
            <a:endParaRPr lang="en-CA" sz="3200" dirty="0">
              <a:solidFill>
                <a:schemeClr val="tx1"/>
              </a:solidFill>
            </a:endParaRPr>
          </a:p>
        </p:txBody>
      </p:sp>
      <p:sp>
        <p:nvSpPr>
          <p:cNvPr id="4" name="Rectangle 3"/>
          <p:cNvSpPr/>
          <p:nvPr/>
        </p:nvSpPr>
        <p:spPr>
          <a:xfrm>
            <a:off x="7596298" y="6086885"/>
            <a:ext cx="2204450" cy="369332"/>
          </a:xfrm>
          <a:prstGeom prst="rect">
            <a:avLst/>
          </a:prstGeom>
        </p:spPr>
        <p:txBody>
          <a:bodyPr wrap="none">
            <a:spAutoFit/>
          </a:bodyPr>
          <a:lstStyle/>
          <a:p>
            <a:pPr algn="r"/>
            <a:r>
              <a:rPr lang="en-CA" dirty="0"/>
              <a:t>(Nixon et al., 2016)</a:t>
            </a:r>
          </a:p>
        </p:txBody>
      </p:sp>
    </p:spTree>
    <p:extLst>
      <p:ext uri="{BB962C8B-B14F-4D97-AF65-F5344CB8AC3E}">
        <p14:creationId xmlns:p14="http://schemas.microsoft.com/office/powerpoint/2010/main" val="23878231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208" y="288081"/>
            <a:ext cx="8596668" cy="1320800"/>
          </a:xfrm>
        </p:spPr>
        <p:txBody>
          <a:bodyPr>
            <a:normAutofit/>
          </a:bodyPr>
          <a:lstStyle/>
          <a:p>
            <a:pPr algn="ctr"/>
            <a:r>
              <a:rPr lang="en-CA" sz="4400" b="1" dirty="0" smtClean="0">
                <a:solidFill>
                  <a:schemeClr val="tx1"/>
                </a:solidFill>
              </a:rPr>
              <a:t>7-Step Framework</a:t>
            </a:r>
            <a:endParaRPr lang="en-CA" sz="4400" b="1" dirty="0">
              <a:solidFill>
                <a:schemeClr val="tx1"/>
              </a:solidFill>
            </a:endParaRPr>
          </a:p>
        </p:txBody>
      </p:sp>
      <p:sp>
        <p:nvSpPr>
          <p:cNvPr id="3" name="Content Placeholder 2"/>
          <p:cNvSpPr>
            <a:spLocks noGrp="1"/>
          </p:cNvSpPr>
          <p:nvPr>
            <p:ph idx="1"/>
          </p:nvPr>
        </p:nvSpPr>
        <p:spPr>
          <a:xfrm>
            <a:off x="567159" y="1608881"/>
            <a:ext cx="9433368" cy="4606724"/>
          </a:xfrm>
        </p:spPr>
        <p:txBody>
          <a:bodyPr>
            <a:normAutofit fontScale="62500" lnSpcReduction="20000"/>
          </a:bodyPr>
          <a:lstStyle/>
          <a:p>
            <a:pPr marL="0" indent="0">
              <a:buNone/>
            </a:pPr>
            <a:r>
              <a:rPr lang="en-CA" sz="5100" dirty="0">
                <a:solidFill>
                  <a:schemeClr val="tx1"/>
                </a:solidFill>
              </a:rPr>
              <a:t>1. Name the aspect of practice being analyzed </a:t>
            </a:r>
          </a:p>
          <a:p>
            <a:pPr marL="0" indent="0">
              <a:buNone/>
            </a:pPr>
            <a:r>
              <a:rPr lang="en-CA" sz="5100" dirty="0">
                <a:solidFill>
                  <a:schemeClr val="tx1"/>
                </a:solidFill>
              </a:rPr>
              <a:t>2. Identify the intended purpose of this </a:t>
            </a:r>
            <a:r>
              <a:rPr lang="en-CA" sz="5100" dirty="0" smtClean="0">
                <a:solidFill>
                  <a:schemeClr val="tx1"/>
                </a:solidFill>
              </a:rPr>
              <a:t>practice </a:t>
            </a:r>
            <a:endParaRPr lang="en-CA" sz="5100" dirty="0">
              <a:solidFill>
                <a:schemeClr val="tx1"/>
              </a:solidFill>
            </a:endParaRPr>
          </a:p>
          <a:p>
            <a:pPr marL="0" indent="0">
              <a:buNone/>
            </a:pPr>
            <a:r>
              <a:rPr lang="en-CA" sz="5100" dirty="0">
                <a:solidFill>
                  <a:schemeClr val="tx1"/>
                </a:solidFill>
              </a:rPr>
              <a:t>3. Uncover the assumptions that support these purposes</a:t>
            </a:r>
          </a:p>
          <a:p>
            <a:pPr marL="0" indent="0">
              <a:buNone/>
            </a:pPr>
            <a:r>
              <a:rPr lang="en-CA" sz="5100" dirty="0">
                <a:solidFill>
                  <a:schemeClr val="tx1"/>
                </a:solidFill>
              </a:rPr>
              <a:t>4. Identify who benefits</a:t>
            </a:r>
          </a:p>
          <a:p>
            <a:pPr marL="0" indent="0">
              <a:buNone/>
            </a:pPr>
            <a:r>
              <a:rPr lang="en-CA" sz="5100" dirty="0">
                <a:solidFill>
                  <a:schemeClr val="tx1"/>
                </a:solidFill>
              </a:rPr>
              <a:t>5. Identify who is disadvantaged</a:t>
            </a:r>
          </a:p>
          <a:p>
            <a:pPr marL="0" indent="0">
              <a:buNone/>
            </a:pPr>
            <a:r>
              <a:rPr lang="en-CA" sz="5100" dirty="0">
                <a:solidFill>
                  <a:schemeClr val="tx1"/>
                </a:solidFill>
              </a:rPr>
              <a:t>6. Link specific ideas to societal-level patterns</a:t>
            </a:r>
          </a:p>
          <a:p>
            <a:pPr marL="0" indent="0">
              <a:buNone/>
            </a:pPr>
            <a:r>
              <a:rPr lang="en-CA" sz="5100" dirty="0">
                <a:solidFill>
                  <a:schemeClr val="tx1"/>
                </a:solidFill>
              </a:rPr>
              <a:t>7. </a:t>
            </a:r>
            <a:r>
              <a:rPr lang="en-CA" sz="5100" dirty="0" smtClean="0">
                <a:solidFill>
                  <a:schemeClr val="tx1"/>
                </a:solidFill>
              </a:rPr>
              <a:t>Consider </a:t>
            </a:r>
            <a:r>
              <a:rPr lang="en-CA" sz="5100" dirty="0">
                <a:solidFill>
                  <a:schemeClr val="tx1"/>
                </a:solidFill>
              </a:rPr>
              <a:t>alternatives that mitigate actual or potential </a:t>
            </a:r>
            <a:r>
              <a:rPr lang="en-CA" sz="5100" dirty="0" smtClean="0">
                <a:solidFill>
                  <a:schemeClr val="tx1"/>
                </a:solidFill>
              </a:rPr>
              <a:t>harms</a:t>
            </a:r>
            <a:endParaRPr lang="en-CA" dirty="0"/>
          </a:p>
        </p:txBody>
      </p:sp>
      <p:sp>
        <p:nvSpPr>
          <p:cNvPr id="4" name="Rectangle 3"/>
          <p:cNvSpPr/>
          <p:nvPr/>
        </p:nvSpPr>
        <p:spPr>
          <a:xfrm>
            <a:off x="5165488" y="6398539"/>
            <a:ext cx="6276975" cy="369332"/>
          </a:xfrm>
          <a:prstGeom prst="rect">
            <a:avLst/>
          </a:prstGeom>
        </p:spPr>
        <p:txBody>
          <a:bodyPr wrap="none">
            <a:spAutoFit/>
          </a:bodyPr>
          <a:lstStyle/>
          <a:p>
            <a:r>
              <a:rPr lang="en-CA" dirty="0" smtClean="0"/>
              <a:t>(Nixon </a:t>
            </a:r>
            <a:r>
              <a:rPr lang="en-CA" dirty="0"/>
              <a:t>et al., </a:t>
            </a:r>
            <a:r>
              <a:rPr lang="en-CA" dirty="0" smtClean="0"/>
              <a:t>2016) &amp; (</a:t>
            </a:r>
            <a:r>
              <a:rPr lang="en-CA" dirty="0" err="1" smtClean="0"/>
              <a:t>Teachman</a:t>
            </a:r>
            <a:r>
              <a:rPr lang="en-CA" dirty="0"/>
              <a:t>, </a:t>
            </a:r>
            <a:r>
              <a:rPr lang="en-CA" dirty="0" err="1"/>
              <a:t>Hamdani</a:t>
            </a:r>
            <a:r>
              <a:rPr lang="en-CA" dirty="0"/>
              <a:t>, &amp; </a:t>
            </a:r>
            <a:r>
              <a:rPr lang="en-CA" dirty="0" err="1"/>
              <a:t>Johannesen</a:t>
            </a:r>
            <a:r>
              <a:rPr lang="en-CA" dirty="0"/>
              <a:t>, </a:t>
            </a:r>
            <a:r>
              <a:rPr lang="en-CA" dirty="0" smtClean="0"/>
              <a:t>2016)</a:t>
            </a:r>
            <a:endParaRPr lang="en-CA" dirty="0"/>
          </a:p>
        </p:txBody>
      </p:sp>
    </p:spTree>
    <p:extLst>
      <p:ext uri="{BB962C8B-B14F-4D97-AF65-F5344CB8AC3E}">
        <p14:creationId xmlns:p14="http://schemas.microsoft.com/office/powerpoint/2010/main" val="41828439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3304" y="1772585"/>
            <a:ext cx="10979805" cy="4351338"/>
          </a:xfrm>
        </p:spPr>
        <p:txBody>
          <a:bodyPr>
            <a:normAutofit/>
          </a:bodyPr>
          <a:lstStyle/>
          <a:p>
            <a:pPr marL="0" indent="0" algn="ctr">
              <a:buNone/>
            </a:pPr>
            <a:r>
              <a:rPr lang="en-US" sz="3600" dirty="0">
                <a:solidFill>
                  <a:schemeClr val="tx1"/>
                </a:solidFill>
                <a:hlinkClick r:id="rId3"/>
              </a:rPr>
              <a:t>https://www.youtube.com/watch?v=78mNZeDaMtk</a:t>
            </a:r>
            <a:endParaRPr lang="en-US" sz="3600" dirty="0">
              <a:solidFill>
                <a:schemeClr val="tx1"/>
              </a:solidFill>
            </a:endParaRPr>
          </a:p>
        </p:txBody>
      </p:sp>
    </p:spTree>
    <p:extLst>
      <p:ext uri="{BB962C8B-B14F-4D97-AF65-F5344CB8AC3E}">
        <p14:creationId xmlns:p14="http://schemas.microsoft.com/office/powerpoint/2010/main" val="42754035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CA" sz="4900" b="1" dirty="0">
                <a:solidFill>
                  <a:schemeClr val="tx1"/>
                </a:solidFill>
              </a:rPr>
              <a:t>1. Name the aspect of practice being analyzed </a:t>
            </a:r>
            <a:r>
              <a:rPr lang="en-CA" dirty="0"/>
              <a:t/>
            </a:r>
            <a:br>
              <a:rPr lang="en-CA" dirty="0"/>
            </a:br>
            <a:endParaRPr lang="en-CA" dirty="0"/>
          </a:p>
        </p:txBody>
      </p:sp>
      <p:sp>
        <p:nvSpPr>
          <p:cNvPr id="3" name="Content Placeholder 2"/>
          <p:cNvSpPr>
            <a:spLocks noGrp="1"/>
          </p:cNvSpPr>
          <p:nvPr>
            <p:ph idx="1"/>
          </p:nvPr>
        </p:nvSpPr>
        <p:spPr>
          <a:xfrm>
            <a:off x="767769" y="2522330"/>
            <a:ext cx="8596668" cy="3880773"/>
          </a:xfrm>
        </p:spPr>
        <p:txBody>
          <a:bodyPr>
            <a:normAutofit/>
          </a:bodyPr>
          <a:lstStyle/>
          <a:p>
            <a:pPr lvl="0"/>
            <a:r>
              <a:rPr lang="en-CA" sz="3200" dirty="0">
                <a:solidFill>
                  <a:schemeClr val="tx1"/>
                </a:solidFill>
              </a:rPr>
              <a:t>What is the topic of interest being analyzed? </a:t>
            </a:r>
            <a:endParaRPr lang="en-US" sz="3200" dirty="0">
              <a:solidFill>
                <a:schemeClr val="tx1"/>
              </a:solidFill>
            </a:endParaRPr>
          </a:p>
          <a:p>
            <a:pPr lvl="0"/>
            <a:r>
              <a:rPr lang="en-CA" sz="3200" dirty="0">
                <a:solidFill>
                  <a:schemeClr val="tx1"/>
                </a:solidFill>
              </a:rPr>
              <a:t>What are the main concepts present?</a:t>
            </a:r>
            <a:endParaRPr lang="en-US" sz="3200" dirty="0">
              <a:solidFill>
                <a:schemeClr val="tx1"/>
              </a:solidFill>
            </a:endParaRPr>
          </a:p>
        </p:txBody>
      </p:sp>
      <p:sp>
        <p:nvSpPr>
          <p:cNvPr id="4" name="Rectangle 3"/>
          <p:cNvSpPr/>
          <p:nvPr/>
        </p:nvSpPr>
        <p:spPr>
          <a:xfrm>
            <a:off x="4918164" y="6348702"/>
            <a:ext cx="7008842" cy="646331"/>
          </a:xfrm>
          <a:prstGeom prst="rect">
            <a:avLst/>
          </a:prstGeom>
        </p:spPr>
        <p:txBody>
          <a:bodyPr wrap="none">
            <a:spAutoFit/>
          </a:bodyPr>
          <a:lstStyle/>
          <a:p>
            <a:pPr algn="r"/>
            <a:r>
              <a:rPr lang="en-CA" dirty="0"/>
              <a:t>(Nixon et al., 2016) </a:t>
            </a:r>
            <a:r>
              <a:rPr lang="en-CA" dirty="0" smtClean="0"/>
              <a:t>&amp; </a:t>
            </a:r>
            <a:r>
              <a:rPr lang="en-CA" dirty="0"/>
              <a:t>(</a:t>
            </a:r>
            <a:r>
              <a:rPr lang="en-CA" dirty="0" err="1"/>
              <a:t>Teachman</a:t>
            </a:r>
            <a:r>
              <a:rPr lang="en-CA" dirty="0"/>
              <a:t>, </a:t>
            </a:r>
            <a:r>
              <a:rPr lang="en-CA" dirty="0" err="1"/>
              <a:t>Hamdani</a:t>
            </a:r>
            <a:r>
              <a:rPr lang="en-CA" dirty="0"/>
              <a:t>, &amp; </a:t>
            </a:r>
            <a:r>
              <a:rPr lang="en-CA" dirty="0" err="1"/>
              <a:t>Johannesen</a:t>
            </a:r>
            <a:r>
              <a:rPr lang="en-CA" dirty="0"/>
              <a:t>, 2016)</a:t>
            </a:r>
          </a:p>
          <a:p>
            <a:pPr algn="r"/>
            <a:endParaRPr lang="en-CA" dirty="0"/>
          </a:p>
        </p:txBody>
      </p:sp>
    </p:spTree>
    <p:extLst>
      <p:ext uri="{BB962C8B-B14F-4D97-AF65-F5344CB8AC3E}">
        <p14:creationId xmlns:p14="http://schemas.microsoft.com/office/powerpoint/2010/main" val="296359325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1398</TotalTime>
  <Words>2857</Words>
  <Application>Microsoft Office PowerPoint</Application>
  <PresentationFormat>Widescreen</PresentationFormat>
  <Paragraphs>308</Paragraphs>
  <Slides>29</Slides>
  <Notes>27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vt:lpstr>
      <vt:lpstr>Arial Black</vt:lpstr>
      <vt:lpstr>Calibri</vt:lpstr>
      <vt:lpstr>Segoe UI Emoji</vt:lpstr>
      <vt:lpstr>Times New Roman</vt:lpstr>
      <vt:lpstr>Trebuchet MS</vt:lpstr>
      <vt:lpstr>Wingdings 3</vt:lpstr>
      <vt:lpstr>Facet</vt:lpstr>
      <vt:lpstr>Critical Analysis and the International Symbol for Access </vt:lpstr>
      <vt:lpstr>PowerPoint Presentation</vt:lpstr>
      <vt:lpstr>Initial Reactions and Observations?</vt:lpstr>
      <vt:lpstr>What is Critical Analysis </vt:lpstr>
      <vt:lpstr>PowerPoint Presentation</vt:lpstr>
      <vt:lpstr>Why is this important?</vt:lpstr>
      <vt:lpstr>7-Step Framework</vt:lpstr>
      <vt:lpstr>PowerPoint Presentation</vt:lpstr>
      <vt:lpstr>1. Name the aspect of practice being analyzed  </vt:lpstr>
      <vt:lpstr>2. Identify the intended purpose </vt:lpstr>
      <vt:lpstr>3. Uncover the assumptions that support these purposes </vt:lpstr>
      <vt:lpstr>4. Identify who benefits</vt:lpstr>
      <vt:lpstr>5. Identify who is disadvantaged</vt:lpstr>
      <vt:lpstr>6. Link specific ideas to societal-level patterns</vt:lpstr>
      <vt:lpstr>7. Consider alternatives that mitigate actual or potential harms</vt:lpstr>
      <vt:lpstr>Sick Kids Response </vt:lpstr>
      <vt:lpstr>International Symbol of Access </vt:lpstr>
      <vt:lpstr>Evolution of the International Symbol of Access </vt:lpstr>
      <vt:lpstr>https://www.youtube.com/watch?v=ppNYZq-hYTw</vt:lpstr>
      <vt:lpstr>1. Name the aspect of practice being analyzed  </vt:lpstr>
      <vt:lpstr>2. Identify the intended purpose </vt:lpstr>
      <vt:lpstr>3. Uncover the assumptions that support these purposes </vt:lpstr>
      <vt:lpstr>4. Identify who benefits</vt:lpstr>
      <vt:lpstr>5. Identify who is disadvantaged</vt:lpstr>
      <vt:lpstr>6. Link specific ideas to societal-level patterns</vt:lpstr>
      <vt:lpstr>7. Consider alternatives that mitigate actual or potential harms</vt:lpstr>
      <vt:lpstr>Application to Research and Technology/ Take Home Messages</vt:lpstr>
      <vt:lpstr>Thank you!</vt:lpstr>
      <vt:lpstr>Resources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Analysis: Excluding Accessibility</dc:title>
  <dc:creator>Kathryn benoit</dc:creator>
  <cp:lastModifiedBy>Kathryn benoit</cp:lastModifiedBy>
  <cp:revision>119</cp:revision>
  <dcterms:created xsi:type="dcterms:W3CDTF">2017-05-15T00:06:58Z</dcterms:created>
  <dcterms:modified xsi:type="dcterms:W3CDTF">2017-06-02T01:38:58Z</dcterms:modified>
</cp:coreProperties>
</file>