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68" r:id="rId3"/>
    <p:sldId id="264" r:id="rId4"/>
    <p:sldId id="267" r:id="rId5"/>
    <p:sldId id="265" r:id="rId6"/>
    <p:sldId id="266" r:id="rId7"/>
    <p:sldId id="259" r:id="rId8"/>
    <p:sldId id="269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3248" y="-1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6FF-6007-AB41-94D9-F1A944925AAE}" type="datetimeFigureOut">
              <a:rPr lang="en-US" smtClean="0"/>
              <a:t>2015-02-18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C41-CA01-C043-BDC6-7FB3CD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3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6FF-6007-AB41-94D9-F1A944925AAE}" type="datetimeFigureOut">
              <a:rPr lang="en-US" smtClean="0"/>
              <a:t>2015-02-18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C41-CA01-C043-BDC6-7FB3CD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6FF-6007-AB41-94D9-F1A944925AAE}" type="datetimeFigureOut">
              <a:rPr lang="en-US" smtClean="0"/>
              <a:t>2015-02-18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C41-CA01-C043-BDC6-7FB3CD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0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6FF-6007-AB41-94D9-F1A944925AAE}" type="datetimeFigureOut">
              <a:rPr lang="en-US" smtClean="0"/>
              <a:t>2015-02-18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C41-CA01-C043-BDC6-7FB3CD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2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6FF-6007-AB41-94D9-F1A944925AAE}" type="datetimeFigureOut">
              <a:rPr lang="en-US" smtClean="0"/>
              <a:t>2015-02-18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C41-CA01-C043-BDC6-7FB3CD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6FF-6007-AB41-94D9-F1A944925AAE}" type="datetimeFigureOut">
              <a:rPr lang="en-US" smtClean="0"/>
              <a:t>2015-02-18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C41-CA01-C043-BDC6-7FB3CD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8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6FF-6007-AB41-94D9-F1A944925AAE}" type="datetimeFigureOut">
              <a:rPr lang="en-US" smtClean="0"/>
              <a:t>2015-02-18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C41-CA01-C043-BDC6-7FB3CD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6FF-6007-AB41-94D9-F1A944925AAE}" type="datetimeFigureOut">
              <a:rPr lang="en-US" smtClean="0"/>
              <a:t>2015-02-18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C41-CA01-C043-BDC6-7FB3CD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6FF-6007-AB41-94D9-F1A944925AAE}" type="datetimeFigureOut">
              <a:rPr lang="en-US" smtClean="0"/>
              <a:t>2015-02-18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C41-CA01-C043-BDC6-7FB3CD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9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6FF-6007-AB41-94D9-F1A944925AAE}" type="datetimeFigureOut">
              <a:rPr lang="en-US" smtClean="0"/>
              <a:t>2015-02-18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C41-CA01-C043-BDC6-7FB3CD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0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6FF-6007-AB41-94D9-F1A944925AAE}" type="datetimeFigureOut">
              <a:rPr lang="en-US" smtClean="0"/>
              <a:t>2015-02-18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C41-CA01-C043-BDC6-7FB3CD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4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06FF-6007-AB41-94D9-F1A944925AAE}" type="datetimeFigureOut">
              <a:rPr lang="en-US" smtClean="0"/>
              <a:t>2015-02-18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EC41-CA01-C043-BDC6-7FB3CD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Accessible Standardized Testing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Community Meeting. Feb 18,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43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Alternative Methods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68960" y="1542206"/>
            <a:ext cx="8575040" cy="448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Provide a printed version or a braille transcription (if applicable</a:t>
            </a:r>
            <a:r>
              <a:rPr lang="en-US" sz="2000" dirty="0" smtClean="0"/>
              <a:t>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Provide </a:t>
            </a:r>
            <a:r>
              <a:rPr lang="en-US" sz="2000" dirty="0"/>
              <a:t>text-to-speech screen readers depending on the content 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Provide </a:t>
            </a:r>
            <a:r>
              <a:rPr lang="en-US" sz="2000" dirty="0"/>
              <a:t>different methods for selecting a response, such as mouse click, keyboard, touch screen, speech recognition, assistive devices to access the keyboard and select (e.g., mouth stick, head wand, one-and two-switch systems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Provide </a:t>
            </a:r>
            <a:r>
              <a:rPr lang="en-US" sz="2000" dirty="0"/>
              <a:t>an option for paper/pencil in addition to computer (e.g., scratch paper for solving problems, drafting ideas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Avoid overly</a:t>
            </a:r>
            <a:r>
              <a:rPr lang="en-US" sz="2000" dirty="0"/>
              <a:t>-complex answers, especially long lists with distinctions that can only be made by careful re-</a:t>
            </a:r>
            <a:r>
              <a:rPr lang="en-US" sz="2000" dirty="0" smtClean="0"/>
              <a:t>readings.</a:t>
            </a:r>
            <a:endParaRPr lang="en-US" sz="20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using graphics, ensure that high-quality recorded descriptions are available for each graphic used or that a narrative is included with video clips to describe any action taking place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680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614" y="2382839"/>
            <a:ext cx="2687578" cy="2219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" y="2382838"/>
            <a:ext cx="2590800" cy="2153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Testing Tools: </a:t>
            </a:r>
            <a:r>
              <a:rPr lang="en-US" sz="3200" b="1" dirty="0" smtClean="0"/>
              <a:t>Labeling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68960" y="1559878"/>
            <a:ext cx="259080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Graphic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276287" y="1559878"/>
            <a:ext cx="259080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One to One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983614" y="1559878"/>
            <a:ext cx="259080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Unlimited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175" y="2382839"/>
            <a:ext cx="2608912" cy="1466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60" y="4602789"/>
            <a:ext cx="2590800" cy="2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3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Testing Tools</a:t>
            </a:r>
            <a:r>
              <a:rPr lang="en-US" sz="3200" b="1" dirty="0" smtClean="0"/>
              <a:t>: Grouping/Ordering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68960" y="1559878"/>
            <a:ext cx="259080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Matching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276287" y="1559878"/>
            <a:ext cx="259080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Categorization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983614" y="1559878"/>
            <a:ext cx="259080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Ordering/Ranking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175" y="2382839"/>
            <a:ext cx="2608912" cy="1466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9239" b="10326"/>
          <a:stretch/>
        </p:blipFill>
        <p:spPr>
          <a:xfrm>
            <a:off x="487681" y="2428876"/>
            <a:ext cx="2800974" cy="1346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7037" r="3835" b="9185"/>
          <a:stretch/>
        </p:blipFill>
        <p:spPr>
          <a:xfrm>
            <a:off x="3276287" y="2428877"/>
            <a:ext cx="2606448" cy="1767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18815" b="32884"/>
          <a:stretch/>
        </p:blipFill>
        <p:spPr>
          <a:xfrm>
            <a:off x="5983614" y="2428240"/>
            <a:ext cx="2590800" cy="12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Testing Tools: </a:t>
            </a:r>
            <a:r>
              <a:rPr lang="en-US" sz="3200" b="1" dirty="0" smtClean="0"/>
              <a:t>Interactive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68959" y="1559878"/>
            <a:ext cx="3896673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Interactive Items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92321" y="1559878"/>
            <a:ext cx="3896673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Field Simulations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545"/>
          <a:stretch/>
        </p:blipFill>
        <p:spPr>
          <a:xfrm>
            <a:off x="4592322" y="2397761"/>
            <a:ext cx="3896672" cy="2595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58" y="2397760"/>
            <a:ext cx="3896673" cy="259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Accessibility </a:t>
            </a:r>
            <a:r>
              <a:rPr lang="en-US" sz="3200" b="1" dirty="0" smtClean="0"/>
              <a:t>Issues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68960" y="1542206"/>
            <a:ext cx="822960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Actions like dragging and dropping elements onscreen are </a:t>
            </a:r>
            <a:r>
              <a:rPr lang="en-US" sz="2000" dirty="0" smtClean="0"/>
              <a:t>inaccessible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Inaccessible </a:t>
            </a:r>
            <a:r>
              <a:rPr lang="en-US" sz="2000" dirty="0"/>
              <a:t>to students who cannot see the screen or navigate with a mouse or </a:t>
            </a:r>
            <a:r>
              <a:rPr lang="en-US" sz="2000" dirty="0" smtClean="0"/>
              <a:t>touchscreen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Difficult </a:t>
            </a:r>
            <a:r>
              <a:rPr lang="en-US" sz="2000" dirty="0"/>
              <a:t>to transcribe into braille or </a:t>
            </a:r>
            <a:r>
              <a:rPr lang="en-US" sz="2000" dirty="0" smtClean="0"/>
              <a:t>print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Difficult </a:t>
            </a:r>
            <a:r>
              <a:rPr lang="en-US" sz="2000" dirty="0"/>
              <a:t>for text-to-speech screen </a:t>
            </a:r>
            <a:r>
              <a:rPr lang="en-US" sz="2000" dirty="0" smtClean="0"/>
              <a:t>readers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Inaccessible </a:t>
            </a:r>
            <a:r>
              <a:rPr lang="en-US" sz="2000" dirty="0"/>
              <a:t>to switches</a:t>
            </a:r>
            <a:endParaRPr lang="en-US" sz="200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627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Alternative Methods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68960" y="1542206"/>
            <a:ext cx="8270240" cy="177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Replace those actions with radio buttons, matrix, or click to select </a:t>
            </a:r>
            <a:r>
              <a:rPr lang="en-US" sz="2000" dirty="0" smtClean="0"/>
              <a:t>interactions</a:t>
            </a:r>
            <a:endParaRPr lang="en-US" sz="20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Use </a:t>
            </a:r>
            <a:r>
              <a:rPr lang="en-US" sz="2000" dirty="0"/>
              <a:t>of drop downs that is compatible with keyboards and </a:t>
            </a:r>
            <a:r>
              <a:rPr lang="en-US" sz="2000" dirty="0" smtClean="0"/>
              <a:t>switches</a:t>
            </a:r>
            <a:endParaRPr lang="en-US" sz="20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Include </a:t>
            </a:r>
            <a:r>
              <a:rPr lang="en-US" sz="2000" dirty="0"/>
              <a:t>high-quality recorded descriptions for each graphic without disclosing the responses.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236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Testing Tools</a:t>
            </a:r>
            <a:r>
              <a:rPr lang="en-US" sz="3200" b="1" dirty="0" smtClean="0"/>
              <a:t>: Text Based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68960" y="1559878"/>
            <a:ext cx="259080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Constructed Response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276287" y="1559878"/>
            <a:ext cx="259080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Select Text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983614" y="1559878"/>
            <a:ext cx="259080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Essay Questions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175" y="2428876"/>
            <a:ext cx="2624560" cy="1192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593" b="8296"/>
          <a:stretch/>
        </p:blipFill>
        <p:spPr>
          <a:xfrm>
            <a:off x="568961" y="2428876"/>
            <a:ext cx="2620159" cy="26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3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Accessibility </a:t>
            </a:r>
            <a:r>
              <a:rPr lang="en-US" sz="3200" b="1" dirty="0" smtClean="0"/>
              <a:t>Issues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68960" y="1542206"/>
            <a:ext cx="8229600" cy="2457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Implications of using the spell check when achievement in spelling is being measured as part of the writing </a:t>
            </a:r>
            <a:r>
              <a:rPr lang="en-US" sz="2000" dirty="0" smtClean="0"/>
              <a:t>process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Implications of using a screen reader when the construct being measured is </a:t>
            </a:r>
            <a:r>
              <a:rPr lang="en-US" sz="2000" dirty="0" smtClean="0"/>
              <a:t>reading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Difficult </a:t>
            </a:r>
            <a:r>
              <a:rPr lang="en-US" sz="2000" dirty="0"/>
              <a:t>for students who do not use </a:t>
            </a:r>
            <a:r>
              <a:rPr lang="en-US" sz="2000" dirty="0" smtClean="0"/>
              <a:t>keyboard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Difficult </a:t>
            </a:r>
            <a:r>
              <a:rPr lang="en-US" sz="2000" dirty="0"/>
              <a:t>for students who use speech </a:t>
            </a:r>
            <a:r>
              <a:rPr lang="en-US" sz="2000" dirty="0" smtClean="0"/>
              <a:t>recognition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For Essays, requires </a:t>
            </a:r>
            <a:r>
              <a:rPr lang="en-US" sz="2000" dirty="0"/>
              <a:t>multiple re-readings to proofread and edit</a:t>
            </a:r>
          </a:p>
        </p:txBody>
      </p:sp>
    </p:spTree>
    <p:extLst>
      <p:ext uri="{BB962C8B-B14F-4D97-AF65-F5344CB8AC3E}">
        <p14:creationId xmlns:p14="http://schemas.microsoft.com/office/powerpoint/2010/main" val="173228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+mn-lt"/>
                <a:cs typeface="Arial"/>
              </a:rPr>
              <a:t>Devices </a:t>
            </a:r>
            <a:r>
              <a:rPr lang="en-US" sz="3200" b="1" dirty="0" smtClean="0">
                <a:latin typeface="+mn-lt"/>
                <a:cs typeface="Arial"/>
              </a:rPr>
              <a:t>for delivering tests</a:t>
            </a:r>
            <a:endParaRPr lang="en-US" sz="3200" b="1" dirty="0">
              <a:latin typeface="+mn-lt"/>
              <a:cs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46201"/>
            <a:ext cx="8229600" cy="1447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Arial"/>
              </a:rPr>
              <a:t>Laptops</a:t>
            </a:r>
          </a:p>
          <a:p>
            <a:r>
              <a:rPr lang="en-US" sz="2000" dirty="0" smtClean="0">
                <a:cs typeface="Arial"/>
              </a:rPr>
              <a:t>Desktop computers</a:t>
            </a:r>
          </a:p>
          <a:p>
            <a:r>
              <a:rPr lang="en-US" sz="2000" dirty="0" smtClean="0">
                <a:cs typeface="Arial"/>
              </a:rPr>
              <a:t>Touch screen tablets/surfaces</a:t>
            </a:r>
            <a:endParaRPr lang="en-US" sz="2000" dirty="0"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9975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+mn-lt"/>
                <a:cs typeface="Arial"/>
              </a:rPr>
              <a:t>Abilities that impact </a:t>
            </a:r>
            <a:r>
              <a:rPr lang="en-US" sz="3200" b="1" dirty="0" smtClean="0">
                <a:latin typeface="+mn-lt"/>
                <a:cs typeface="Arial"/>
              </a:rPr>
              <a:t>the test </a:t>
            </a:r>
            <a:r>
              <a:rPr lang="en-US" sz="3200" b="1" dirty="0" smtClean="0">
                <a:latin typeface="+mn-lt"/>
                <a:cs typeface="Arial"/>
              </a:rPr>
              <a:t>outcome</a:t>
            </a:r>
            <a:endParaRPr lang="en-US" sz="3200" b="1" dirty="0">
              <a:latin typeface="+mn-lt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099560"/>
            <a:ext cx="8229600" cy="200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cs typeface="Arial"/>
              </a:rPr>
              <a:t>Sound</a:t>
            </a:r>
          </a:p>
          <a:p>
            <a:r>
              <a:rPr lang="en-US" sz="2000" dirty="0" smtClean="0">
                <a:cs typeface="Arial"/>
              </a:rPr>
              <a:t>Vision</a:t>
            </a:r>
          </a:p>
          <a:p>
            <a:r>
              <a:rPr lang="en-US" sz="2000" dirty="0" smtClean="0">
                <a:cs typeface="Arial"/>
              </a:rPr>
              <a:t>Dexterity</a:t>
            </a:r>
          </a:p>
          <a:p>
            <a:r>
              <a:rPr lang="en-US" sz="2000" dirty="0" smtClean="0">
                <a:cs typeface="Arial"/>
              </a:rPr>
              <a:t>Ability to spell correctly</a:t>
            </a:r>
          </a:p>
          <a:p>
            <a:r>
              <a:rPr lang="en-US" sz="2000" dirty="0" smtClean="0">
                <a:cs typeface="Arial"/>
              </a:rPr>
              <a:t>Speedy response time (time management)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474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Standardized Testing </a:t>
            </a:r>
            <a:r>
              <a:rPr lang="en-US" sz="3200" b="1" dirty="0" smtClean="0"/>
              <a:t>Types</a:t>
            </a:r>
            <a:endParaRPr lang="en-US" sz="32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 Stake Tests (Including Summative Tests)</a:t>
            </a:r>
          </a:p>
          <a:p>
            <a:r>
              <a:rPr lang="en-US" sz="2400" dirty="0" smtClean="0"/>
              <a:t>Low Stake Tests (Including Formative Tests)</a:t>
            </a:r>
          </a:p>
          <a:p>
            <a:r>
              <a:rPr lang="en-US" sz="2400" dirty="0" smtClean="0"/>
              <a:t>Self Assessments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59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960" y="2722880"/>
            <a:ext cx="397256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Test </a:t>
            </a:r>
            <a:r>
              <a:rPr lang="en-US" sz="2400" dirty="0" smtClean="0"/>
              <a:t>Environment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632960" y="2722880"/>
            <a:ext cx="397256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Accessibility Issues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High Stake Tests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0160" y="1297355"/>
            <a:ext cx="904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Evaluation of student’s learning by comparing it against some standard or benchmark e.g. University Entrance Exams.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" y="3676472"/>
            <a:ext cx="4572000" cy="21185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Class rooms, auditoriums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Public venues like libraries and examination centers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Controlled individual kiosks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Group auditions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ndividual’s own setting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2960" y="3676472"/>
            <a:ext cx="4572000" cy="31347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Time requirements (Automation issue)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Cognitive load and required efforts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Fatigue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Grouping arrangements</a:t>
            </a:r>
            <a:endParaRPr lang="en-US" dirty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Use of earphones or headphones</a:t>
            </a:r>
            <a:endParaRPr lang="en-US" dirty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Use of individual setting if response  method distracts others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Glare from windows or overhead lights</a:t>
            </a:r>
            <a:endParaRPr lang="en-US" dirty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Adaptive furniture</a:t>
            </a:r>
            <a:endParaRPr lang="en-US" dirty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Test security</a:t>
            </a:r>
            <a:endParaRPr lang="en-US" u="none" strike="noStrik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486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960" y="2722880"/>
            <a:ext cx="397256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Test Environment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632960" y="2722880"/>
            <a:ext cx="397256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Accessibility Issues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Low Stake Tests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0160" y="1297355"/>
            <a:ext cx="8778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Monitoring student learning to provide ongoing feedback e.g. class discussions.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" y="3676472"/>
            <a:ext cx="4572000" cy="14414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In classrooms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In groups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Tutoring sessions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Informal learning sessions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2960" y="3676472"/>
            <a:ext cx="4155440" cy="130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Providing equivalent content modalities and access mechanisms to enable students to participate in these feedback loops</a:t>
            </a:r>
          </a:p>
        </p:txBody>
      </p:sp>
    </p:spTree>
    <p:extLst>
      <p:ext uri="{BB962C8B-B14F-4D97-AF65-F5344CB8AC3E}">
        <p14:creationId xmlns:p14="http://schemas.microsoft.com/office/powerpoint/2010/main" val="38188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960" y="2722880"/>
            <a:ext cx="397256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Test Environment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632960" y="2722880"/>
            <a:ext cx="397256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Accessibility Issues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Self Assessments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0160" y="1297355"/>
            <a:ext cx="904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Evaluation of oneself or one's actions and attitudes, in particular, of one's performance at a job or learning task considered in relation to an objective standard.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" y="3676472"/>
            <a:ext cx="4572000" cy="764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Individual’s own setting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At workplace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2960" y="3676472"/>
            <a:ext cx="4155440" cy="130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Flexible and adapted testing tools to match user's needs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Time requirements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Cognitive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7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Challenges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408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Non-text test or exercise presented in text</a:t>
            </a:r>
          </a:p>
          <a:p>
            <a:r>
              <a:rPr lang="en-US" sz="2000" dirty="0" smtClean="0"/>
              <a:t>Time extensions when the time limit is essential to the test</a:t>
            </a:r>
          </a:p>
          <a:p>
            <a:r>
              <a:rPr lang="en-US" sz="2000" dirty="0" smtClean="0"/>
              <a:t>Detecting errors and auto suggestions when correct spelling is essential to the test</a:t>
            </a:r>
          </a:p>
          <a:p>
            <a:r>
              <a:rPr lang="en-US" sz="2000" dirty="0" smtClean="0"/>
              <a:t>Multi-page text or enlarged text require great mental efforts and certain skills for navigation</a:t>
            </a:r>
          </a:p>
          <a:p>
            <a:r>
              <a:rPr lang="en-US" sz="2000" dirty="0" smtClean="0"/>
              <a:t>Inability to see the entire problem on the screen</a:t>
            </a:r>
          </a:p>
          <a:p>
            <a:r>
              <a:rPr lang="en-US" sz="2000" dirty="0" smtClean="0"/>
              <a:t>Use of an online calculator</a:t>
            </a:r>
          </a:p>
          <a:p>
            <a:r>
              <a:rPr lang="en-US" sz="2000" dirty="0" smtClean="0"/>
              <a:t>Scripts for sign language scripts or screen readers sometimes reveal the response</a:t>
            </a:r>
          </a:p>
          <a:p>
            <a:r>
              <a:rPr lang="en-US" sz="2000" dirty="0" smtClean="0"/>
              <a:t>Auto-updating information can be confusing </a:t>
            </a:r>
          </a:p>
          <a:p>
            <a:r>
              <a:rPr lang="en-US" sz="2000" dirty="0" smtClean="0"/>
              <a:t>Familiarizing students with the test format before the exam deadline</a:t>
            </a:r>
          </a:p>
        </p:txBody>
      </p:sp>
    </p:spTree>
    <p:extLst>
      <p:ext uri="{BB962C8B-B14F-4D97-AF65-F5344CB8AC3E}">
        <p14:creationId xmlns:p14="http://schemas.microsoft.com/office/powerpoint/2010/main" val="18110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Testing Tools: Multiple </a:t>
            </a:r>
            <a:r>
              <a:rPr lang="en-US" sz="3200" b="1" dirty="0" smtClean="0"/>
              <a:t>Choice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031"/>
          <a:stretch/>
        </p:blipFill>
        <p:spPr>
          <a:xfrm>
            <a:off x="568960" y="2382839"/>
            <a:ext cx="2590800" cy="2237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175" y="2382838"/>
            <a:ext cx="2679681" cy="223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8804" r="23409" b="37689"/>
          <a:stretch/>
        </p:blipFill>
        <p:spPr>
          <a:xfrm>
            <a:off x="5983614" y="2382839"/>
            <a:ext cx="2590800" cy="1562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8960" y="1559878"/>
            <a:ext cx="259080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Single Select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276287" y="1559878"/>
            <a:ext cx="259080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Multiple Select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983614" y="1559878"/>
            <a:ext cx="2590800" cy="68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True-False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614" y="3530600"/>
            <a:ext cx="2592142" cy="3046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8176" y="4620592"/>
            <a:ext cx="2608912" cy="20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Accessibility </a:t>
            </a:r>
            <a:r>
              <a:rPr lang="en-US" sz="3200" b="1" dirty="0" smtClean="0"/>
              <a:t>Issues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68960" y="1542206"/>
            <a:ext cx="8575040" cy="3811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For students relying on text to speech: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Remembering a variety of spoken information can require considerable mental effort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Require longer time to acquire and digest information and recognize the subtle distinctions between choices. 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Questions that address higher-order understanding rather than surface learning are very complex and can require numerous re-readings. 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Use of visual elements makes it inaccessible visually impaired users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A dyslexic student may be unable to identify such subtle distinctions at all.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Progressing between options using the tab key (for students who cannot use a mouse) can take up a great deal of additional time.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153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668</Words>
  <Application>Microsoft Macintosh PowerPoint</Application>
  <PresentationFormat>On-screen Show (4:3)</PresentationFormat>
  <Paragraphs>112</Paragraphs>
  <Slides>17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Accessible Standardized Testing</vt:lpstr>
      <vt:lpstr>Devices for delivering tests</vt:lpstr>
      <vt:lpstr>Standardized Testing Types</vt:lpstr>
      <vt:lpstr>High Stake Tests</vt:lpstr>
      <vt:lpstr>Low Stake Tests</vt:lpstr>
      <vt:lpstr>Self Assessments</vt:lpstr>
      <vt:lpstr>Challenges</vt:lpstr>
      <vt:lpstr>Testing Tools: Multiple Choice</vt:lpstr>
      <vt:lpstr>Accessibility Issues</vt:lpstr>
      <vt:lpstr>Alternative Methods</vt:lpstr>
      <vt:lpstr>Testing Tools: Labeling</vt:lpstr>
      <vt:lpstr>Testing Tools: Grouping/Ordering</vt:lpstr>
      <vt:lpstr>Testing Tools: Interactive</vt:lpstr>
      <vt:lpstr>Accessibility Issues</vt:lpstr>
      <vt:lpstr>Alternative Methods</vt:lpstr>
      <vt:lpstr>Testing Tools: Text Based</vt:lpstr>
      <vt:lpstr>Accessibility Issues</vt:lpstr>
    </vt:vector>
  </TitlesOfParts>
  <Company>IDRC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Devices used to deliver the test and collect responses</dc:title>
  <dc:creator>Sepideh Shahi</dc:creator>
  <cp:lastModifiedBy>Sepideh Shahi</cp:lastModifiedBy>
  <cp:revision>20</cp:revision>
  <dcterms:created xsi:type="dcterms:W3CDTF">2015-02-18T14:22:42Z</dcterms:created>
  <dcterms:modified xsi:type="dcterms:W3CDTF">2015-02-18T17:47:50Z</dcterms:modified>
</cp:coreProperties>
</file>