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42928" autoAdjust="0"/>
    <p:restoredTop sz="74550" autoAdjust="0"/>
  </p:normalViewPr>
  <p:slideViewPr>
    <p:cSldViewPr snapToGrid="0" snapToObjects="1">
      <p:cViewPr varScale="1">
        <p:scale>
          <a:sx n="95" d="100"/>
          <a:sy n="9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0A303-0E03-484B-A1E9-6235461C9C7B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1B4DC-292C-AB46-8801-7E98F1E8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4DC-292C-AB46-8801-7E98F1E89E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assessment:</a:t>
            </a:r>
            <a:r>
              <a:rPr lang="en-US" baseline="0" dirty="0" smtClean="0"/>
              <a:t> take note of potential issues and select content to review</a:t>
            </a:r>
          </a:p>
          <a:p>
            <a:r>
              <a:rPr lang="en-US" baseline="0" dirty="0" smtClean="0"/>
              <a:t>Automated checks: identify issues that can be checked automatically </a:t>
            </a:r>
          </a:p>
          <a:p>
            <a:r>
              <a:rPr lang="en-US" baseline="0" dirty="0" smtClean="0"/>
              <a:t>Manual checks: Interact with the site, especially areas of specific concern</a:t>
            </a:r>
          </a:p>
          <a:p>
            <a:r>
              <a:rPr lang="en-US" baseline="0" dirty="0" smtClean="0"/>
              <a:t>Screen Reader: Go over areas with a screen reader.</a:t>
            </a:r>
          </a:p>
          <a:p>
            <a:r>
              <a:rPr lang="en-US" baseline="0" dirty="0" smtClean="0"/>
              <a:t>Validation check: Run sample page through a validation check.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4DC-292C-AB46-8801-7E98F1E89E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62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r>
              <a:rPr lang="en-US" baseline="0" dirty="0" smtClean="0"/>
              <a:t> through the site and take note of content. </a:t>
            </a:r>
          </a:p>
          <a:p>
            <a:r>
              <a:rPr lang="en-US" baseline="0" dirty="0" smtClean="0"/>
              <a:t>Sample pages that represent the full range of content.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4DC-292C-AB46-8801-7E98F1E89E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7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Achecker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web based HTML accessibility checking service.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 Code Sniffer: browser extension that will report accessibility issues in a small pop-up window.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4DC-292C-AB46-8801-7E98F1E89E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1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expensive screen readers will often be more forgiving, for example, JAWS</a:t>
            </a:r>
            <a:r>
              <a:rPr lang="en-US" baseline="0" dirty="0" smtClean="0"/>
              <a:t> will often make up for a site’s shortcomings. </a:t>
            </a:r>
            <a:r>
              <a:rPr lang="en-US" dirty="0" smtClean="0"/>
              <a:t>so free screen readers tend to be</a:t>
            </a:r>
            <a:r>
              <a:rPr lang="en-US" baseline="0" dirty="0" smtClean="0"/>
              <a:t> better for testing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1B4DC-292C-AB46-8801-7E98F1E89E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A11y assessment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Lisa Liskovoi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4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A11y Assessment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General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Automated checks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Manual checks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Screen reader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Validation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4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General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b="1" dirty="0"/>
              <a:t>Contrast - </a:t>
            </a:r>
            <a:r>
              <a:rPr lang="en-US" dirty="0"/>
              <a:t>light text on light backgrounds or dark text on dark backgrounds</a:t>
            </a:r>
          </a:p>
          <a:p>
            <a:pPr fontAlgn="base"/>
            <a:r>
              <a:rPr lang="en-US" b="1" dirty="0"/>
              <a:t>Images </a:t>
            </a:r>
            <a:r>
              <a:rPr lang="en-US" dirty="0"/>
              <a:t>– informative, decorative, icons, images of text, galleries</a:t>
            </a:r>
          </a:p>
          <a:p>
            <a:pPr fontAlgn="base"/>
            <a:r>
              <a:rPr lang="en-US" b="1" dirty="0"/>
              <a:t>Text </a:t>
            </a:r>
            <a:r>
              <a:rPr lang="en-US" dirty="0"/>
              <a:t>– areas that are hard to read, descriptive headings and labels, reading order, text presented as images</a:t>
            </a:r>
          </a:p>
          <a:p>
            <a:pPr fontAlgn="base"/>
            <a:r>
              <a:rPr lang="en-US" b="1" dirty="0"/>
              <a:t>Forms </a:t>
            </a:r>
            <a:r>
              <a:rPr lang="en-US" dirty="0"/>
              <a:t>– searches, contact and login forms</a:t>
            </a:r>
          </a:p>
          <a:p>
            <a:pPr fontAlgn="base"/>
            <a:r>
              <a:rPr lang="en-US" b="1" dirty="0"/>
              <a:t>Dynamic content</a:t>
            </a:r>
            <a:r>
              <a:rPr lang="en-US" dirty="0"/>
              <a:t> - sliders, drop-down navigations, show/hide content toggles</a:t>
            </a:r>
          </a:p>
          <a:p>
            <a:pPr fontAlgn="base"/>
            <a:r>
              <a:rPr lang="en-US" b="1" dirty="0"/>
              <a:t>Tables </a:t>
            </a:r>
            <a:r>
              <a:rPr lang="en-US" dirty="0"/>
              <a:t>– are they data tables (rows and columns all have meaning) or only used for on-screen layout.</a:t>
            </a:r>
          </a:p>
          <a:p>
            <a:pPr fontAlgn="base"/>
            <a:r>
              <a:rPr lang="en-US" b="1" dirty="0"/>
              <a:t>Audio or video content</a:t>
            </a:r>
            <a:r>
              <a:rPr lang="en-US" dirty="0"/>
              <a:t> – the players, media alternatives</a:t>
            </a:r>
          </a:p>
          <a:p>
            <a:pPr fontAlgn="base"/>
            <a:r>
              <a:rPr lang="en-US" b="1" dirty="0"/>
              <a:t>Interactive features </a:t>
            </a:r>
            <a:r>
              <a:rPr lang="en-US" dirty="0"/>
              <a:t>that may be difficult to use with a keyboard such as calendars or flash elements</a:t>
            </a:r>
          </a:p>
          <a:p>
            <a:r>
              <a:rPr lang="en-US" b="1" dirty="0"/>
              <a:t>Linked files</a:t>
            </a:r>
            <a:r>
              <a:rPr lang="en-US" dirty="0"/>
              <a:t> - such as PDF or Word documents</a:t>
            </a:r>
          </a:p>
        </p:txBody>
      </p:sp>
    </p:spTree>
    <p:extLst>
      <p:ext uri="{BB962C8B-B14F-4D97-AF65-F5344CB8AC3E}">
        <p14:creationId xmlns:p14="http://schemas.microsoft.com/office/powerpoint/2010/main" val="7739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Automated </a:t>
            </a:r>
            <a:r>
              <a:rPr lang="en-US" dirty="0"/>
              <a:t>checks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Achecker</a:t>
            </a:r>
            <a:endParaRPr lang="en-US" dirty="0" smtClean="0"/>
          </a:p>
          <a:p>
            <a:r>
              <a:rPr lang="en-US" dirty="0" smtClean="0"/>
              <a:t>HTML </a:t>
            </a:r>
            <a:r>
              <a:rPr lang="en-US" dirty="0" err="1" smtClean="0"/>
              <a:t>CodeSniffer</a:t>
            </a:r>
            <a:endParaRPr lang="en-US" dirty="0" smtClean="0"/>
          </a:p>
          <a:p>
            <a:r>
              <a:rPr lang="en-US" dirty="0" err="1"/>
              <a:t>WebAIM</a:t>
            </a:r>
            <a:r>
              <a:rPr lang="en-US" dirty="0"/>
              <a:t> WAVE Add-In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Manual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Headings Map</a:t>
            </a:r>
          </a:p>
          <a:p>
            <a:r>
              <a:rPr lang="en-US" dirty="0" smtClean="0"/>
              <a:t>TPG </a:t>
            </a:r>
            <a:r>
              <a:rPr lang="en-US" dirty="0" err="1" smtClean="0"/>
              <a:t>Colour</a:t>
            </a:r>
            <a:r>
              <a:rPr lang="en-US" dirty="0" smtClean="0"/>
              <a:t> Contrast Analyzer</a:t>
            </a:r>
          </a:p>
          <a:p>
            <a:r>
              <a:rPr lang="en-CA" dirty="0" smtClean="0"/>
              <a:t>Zoom Text</a:t>
            </a:r>
          </a:p>
          <a:p>
            <a:r>
              <a:rPr lang="en-CA" dirty="0" smtClean="0"/>
              <a:t>Firebug/Web Inspector</a:t>
            </a:r>
          </a:p>
          <a:p>
            <a:r>
              <a:rPr lang="en-CA" dirty="0" smtClean="0"/>
              <a:t>Keyboard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6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Screen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VoiceOver</a:t>
            </a:r>
            <a:r>
              <a:rPr lang="en-US" dirty="0" smtClean="0"/>
              <a:t> (free)</a:t>
            </a:r>
          </a:p>
          <a:p>
            <a:r>
              <a:rPr lang="en-US" dirty="0" smtClean="0"/>
              <a:t>NVDA (free)</a:t>
            </a:r>
          </a:p>
          <a:p>
            <a:r>
              <a:rPr lang="en-US" dirty="0" err="1" smtClean="0"/>
              <a:t>Chromevox</a:t>
            </a:r>
            <a:endParaRPr lang="en-US" dirty="0" smtClean="0"/>
          </a:p>
          <a:p>
            <a:r>
              <a:rPr lang="en-US" dirty="0" smtClean="0"/>
              <a:t>JAWS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3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Validation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W3C Nu HTML Checker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WCAG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POUR some accessibility sugar on me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Perceivable – Can I see it? Hear it? Feel it?</a:t>
            </a:r>
          </a:p>
          <a:p>
            <a:pPr lvl="1"/>
            <a:r>
              <a:rPr lang="en-US" dirty="0" smtClean="0"/>
              <a:t>Operable – Can I scroll it? Fill it? Move it?</a:t>
            </a:r>
          </a:p>
          <a:p>
            <a:pPr lvl="1"/>
            <a:r>
              <a:rPr lang="en-US" dirty="0" smtClean="0"/>
              <a:t>Understandable – Can I read it? Get it? Predict how it will behave?</a:t>
            </a:r>
          </a:p>
          <a:p>
            <a:pPr lvl="1"/>
            <a:r>
              <a:rPr lang="en-US" dirty="0" smtClean="0"/>
              <a:t>Robust – Is it standard enough that it will it work with all my tools?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Perceivable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 points:</a:t>
            </a:r>
          </a:p>
          <a:p>
            <a:pPr lvl="1"/>
            <a:r>
              <a:rPr lang="en-US" sz="2400" dirty="0" smtClean="0"/>
              <a:t>Alternatives to non-text content</a:t>
            </a:r>
          </a:p>
          <a:p>
            <a:pPr lvl="1"/>
            <a:r>
              <a:rPr lang="en-US" sz="2400" dirty="0" smtClean="0"/>
              <a:t>Captions </a:t>
            </a:r>
          </a:p>
          <a:p>
            <a:pPr lvl="1"/>
            <a:r>
              <a:rPr lang="en-US" sz="2400" dirty="0" smtClean="0"/>
              <a:t>Info and Relationships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134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9" b="366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4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and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Form inputs</a:t>
            </a:r>
          </a:p>
          <a:p>
            <a:r>
              <a:rPr lang="en-US" dirty="0" smtClean="0"/>
              <a:t>Navigation (dynamic content, show/hide toggles)</a:t>
            </a:r>
          </a:p>
          <a:p>
            <a:r>
              <a:rPr lang="en-US" dirty="0" smtClean="0"/>
              <a:t>Modal dialog windows</a:t>
            </a:r>
          </a:p>
          <a:p>
            <a:r>
              <a:rPr lang="en-US" dirty="0" smtClean="0"/>
              <a:t>Disabled/hidden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7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Operable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points:</a:t>
            </a:r>
          </a:p>
          <a:p>
            <a:pPr lvl="1"/>
            <a:r>
              <a:rPr lang="en-US" sz="2400" dirty="0" smtClean="0"/>
              <a:t>Keyboard navigation</a:t>
            </a:r>
          </a:p>
          <a:p>
            <a:pPr lvl="1"/>
            <a:r>
              <a:rPr lang="en-US" sz="2400" dirty="0" smtClean="0"/>
              <a:t>Bypassing blocks of content</a:t>
            </a:r>
          </a:p>
          <a:p>
            <a:pPr lvl="1"/>
            <a:r>
              <a:rPr lang="en-US" sz="2400" dirty="0" smtClean="0"/>
              <a:t>Focus – visibility, order </a:t>
            </a:r>
          </a:p>
          <a:p>
            <a:pPr lvl="1"/>
            <a:r>
              <a:rPr lang="en-US" sz="2400" dirty="0" smtClean="0"/>
              <a:t>Link purpose</a:t>
            </a:r>
          </a:p>
          <a:p>
            <a:pPr lvl="1"/>
            <a:r>
              <a:rPr lang="en-US" sz="2400" dirty="0" smtClean="0"/>
              <a:t>Multiple ways of finding content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76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Understnadable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points:</a:t>
            </a:r>
          </a:p>
          <a:p>
            <a:pPr lvl="1"/>
            <a:r>
              <a:rPr lang="en-US" sz="2400" dirty="0" smtClean="0"/>
              <a:t>Consistent navigation/identification</a:t>
            </a:r>
          </a:p>
          <a:p>
            <a:pPr lvl="1"/>
            <a:r>
              <a:rPr lang="en-US" sz="2400" dirty="0" smtClean="0"/>
              <a:t>Clear labels</a:t>
            </a:r>
          </a:p>
          <a:p>
            <a:pPr lvl="1"/>
            <a:r>
              <a:rPr lang="en-US" sz="2400" dirty="0" smtClean="0"/>
              <a:t>Error identification/suggestion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Robust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points:</a:t>
            </a:r>
          </a:p>
          <a:p>
            <a:pPr lvl="1"/>
            <a:r>
              <a:rPr lang="en-US" sz="2400" dirty="0" smtClean="0"/>
              <a:t>Validation check</a:t>
            </a:r>
          </a:p>
          <a:p>
            <a:pPr lvl="1"/>
            <a:r>
              <a:rPr lang="en-US" sz="2400" dirty="0" smtClean="0"/>
              <a:t>Roles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81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A11y Assessment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0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187</TotalTime>
  <Words>495</Words>
  <Application>Microsoft Macintosh PowerPoint</Application>
  <PresentationFormat>On-screen Show (4:3)</PresentationFormat>
  <Paragraphs>86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A11y assessment  </vt:lpstr>
      <vt:lpstr>WCAG</vt:lpstr>
      <vt:lpstr>Perceivable </vt:lpstr>
      <vt:lpstr>PowerPoint Presentation</vt:lpstr>
      <vt:lpstr>Info and Relationships</vt:lpstr>
      <vt:lpstr>Operable </vt:lpstr>
      <vt:lpstr>Understnadable</vt:lpstr>
      <vt:lpstr>Robust</vt:lpstr>
      <vt:lpstr>A11y Assessment Process </vt:lpstr>
      <vt:lpstr>A11y Assessment Process</vt:lpstr>
      <vt:lpstr>1. General Assessment </vt:lpstr>
      <vt:lpstr>2. Automated checks </vt:lpstr>
      <vt:lpstr>3. Manual Tools</vt:lpstr>
      <vt:lpstr>4. Screen Reader</vt:lpstr>
      <vt:lpstr>5. Validation check</vt:lpstr>
    </vt:vector>
  </TitlesOfParts>
  <Company>OCAD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A11y assessment  </dc:title>
  <dc:creator>Lisa Liskovoi</dc:creator>
  <cp:lastModifiedBy>Lisa Liskovoi</cp:lastModifiedBy>
  <cp:revision>8</cp:revision>
  <dcterms:created xsi:type="dcterms:W3CDTF">2015-10-06T21:27:46Z</dcterms:created>
  <dcterms:modified xsi:type="dcterms:W3CDTF">2015-10-07T20:13:33Z</dcterms:modified>
</cp:coreProperties>
</file>